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43891200" cy="38404800"/>
  <p:notesSz cx="68580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096">
          <p15:clr>
            <a:srgbClr val="A4A3A4"/>
          </p15:clr>
        </p15:guide>
        <p15:guide id="2" pos="13824">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 roundtripDataSignature="AMtx7mjCJEoeVLJPb7mFCyTn54l5Z/At7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20" d="100"/>
          <a:sy n="20" d="100"/>
        </p:scale>
        <p:origin x="2600" y="336"/>
      </p:cViewPr>
      <p:guideLst>
        <p:guide orient="horz" pos="12096"/>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customschemas.google.com/relationships/presentationmetadata" Target="metadata"/><Relationship Id="rId3"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heme" Target="theme/theme1.xml"/><Relationship Id="rId10" Type="http://schemas.openxmlformats.org/officeDocument/2006/relationships/viewProps" Target="viewProps.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651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0516"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0516"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0516"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0516"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0516"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0516"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0516"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0516" b="1"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4" y="0"/>
            <a:ext cx="2971800" cy="4651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0516"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0516"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0516"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0516"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0516"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0516"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0516"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0516" b="1"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438275" y="696913"/>
            <a:ext cx="398145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414838"/>
            <a:ext cx="5486400" cy="41846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1pPr>
            <a:lvl2pPr marL="914400" marR="0" lvl="1"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2pPr>
            <a:lvl3pPr marL="1371600" marR="0" lvl="2"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3pPr>
            <a:lvl4pPr marL="1828800" marR="0" lvl="3"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4pPr>
            <a:lvl5pPr marL="2286000" marR="0" lvl="4"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2971800" cy="46513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0516"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0516"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0516"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0516"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0516"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0516"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0516"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0516" b="1"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4"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sldNum" idx="12"/>
          </p:nvPr>
        </p:nvSpPr>
        <p:spPr>
          <a:xfrm>
            <a:off x="3884614"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
        <p:nvSpPr>
          <p:cNvPr id="47" name="Google Shape;47;p1:notes"/>
          <p:cNvSpPr>
            <a:spLocks noGrp="1" noRot="1" noChangeAspect="1"/>
          </p:cNvSpPr>
          <p:nvPr>
            <p:ph type="sldImg" idx="2"/>
          </p:nvPr>
        </p:nvSpPr>
        <p:spPr>
          <a:xfrm>
            <a:off x="1438275" y="696913"/>
            <a:ext cx="398145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 name="Google Shape;48;p1:notes"/>
          <p:cNvSpPr txBox="1">
            <a:spLocks noGrp="1"/>
          </p:cNvSpPr>
          <p:nvPr>
            <p:ph type="body" idx="1"/>
          </p:nvPr>
        </p:nvSpPr>
        <p:spPr>
          <a:xfrm>
            <a:off x="685800" y="4414838"/>
            <a:ext cx="5486400" cy="41846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43" name="Google Shape;43;p13"/>
          <p:cNvSpPr txBox="1">
            <a:spLocks noGrp="1"/>
          </p:cNvSpPr>
          <p:nvPr>
            <p:ph type="body" idx="1"/>
          </p:nvPr>
        </p:nvSpPr>
        <p:spPr>
          <a:xfrm rot="5400000">
            <a:off x="9272474" y="1881925"/>
            <a:ext cx="25346257" cy="39503351"/>
          </a:xfrm>
          <a:prstGeom prst="rect">
            <a:avLst/>
          </a:prstGeom>
          <a:noFill/>
          <a:ln>
            <a:noFill/>
          </a:ln>
        </p:spPr>
        <p:txBody>
          <a:bodyPr spcFirstLastPara="1" wrap="square" lIns="91425" tIns="45700" rIns="91425" bIns="45700" anchor="t" anchorCtr="0">
            <a:noAutofit/>
          </a:bodyPr>
          <a:lstStyle>
            <a:lvl1pPr marL="457200" marR="0" lvl="0"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1pPr>
            <a:lvl2pPr marL="914400" marR="0" lvl="1"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2pPr>
            <a:lvl3pPr marL="1371600" marR="0" lvl="2"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3pPr>
            <a:lvl4pPr marL="1828800" marR="0" lvl="3"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4pPr>
            <a:lvl5pPr marL="2286000" marR="0" lvl="4"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5pPr>
            <a:lvl6pPr marL="2743200" marR="0" lvl="5"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6pPr>
            <a:lvl7pPr marL="3200400" marR="0" lvl="6"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7pPr>
            <a:lvl8pPr marL="3657600" marR="0" lvl="7"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8pPr>
            <a:lvl9pPr marL="4114800" marR="0" lvl="8"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4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6"/>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19" name="Google Shape;19;p6"/>
          <p:cNvSpPr txBox="1">
            <a:spLocks noGrp="1"/>
          </p:cNvSpPr>
          <p:nvPr>
            <p:ph type="body" idx="1"/>
          </p:nvPr>
        </p:nvSpPr>
        <p:spPr>
          <a:xfrm>
            <a:off x="2193927" y="8960472"/>
            <a:ext cx="39503351" cy="25346257"/>
          </a:xfrm>
          <a:prstGeom prst="rect">
            <a:avLst/>
          </a:prstGeom>
          <a:noFill/>
          <a:ln>
            <a:noFill/>
          </a:ln>
        </p:spPr>
        <p:txBody>
          <a:bodyPr spcFirstLastPara="1" wrap="square" lIns="91425" tIns="45700" rIns="91425" bIns="45700" anchor="t" anchorCtr="0">
            <a:noAutofit/>
          </a:bodyPr>
          <a:lstStyle>
            <a:lvl1pPr marL="457200" marR="0" lvl="0"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1pPr>
            <a:lvl2pPr marL="914400" marR="0" lvl="1"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2pPr>
            <a:lvl3pPr marL="1371600" marR="0" lvl="2"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3pPr>
            <a:lvl4pPr marL="1828800" marR="0" lvl="3"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4pPr>
            <a:lvl5pPr marL="2286000" marR="0" lvl="4"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5pPr>
            <a:lvl6pPr marL="2743200" marR="0" lvl="5"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6pPr>
            <a:lvl7pPr marL="3200400" marR="0" lvl="6"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7pPr>
            <a:lvl8pPr marL="3657600" marR="0" lvl="7"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8pPr>
            <a:lvl9pPr marL="4114800" marR="0" lvl="8"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23" name="Google Shape;23;p8"/>
          <p:cNvSpPr txBox="1">
            <a:spLocks noGrp="1"/>
          </p:cNvSpPr>
          <p:nvPr>
            <p:ph type="body" idx="1"/>
          </p:nvPr>
        </p:nvSpPr>
        <p:spPr>
          <a:xfrm>
            <a:off x="2193927" y="8960472"/>
            <a:ext cx="19599275" cy="25346257"/>
          </a:xfrm>
          <a:prstGeom prst="rect">
            <a:avLst/>
          </a:prstGeom>
          <a:noFill/>
          <a:ln>
            <a:noFill/>
          </a:ln>
        </p:spPr>
        <p:txBody>
          <a:bodyPr spcFirstLastPara="1" wrap="square" lIns="91425" tIns="45700" rIns="91425" bIns="45700" anchor="t" anchorCtr="0">
            <a:noAutofit/>
          </a:bodyPr>
          <a:lstStyle>
            <a:lvl1pPr marL="457200" marR="0" lvl="0" indent="-584200" algn="l" rtl="0">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2pPr>
            <a:lvl3pPr marL="1371600" marR="0" lvl="2"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3pPr>
            <a:lvl4pPr marL="1828800" marR="0" lvl="3"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5pPr>
            <a:lvl6pPr marL="2743200" marR="0" lvl="5"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
        <p:nvSpPr>
          <p:cNvPr id="24" name="Google Shape;24;p8"/>
          <p:cNvSpPr txBox="1">
            <a:spLocks noGrp="1"/>
          </p:cNvSpPr>
          <p:nvPr>
            <p:ph type="body" idx="2"/>
          </p:nvPr>
        </p:nvSpPr>
        <p:spPr>
          <a:xfrm>
            <a:off x="22098000" y="8960472"/>
            <a:ext cx="19599276" cy="25346257"/>
          </a:xfrm>
          <a:prstGeom prst="rect">
            <a:avLst/>
          </a:prstGeom>
          <a:noFill/>
          <a:ln>
            <a:noFill/>
          </a:ln>
        </p:spPr>
        <p:txBody>
          <a:bodyPr spcFirstLastPara="1" wrap="square" lIns="91425" tIns="45700" rIns="91425" bIns="45700" anchor="t" anchorCtr="0">
            <a:noAutofit/>
          </a:bodyPr>
          <a:lstStyle>
            <a:lvl1pPr marL="457200" marR="0" lvl="0" indent="-584200" algn="l" rtl="0">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2pPr>
            <a:lvl3pPr marL="1371600" marR="0" lvl="2"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3pPr>
            <a:lvl4pPr marL="1828800" marR="0" lvl="3"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5pPr>
            <a:lvl6pPr marL="2743200" marR="0" lvl="5"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
        <p:cNvGrpSpPr/>
        <p:nvPr/>
      </p:nvGrpSpPr>
      <p:grpSpPr>
        <a:xfrm>
          <a:off x="0" y="0"/>
          <a:ext cx="0" cy="0"/>
          <a:chOff x="0" y="0"/>
          <a:chExt cx="0" cy="0"/>
        </a:xfrm>
      </p:grpSpPr>
      <p:sp>
        <p:nvSpPr>
          <p:cNvPr id="26" name="Google Shape;26;p9"/>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27" name="Google Shape;27;p9"/>
          <p:cNvSpPr txBox="1">
            <a:spLocks noGrp="1"/>
          </p:cNvSpPr>
          <p:nvPr>
            <p:ph type="body" idx="1"/>
          </p:nvPr>
        </p:nvSpPr>
        <p:spPr>
          <a:xfrm>
            <a:off x="2193926" y="8596198"/>
            <a:ext cx="19392900" cy="3584188"/>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96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marL="914400" marR="0" lvl="1" indent="-228600" algn="l" rtl="0">
              <a:spcBef>
                <a:spcPts val="80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2pPr>
            <a:lvl3pPr marL="1371600" marR="0" lvl="2" indent="-228600" algn="l" rtl="0">
              <a:spcBef>
                <a:spcPts val="72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3pPr>
            <a:lvl4pPr marL="1828800" marR="0" lvl="3"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4pPr>
            <a:lvl5pPr marL="2286000" marR="0" lvl="4"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5pPr>
            <a:lvl6pPr marL="2743200" marR="0" lvl="5"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6pPr>
            <a:lvl7pPr marL="3200400" marR="0" lvl="6"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7pPr>
            <a:lvl8pPr marL="3657600" marR="0" lvl="7"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8pPr>
            <a:lvl9pPr marL="4114800" marR="0" lvl="8"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9pPr>
          </a:lstStyle>
          <a:p>
            <a:endParaRPr/>
          </a:p>
        </p:txBody>
      </p:sp>
      <p:sp>
        <p:nvSpPr>
          <p:cNvPr id="28" name="Google Shape;28;p9"/>
          <p:cNvSpPr txBox="1">
            <a:spLocks noGrp="1"/>
          </p:cNvSpPr>
          <p:nvPr>
            <p:ph type="body" idx="2"/>
          </p:nvPr>
        </p:nvSpPr>
        <p:spPr>
          <a:xfrm>
            <a:off x="2193926" y="12180385"/>
            <a:ext cx="19392900" cy="22126342"/>
          </a:xfrm>
          <a:prstGeom prst="rect">
            <a:avLst/>
          </a:prstGeom>
          <a:noFill/>
          <a:ln>
            <a:noFill/>
          </a:ln>
        </p:spPr>
        <p:txBody>
          <a:bodyPr spcFirstLastPara="1" wrap="square" lIns="91425" tIns="45700" rIns="91425" bIns="45700" anchor="t" anchorCtr="0">
            <a:noAutofit/>
          </a:bodyPr>
          <a:lstStyle>
            <a:lvl1pPr marL="457200" marR="0" lvl="0"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1pPr>
            <a:lvl2pPr marL="914400" marR="0" lvl="1"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2pPr>
            <a:lvl3pPr marL="1371600" marR="0" lvl="2"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3pPr>
            <a:lvl4pPr marL="1828800" marR="0" lvl="3"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4pPr>
            <a:lvl5pPr marL="2286000" marR="0" lvl="4"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5pPr>
            <a:lvl6pPr marL="2743200" marR="0" lvl="5"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6pPr>
            <a:lvl7pPr marL="3200400" marR="0" lvl="6"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7pPr>
            <a:lvl8pPr marL="3657600" marR="0" lvl="7"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8pPr>
            <a:lvl9pPr marL="4114800" marR="0" lvl="8"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9pPr>
          </a:lstStyle>
          <a:p>
            <a:endParaRPr/>
          </a:p>
        </p:txBody>
      </p:sp>
      <p:sp>
        <p:nvSpPr>
          <p:cNvPr id="29" name="Google Shape;29;p9"/>
          <p:cNvSpPr txBox="1">
            <a:spLocks noGrp="1"/>
          </p:cNvSpPr>
          <p:nvPr>
            <p:ph type="body" idx="3"/>
          </p:nvPr>
        </p:nvSpPr>
        <p:spPr>
          <a:xfrm>
            <a:off x="22294852" y="8596198"/>
            <a:ext cx="19402426" cy="3584188"/>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96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marL="914400" marR="0" lvl="1" indent="-228600" algn="l" rtl="0">
              <a:spcBef>
                <a:spcPts val="80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2pPr>
            <a:lvl3pPr marL="1371600" marR="0" lvl="2" indent="-228600" algn="l" rtl="0">
              <a:spcBef>
                <a:spcPts val="72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3pPr>
            <a:lvl4pPr marL="1828800" marR="0" lvl="3"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4pPr>
            <a:lvl5pPr marL="2286000" marR="0" lvl="4"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5pPr>
            <a:lvl6pPr marL="2743200" marR="0" lvl="5"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6pPr>
            <a:lvl7pPr marL="3200400" marR="0" lvl="6"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7pPr>
            <a:lvl8pPr marL="3657600" marR="0" lvl="7"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8pPr>
            <a:lvl9pPr marL="4114800" marR="0" lvl="8"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9pPr>
          </a:lstStyle>
          <a:p>
            <a:endParaRPr/>
          </a:p>
        </p:txBody>
      </p:sp>
      <p:sp>
        <p:nvSpPr>
          <p:cNvPr id="30" name="Google Shape;30;p9"/>
          <p:cNvSpPr txBox="1">
            <a:spLocks noGrp="1"/>
          </p:cNvSpPr>
          <p:nvPr>
            <p:ph type="body" idx="4"/>
          </p:nvPr>
        </p:nvSpPr>
        <p:spPr>
          <a:xfrm>
            <a:off x="22294852" y="12180385"/>
            <a:ext cx="19402426" cy="22126342"/>
          </a:xfrm>
          <a:prstGeom prst="rect">
            <a:avLst/>
          </a:prstGeom>
          <a:noFill/>
          <a:ln>
            <a:noFill/>
          </a:ln>
        </p:spPr>
        <p:txBody>
          <a:bodyPr spcFirstLastPara="1" wrap="square" lIns="91425" tIns="45700" rIns="91425" bIns="45700" anchor="t" anchorCtr="0">
            <a:noAutofit/>
          </a:bodyPr>
          <a:lstStyle>
            <a:lvl1pPr marL="457200" marR="0" lvl="0"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1pPr>
            <a:lvl2pPr marL="914400" marR="0" lvl="1"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2pPr>
            <a:lvl3pPr marL="1371600" marR="0" lvl="2"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3pPr>
            <a:lvl4pPr marL="1828800" marR="0" lvl="3"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4pPr>
            <a:lvl5pPr marL="2286000" marR="0" lvl="4"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5pPr>
            <a:lvl6pPr marL="2743200" marR="0" lvl="5"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6pPr>
            <a:lvl7pPr marL="3200400" marR="0" lvl="6"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7pPr>
            <a:lvl8pPr marL="3657600" marR="0" lvl="7"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8pPr>
            <a:lvl9pPr marL="4114800" marR="0" lvl="8"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10"/>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3"/>
        <p:cNvGrpSpPr/>
        <p:nvPr/>
      </p:nvGrpSpPr>
      <p:grpSpPr>
        <a:xfrm>
          <a:off x="0" y="0"/>
          <a:ext cx="0" cy="0"/>
          <a:chOff x="0" y="0"/>
          <a:chExt cx="0" cy="0"/>
        </a:xfrm>
      </p:grpSpPr>
      <p:sp>
        <p:nvSpPr>
          <p:cNvPr id="34" name="Google Shape;34;p11"/>
          <p:cNvSpPr txBox="1">
            <a:spLocks noGrp="1"/>
          </p:cNvSpPr>
          <p:nvPr>
            <p:ph type="title"/>
          </p:nvPr>
        </p:nvSpPr>
        <p:spPr>
          <a:xfrm>
            <a:off x="2193926" y="1528646"/>
            <a:ext cx="14439900" cy="6508132"/>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4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35" name="Google Shape;35;p11"/>
          <p:cNvSpPr txBox="1">
            <a:spLocks noGrp="1"/>
          </p:cNvSpPr>
          <p:nvPr>
            <p:ph type="body" idx="1"/>
          </p:nvPr>
        </p:nvSpPr>
        <p:spPr>
          <a:xfrm>
            <a:off x="17160877" y="1528648"/>
            <a:ext cx="24536399" cy="32778079"/>
          </a:xfrm>
          <a:prstGeom prst="rect">
            <a:avLst/>
          </a:prstGeom>
          <a:noFill/>
          <a:ln>
            <a:noFill/>
          </a:ln>
        </p:spPr>
        <p:txBody>
          <a:bodyPr spcFirstLastPara="1" wrap="square" lIns="91425" tIns="45700" rIns="91425" bIns="45700" anchor="t" anchorCtr="0">
            <a:noAutofit/>
          </a:bodyPr>
          <a:lstStyle>
            <a:lvl1pPr marL="457200" marR="0" lvl="0" indent="-635000" algn="l" rtl="0">
              <a:spcBef>
                <a:spcPts val="1280"/>
              </a:spcBef>
              <a:spcAft>
                <a:spcPts val="0"/>
              </a:spcAft>
              <a:buClr>
                <a:schemeClr val="dk1"/>
              </a:buClr>
              <a:buSzPts val="6400"/>
              <a:buFont typeface="Arial"/>
              <a:buChar char="•"/>
              <a:defRPr sz="6400" b="0" i="0" u="none" strike="noStrike" cap="none">
                <a:solidFill>
                  <a:schemeClr val="dk1"/>
                </a:solidFill>
                <a:latin typeface="Arial"/>
                <a:ea typeface="Arial"/>
                <a:cs typeface="Arial"/>
                <a:sym typeface="Arial"/>
              </a:defRPr>
            </a:lvl1pPr>
            <a:lvl2pPr marL="914400" marR="0" lvl="1" indent="-584200" algn="l" rtl="0">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2pPr>
            <a:lvl3pPr marL="1371600" marR="0" lvl="2"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3pPr>
            <a:lvl4pPr marL="1828800" marR="0" lvl="3"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4pPr>
            <a:lvl5pPr marL="2286000" marR="0" lvl="4"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5pPr>
            <a:lvl6pPr marL="2743200" marR="0" lvl="5"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6pPr>
            <a:lvl7pPr marL="3200400" marR="0" lvl="6"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7pPr>
            <a:lvl8pPr marL="3657600" marR="0" lvl="7"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8pPr>
            <a:lvl9pPr marL="4114800" marR="0" lvl="8"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9pPr>
          </a:lstStyle>
          <a:p>
            <a:endParaRPr/>
          </a:p>
        </p:txBody>
      </p:sp>
      <p:sp>
        <p:nvSpPr>
          <p:cNvPr id="36" name="Google Shape;36;p11"/>
          <p:cNvSpPr txBox="1">
            <a:spLocks noGrp="1"/>
          </p:cNvSpPr>
          <p:nvPr>
            <p:ph type="body" idx="2"/>
          </p:nvPr>
        </p:nvSpPr>
        <p:spPr>
          <a:xfrm>
            <a:off x="2193926" y="8036779"/>
            <a:ext cx="14439900" cy="262699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3200400" marR="0" lvl="6"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7"/>
        <p:cNvGrpSpPr/>
        <p:nvPr/>
      </p:nvGrpSpPr>
      <p:grpSpPr>
        <a:xfrm>
          <a:off x="0" y="0"/>
          <a:ext cx="0" cy="0"/>
          <a:chOff x="0" y="0"/>
          <a:chExt cx="0" cy="0"/>
        </a:xfrm>
      </p:grpSpPr>
      <p:sp>
        <p:nvSpPr>
          <p:cNvPr id="38" name="Google Shape;38;p12"/>
          <p:cNvSpPr txBox="1">
            <a:spLocks noGrp="1"/>
          </p:cNvSpPr>
          <p:nvPr>
            <p:ph type="title"/>
          </p:nvPr>
        </p:nvSpPr>
        <p:spPr>
          <a:xfrm>
            <a:off x="8604251" y="26884663"/>
            <a:ext cx="26333450" cy="3171129"/>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4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39" name="Google Shape;39;p12"/>
          <p:cNvSpPr>
            <a:spLocks noGrp="1"/>
          </p:cNvSpPr>
          <p:nvPr>
            <p:ph type="pic" idx="2"/>
          </p:nvPr>
        </p:nvSpPr>
        <p:spPr>
          <a:xfrm>
            <a:off x="8604251" y="3431325"/>
            <a:ext cx="26333450" cy="23043529"/>
          </a:xfrm>
          <a:prstGeom prst="rect">
            <a:avLst/>
          </a:prstGeom>
          <a:noFill/>
          <a:ln>
            <a:noFill/>
          </a:ln>
        </p:spPr>
        <p:txBody>
          <a:bodyPr spcFirstLastPara="1" wrap="square" lIns="91425" tIns="45700" rIns="91425" bIns="45700" anchor="t" anchorCtr="0">
            <a:noAutofit/>
          </a:bodyPr>
          <a:lstStyle>
            <a:lvl1pPr marR="0" lvl="0" algn="l" rtl="0">
              <a:spcBef>
                <a:spcPts val="1280"/>
              </a:spcBef>
              <a:spcAft>
                <a:spcPts val="0"/>
              </a:spcAft>
              <a:buClr>
                <a:schemeClr val="dk1"/>
              </a:buClr>
              <a:buSzPts val="6400"/>
              <a:buFont typeface="Arial"/>
              <a:buNone/>
              <a:defRPr sz="6400" b="0" i="0" u="none" strike="noStrike" cap="none">
                <a:solidFill>
                  <a:schemeClr val="dk1"/>
                </a:solidFill>
                <a:latin typeface="Arial"/>
                <a:ea typeface="Arial"/>
                <a:cs typeface="Arial"/>
                <a:sym typeface="Arial"/>
              </a:defRPr>
            </a:lvl1pPr>
            <a:lvl2pPr marR="0" lvl="1" algn="l" rtl="0">
              <a:spcBef>
                <a:spcPts val="1120"/>
              </a:spcBef>
              <a:spcAft>
                <a:spcPts val="0"/>
              </a:spcAft>
              <a:buClr>
                <a:schemeClr val="dk1"/>
              </a:buClr>
              <a:buSzPts val="5600"/>
              <a:buFont typeface="Arial"/>
              <a:buNone/>
              <a:defRPr sz="5600" b="0" i="0" u="none" strike="noStrike" cap="none">
                <a:solidFill>
                  <a:schemeClr val="dk1"/>
                </a:solidFill>
                <a:latin typeface="Arial"/>
                <a:ea typeface="Arial"/>
                <a:cs typeface="Arial"/>
                <a:sym typeface="Arial"/>
              </a:defRPr>
            </a:lvl2pPr>
            <a:lvl3pPr marR="0" lvl="2" algn="l" rtl="0">
              <a:spcBef>
                <a:spcPts val="96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3pPr>
            <a:lvl4pPr marR="0" lvl="3"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4pPr>
            <a:lvl5pPr marR="0" lvl="4"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5pPr>
            <a:lvl6pPr marR="0" lvl="5"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6pPr>
            <a:lvl7pPr marR="0" lvl="6"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7pPr>
            <a:lvl8pPr marR="0" lvl="7"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8pPr>
            <a:lvl9pPr marR="0" lvl="8"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9pPr>
          </a:lstStyle>
          <a:p>
            <a:endParaRPr/>
          </a:p>
        </p:txBody>
      </p:sp>
      <p:sp>
        <p:nvSpPr>
          <p:cNvPr id="40" name="Google Shape;40;p12"/>
          <p:cNvSpPr txBox="1">
            <a:spLocks noGrp="1"/>
          </p:cNvSpPr>
          <p:nvPr>
            <p:ph type="body" idx="1"/>
          </p:nvPr>
        </p:nvSpPr>
        <p:spPr>
          <a:xfrm>
            <a:off x="8604251" y="30055791"/>
            <a:ext cx="26333450" cy="450788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3200400" marR="0" lvl="6"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3"/>
          <p:cNvSpPr/>
          <p:nvPr/>
        </p:nvSpPr>
        <p:spPr>
          <a:xfrm>
            <a:off x="43213019" y="6657123"/>
            <a:ext cx="685800" cy="31800645"/>
          </a:xfrm>
          <a:prstGeom prst="rect">
            <a:avLst/>
          </a:prstGeom>
          <a:solidFill>
            <a:srgbClr val="29459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400" b="1" i="0" u="none" strike="noStrike" cap="none">
              <a:solidFill>
                <a:schemeClr val="dk1"/>
              </a:solidFill>
              <a:latin typeface="Arial"/>
              <a:ea typeface="Arial"/>
              <a:cs typeface="Arial"/>
              <a:sym typeface="Arial"/>
            </a:endParaRPr>
          </a:p>
        </p:txBody>
      </p:sp>
      <p:sp>
        <p:nvSpPr>
          <p:cNvPr id="11" name="Google Shape;11;p3"/>
          <p:cNvSpPr/>
          <p:nvPr/>
        </p:nvSpPr>
        <p:spPr>
          <a:xfrm>
            <a:off x="0" y="6657123"/>
            <a:ext cx="685800" cy="31800645"/>
          </a:xfrm>
          <a:prstGeom prst="rect">
            <a:avLst/>
          </a:prstGeom>
          <a:solidFill>
            <a:srgbClr val="76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400" b="1" i="0" u="none" strike="noStrike" cap="none">
              <a:solidFill>
                <a:schemeClr val="dk1"/>
              </a:solidFill>
              <a:latin typeface="Arial"/>
              <a:ea typeface="Arial"/>
              <a:cs typeface="Arial"/>
              <a:sym typeface="Arial"/>
            </a:endParaRPr>
          </a:p>
        </p:txBody>
      </p:sp>
      <p:pic>
        <p:nvPicPr>
          <p:cNvPr id="12" name="Google Shape;12;p3"/>
          <p:cNvPicPr preferRelativeResize="0"/>
          <p:nvPr/>
        </p:nvPicPr>
        <p:blipFill rotWithShape="1">
          <a:blip r:embed="rId13">
            <a:alphaModFix/>
          </a:blip>
          <a:srcRect/>
          <a:stretch/>
        </p:blipFill>
        <p:spPr>
          <a:xfrm>
            <a:off x="472492" y="518070"/>
            <a:ext cx="8961120" cy="5679649"/>
          </a:xfrm>
          <a:prstGeom prst="rect">
            <a:avLst/>
          </a:prstGeom>
          <a:noFill/>
          <a:ln>
            <a:noFill/>
          </a:ln>
        </p:spPr>
      </p:pic>
      <p:cxnSp>
        <p:nvCxnSpPr>
          <p:cNvPr id="13" name="Google Shape;13;p3"/>
          <p:cNvCxnSpPr/>
          <p:nvPr/>
        </p:nvCxnSpPr>
        <p:spPr>
          <a:xfrm>
            <a:off x="-48126" y="6657123"/>
            <a:ext cx="43946946" cy="0"/>
          </a:xfrm>
          <a:prstGeom prst="straightConnector1">
            <a:avLst/>
          </a:prstGeom>
          <a:noFill/>
          <a:ln w="317500" cap="flat" cmpd="sng">
            <a:solidFill>
              <a:srgbClr val="B5AF67"/>
            </a:solidFill>
            <a:prstDash val="solid"/>
            <a:round/>
            <a:headEnd type="none" w="med" len="med"/>
            <a:tailEnd type="none" w="med" len="med"/>
          </a:ln>
        </p:spPr>
      </p:cxnSp>
      <p:cxnSp>
        <p:nvCxnSpPr>
          <p:cNvPr id="14" name="Google Shape;14;p3"/>
          <p:cNvCxnSpPr/>
          <p:nvPr/>
        </p:nvCxnSpPr>
        <p:spPr>
          <a:xfrm>
            <a:off x="-48126" y="38351831"/>
            <a:ext cx="43946946" cy="52968"/>
          </a:xfrm>
          <a:prstGeom prst="straightConnector1">
            <a:avLst/>
          </a:prstGeom>
          <a:noFill/>
          <a:ln w="381000" cap="flat" cmpd="sng">
            <a:solidFill>
              <a:srgbClr val="B5AF67"/>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1"/>
          <p:cNvSpPr txBox="1"/>
          <p:nvPr/>
        </p:nvSpPr>
        <p:spPr>
          <a:xfrm>
            <a:off x="8086727" y="7273927"/>
            <a:ext cx="184731" cy="169277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0400" b="1" i="0" u="none" strike="noStrike" cap="none">
              <a:solidFill>
                <a:schemeClr val="dk1"/>
              </a:solidFill>
              <a:latin typeface="Calibri"/>
              <a:ea typeface="Calibri"/>
              <a:cs typeface="Calibri"/>
              <a:sym typeface="Calibri"/>
            </a:endParaRPr>
          </a:p>
        </p:txBody>
      </p:sp>
      <p:pic>
        <p:nvPicPr>
          <p:cNvPr id="53" name="Google Shape;53;p1" descr="screen, Laptop, education, symbols, Computer, science, signs, tool Icon"/>
          <p:cNvPicPr preferRelativeResize="0"/>
          <p:nvPr/>
        </p:nvPicPr>
        <p:blipFill rotWithShape="1">
          <a:blip r:embed="rId3">
            <a:alphaModFix/>
          </a:blip>
          <a:srcRect/>
          <a:stretch/>
        </p:blipFill>
        <p:spPr>
          <a:xfrm>
            <a:off x="40130820" y="843632"/>
            <a:ext cx="1828800" cy="1828800"/>
          </a:xfrm>
          <a:prstGeom prst="rect">
            <a:avLst/>
          </a:prstGeom>
          <a:noFill/>
          <a:ln>
            <a:noFill/>
          </a:ln>
        </p:spPr>
      </p:pic>
      <p:pic>
        <p:nvPicPr>
          <p:cNvPr id="3" name="Picture 2" descr="A picture containing shape&#10;&#10;Description automatically generated">
            <a:extLst>
              <a:ext uri="{FF2B5EF4-FFF2-40B4-BE49-F238E27FC236}">
                <a16:creationId xmlns:a16="http://schemas.microsoft.com/office/drawing/2014/main" id="{B2BE9884-DA9F-F2A3-5417-008987BC467E}"/>
              </a:ext>
            </a:extLst>
          </p:cNvPr>
          <p:cNvPicPr>
            <a:picLocks noChangeAspect="1"/>
          </p:cNvPicPr>
          <p:nvPr/>
        </p:nvPicPr>
        <p:blipFill>
          <a:blip r:embed="rId4"/>
          <a:stretch>
            <a:fillRect/>
          </a:stretch>
        </p:blipFill>
        <p:spPr>
          <a:xfrm>
            <a:off x="37208737" y="496138"/>
            <a:ext cx="2898946" cy="2523788"/>
          </a:xfrm>
          <a:prstGeom prst="rect">
            <a:avLst/>
          </a:prstGeom>
        </p:spPr>
      </p:pic>
      <p:sp>
        <p:nvSpPr>
          <p:cNvPr id="50" name="Google Shape;50;p1"/>
          <p:cNvSpPr txBox="1"/>
          <p:nvPr/>
        </p:nvSpPr>
        <p:spPr>
          <a:xfrm>
            <a:off x="7620000" y="1069959"/>
            <a:ext cx="28651200" cy="4707174"/>
          </a:xfrm>
          <a:prstGeom prst="rect">
            <a:avLst/>
          </a:prstGeom>
          <a:noFill/>
          <a:ln>
            <a:noFill/>
          </a:ln>
        </p:spPr>
        <p:txBody>
          <a:bodyPr spcFirstLastPara="1" wrap="square" lIns="89675" tIns="44825" rIns="89675" bIns="44825" anchor="t" anchorCtr="0">
            <a:spAutoFit/>
          </a:bodyPr>
          <a:lstStyle/>
          <a:p>
            <a:pPr marL="0" marR="0" lvl="0" indent="0" algn="ctr" rtl="0">
              <a:spcBef>
                <a:spcPts val="0"/>
              </a:spcBef>
              <a:spcAft>
                <a:spcPts val="0"/>
              </a:spcAft>
              <a:buNone/>
            </a:pPr>
            <a:r>
              <a:rPr lang="en-US" sz="6600" b="1" i="0" u="none" strike="noStrike" cap="none" dirty="0">
                <a:solidFill>
                  <a:schemeClr val="dk1"/>
                </a:solidFill>
                <a:latin typeface="Calibri"/>
                <a:ea typeface="Calibri"/>
                <a:cs typeface="Calibri"/>
                <a:sym typeface="Calibri"/>
              </a:rPr>
              <a:t>Analyzing Model Shortwave and Longwave Downward Radiation Outputs</a:t>
            </a:r>
            <a:endParaRPr sz="1100" dirty="0"/>
          </a:p>
          <a:p>
            <a:pPr marL="0" marR="0" lvl="0" indent="0" algn="ctr" rtl="0">
              <a:spcBef>
                <a:spcPts val="0"/>
              </a:spcBef>
              <a:spcAft>
                <a:spcPts val="0"/>
              </a:spcAft>
              <a:buNone/>
            </a:pPr>
            <a:r>
              <a:rPr lang="en-US" sz="6600" b="1" i="0" u="none" strike="noStrike" cap="none" dirty="0" err="1">
                <a:solidFill>
                  <a:schemeClr val="dk1"/>
                </a:solidFill>
                <a:latin typeface="Calibri"/>
                <a:ea typeface="Calibri"/>
                <a:cs typeface="Calibri"/>
                <a:sym typeface="Calibri"/>
              </a:rPr>
              <a:t>Akarshna</a:t>
            </a:r>
            <a:r>
              <a:rPr lang="en-US" sz="6600" b="1" i="0" u="none" strike="noStrike" cap="none" dirty="0">
                <a:solidFill>
                  <a:schemeClr val="dk1"/>
                </a:solidFill>
                <a:latin typeface="Calibri"/>
                <a:ea typeface="Calibri"/>
                <a:cs typeface="Calibri"/>
                <a:sym typeface="Calibri"/>
              </a:rPr>
              <a:t> K. </a:t>
            </a:r>
            <a:r>
              <a:rPr lang="en-US" sz="6600" b="1" i="0" u="none" strike="noStrike" cap="none" dirty="0" err="1">
                <a:solidFill>
                  <a:schemeClr val="dk1"/>
                </a:solidFill>
                <a:latin typeface="Calibri"/>
                <a:ea typeface="Calibri"/>
                <a:cs typeface="Calibri"/>
                <a:sym typeface="Calibri"/>
              </a:rPr>
              <a:t>Iyer</a:t>
            </a:r>
            <a:endParaRPr lang="en-US" sz="6600" b="1" i="0" u="none" strike="noStrike" cap="none" dirty="0">
              <a:solidFill>
                <a:schemeClr val="dk1"/>
              </a:solidFill>
              <a:latin typeface="Calibri"/>
              <a:ea typeface="Calibri"/>
              <a:cs typeface="Calibri"/>
              <a:sym typeface="Calibri"/>
            </a:endParaRPr>
          </a:p>
          <a:p>
            <a:pPr marL="0" marR="0" lvl="0" indent="0" algn="ctr" rtl="0">
              <a:spcBef>
                <a:spcPts val="0"/>
              </a:spcBef>
              <a:spcAft>
                <a:spcPts val="0"/>
              </a:spcAft>
              <a:buNone/>
            </a:pPr>
            <a:endParaRPr sz="6000" dirty="0"/>
          </a:p>
          <a:p>
            <a:pPr marL="0" marR="0" lvl="0" indent="0" algn="ctr" rtl="0">
              <a:spcBef>
                <a:spcPts val="0"/>
              </a:spcBef>
              <a:spcAft>
                <a:spcPts val="0"/>
              </a:spcAft>
              <a:buNone/>
            </a:pPr>
            <a:r>
              <a:rPr lang="en-US" sz="5400" b="1" i="0" u="none" strike="noStrike" cap="none" dirty="0">
                <a:solidFill>
                  <a:schemeClr val="dk1"/>
                </a:solidFill>
                <a:latin typeface="Calibri"/>
                <a:ea typeface="Calibri"/>
                <a:cs typeface="Calibri"/>
                <a:sym typeface="Calibri"/>
              </a:rPr>
              <a:t>Faculty Advisor: Dr. </a:t>
            </a:r>
            <a:r>
              <a:rPr lang="en-US" sz="5400" b="1" i="0" u="none" strike="noStrike" cap="none" dirty="0" err="1">
                <a:solidFill>
                  <a:schemeClr val="dk1"/>
                </a:solidFill>
                <a:latin typeface="Calibri"/>
                <a:ea typeface="Calibri"/>
                <a:cs typeface="Calibri"/>
                <a:sym typeface="Calibri"/>
              </a:rPr>
              <a:t>Pallav</a:t>
            </a:r>
            <a:r>
              <a:rPr lang="en-US" sz="5400" b="1" i="0" u="none" strike="noStrike" cap="none" dirty="0">
                <a:solidFill>
                  <a:schemeClr val="dk1"/>
                </a:solidFill>
                <a:latin typeface="Calibri"/>
                <a:ea typeface="Calibri"/>
                <a:cs typeface="Calibri"/>
                <a:sym typeface="Calibri"/>
              </a:rPr>
              <a:t> K. Ray, Dept. of </a:t>
            </a:r>
            <a:r>
              <a:rPr lang="en-US" sz="5400" b="1" dirty="0">
                <a:solidFill>
                  <a:schemeClr val="dk1"/>
                </a:solidFill>
                <a:latin typeface="Calibri"/>
                <a:ea typeface="Calibri"/>
                <a:cs typeface="Calibri"/>
                <a:sym typeface="Calibri"/>
              </a:rPr>
              <a:t>Ocean Engineering and Marine Sciences</a:t>
            </a:r>
            <a:r>
              <a:rPr lang="en-US" sz="5400" b="1" i="0" u="none" strike="noStrike" cap="none" dirty="0">
                <a:solidFill>
                  <a:schemeClr val="dk1"/>
                </a:solidFill>
                <a:latin typeface="Calibri"/>
                <a:ea typeface="Calibri"/>
                <a:cs typeface="Calibri"/>
                <a:sym typeface="Calibri"/>
              </a:rPr>
              <a:t>, </a:t>
            </a:r>
          </a:p>
          <a:p>
            <a:pPr marL="0" marR="0" lvl="0" indent="0" algn="ctr" rtl="0">
              <a:spcBef>
                <a:spcPts val="0"/>
              </a:spcBef>
              <a:spcAft>
                <a:spcPts val="0"/>
              </a:spcAft>
              <a:buNone/>
            </a:pPr>
            <a:r>
              <a:rPr lang="en-US" sz="5400" b="1" i="0" u="none" strike="noStrike" cap="none" dirty="0">
                <a:solidFill>
                  <a:schemeClr val="dk1"/>
                </a:solidFill>
                <a:latin typeface="Calibri"/>
                <a:ea typeface="Calibri"/>
                <a:cs typeface="Calibri"/>
                <a:sym typeface="Calibri"/>
              </a:rPr>
              <a:t>Florida Institute of Technology</a:t>
            </a:r>
            <a:endParaRPr sz="4800" b="1" i="0" u="none" strike="noStrike" cap="none" dirty="0">
              <a:solidFill>
                <a:schemeClr val="dk1"/>
              </a:solidFill>
              <a:latin typeface="Calibri"/>
              <a:ea typeface="Calibri"/>
              <a:cs typeface="Calibri"/>
              <a:sym typeface="Calibri"/>
            </a:endParaRPr>
          </a:p>
        </p:txBody>
      </p:sp>
      <p:pic>
        <p:nvPicPr>
          <p:cNvPr id="5" name="Picture 4" descr="A picture containing diagram&#10;&#10;Description automatically generated">
            <a:extLst>
              <a:ext uri="{FF2B5EF4-FFF2-40B4-BE49-F238E27FC236}">
                <a16:creationId xmlns:a16="http://schemas.microsoft.com/office/drawing/2014/main" id="{1D9CFE86-0DED-A865-6764-30EBBBF60418}"/>
              </a:ext>
            </a:extLst>
          </p:cNvPr>
          <p:cNvPicPr>
            <a:picLocks noChangeAspect="1"/>
          </p:cNvPicPr>
          <p:nvPr/>
        </p:nvPicPr>
        <p:blipFill rotWithShape="1">
          <a:blip r:embed="rId5"/>
          <a:srcRect l="1350" t="17104" r="16141" b="34331"/>
          <a:stretch/>
        </p:blipFill>
        <p:spPr>
          <a:xfrm>
            <a:off x="20861646" y="12006022"/>
            <a:ext cx="9759118" cy="7436058"/>
          </a:xfrm>
          <a:prstGeom prst="rect">
            <a:avLst/>
          </a:prstGeom>
        </p:spPr>
      </p:pic>
      <p:pic>
        <p:nvPicPr>
          <p:cNvPr id="6" name="Content Placeholder 14" descr="A picture containing diagram&#10;&#10;Description automatically generated">
            <a:extLst>
              <a:ext uri="{FF2B5EF4-FFF2-40B4-BE49-F238E27FC236}">
                <a16:creationId xmlns:a16="http://schemas.microsoft.com/office/drawing/2014/main" id="{61282068-34B1-2278-6D4B-CB8DE93DD05D}"/>
              </a:ext>
            </a:extLst>
          </p:cNvPr>
          <p:cNvPicPr>
            <a:picLocks noChangeAspect="1"/>
          </p:cNvPicPr>
          <p:nvPr/>
        </p:nvPicPr>
        <p:blipFill rotWithShape="1">
          <a:blip r:embed="rId6"/>
          <a:srcRect t="16787" r="14489" b="34989"/>
          <a:stretch/>
        </p:blipFill>
        <p:spPr>
          <a:xfrm>
            <a:off x="20485137" y="20213468"/>
            <a:ext cx="10344775" cy="7552076"/>
          </a:xfrm>
          <a:prstGeom prst="rect">
            <a:avLst/>
          </a:prstGeom>
        </p:spPr>
      </p:pic>
      <p:pic>
        <p:nvPicPr>
          <p:cNvPr id="7" name="Picture 6" descr="Website&#10;&#10;Description automatically generated with low confidence">
            <a:extLst>
              <a:ext uri="{FF2B5EF4-FFF2-40B4-BE49-F238E27FC236}">
                <a16:creationId xmlns:a16="http://schemas.microsoft.com/office/drawing/2014/main" id="{8D416E3A-2B99-5FA6-25C7-72B76B3DBBEF}"/>
              </a:ext>
            </a:extLst>
          </p:cNvPr>
          <p:cNvPicPr>
            <a:picLocks noChangeAspect="1"/>
          </p:cNvPicPr>
          <p:nvPr/>
        </p:nvPicPr>
        <p:blipFill>
          <a:blip r:embed="rId7"/>
          <a:stretch>
            <a:fillRect/>
          </a:stretch>
        </p:blipFill>
        <p:spPr>
          <a:xfrm>
            <a:off x="30892327" y="12654616"/>
            <a:ext cx="12016110" cy="6555641"/>
          </a:xfrm>
          <a:prstGeom prst="rect">
            <a:avLst/>
          </a:prstGeom>
        </p:spPr>
      </p:pic>
      <p:pic>
        <p:nvPicPr>
          <p:cNvPr id="8" name="Picture 7" descr="A picture containing text, electronics, display, screenshot&#10;&#10;Description automatically generated">
            <a:extLst>
              <a:ext uri="{FF2B5EF4-FFF2-40B4-BE49-F238E27FC236}">
                <a16:creationId xmlns:a16="http://schemas.microsoft.com/office/drawing/2014/main" id="{1F279A7F-622F-3808-CE17-B6690663F6A5}"/>
              </a:ext>
            </a:extLst>
          </p:cNvPr>
          <p:cNvPicPr>
            <a:picLocks noChangeAspect="1"/>
          </p:cNvPicPr>
          <p:nvPr/>
        </p:nvPicPr>
        <p:blipFill>
          <a:blip r:embed="rId8"/>
          <a:stretch>
            <a:fillRect/>
          </a:stretch>
        </p:blipFill>
        <p:spPr>
          <a:xfrm>
            <a:off x="30892327" y="21052916"/>
            <a:ext cx="12016110" cy="5581675"/>
          </a:xfrm>
          <a:prstGeom prst="rect">
            <a:avLst/>
          </a:prstGeom>
        </p:spPr>
      </p:pic>
      <p:sp>
        <p:nvSpPr>
          <p:cNvPr id="9" name="TextBox 8">
            <a:extLst>
              <a:ext uri="{FF2B5EF4-FFF2-40B4-BE49-F238E27FC236}">
                <a16:creationId xmlns:a16="http://schemas.microsoft.com/office/drawing/2014/main" id="{77F24709-4A36-052C-756C-09442D8C28E8}"/>
              </a:ext>
            </a:extLst>
          </p:cNvPr>
          <p:cNvSpPr txBox="1"/>
          <p:nvPr/>
        </p:nvSpPr>
        <p:spPr>
          <a:xfrm>
            <a:off x="866537" y="12496664"/>
            <a:ext cx="9759118" cy="16096714"/>
          </a:xfrm>
          <a:prstGeom prst="rect">
            <a:avLst/>
          </a:prstGeom>
          <a:noFill/>
        </p:spPr>
        <p:txBody>
          <a:bodyPr wrap="square" rtlCol="0">
            <a:spAutoFit/>
          </a:bodyPr>
          <a:lstStyle/>
          <a:p>
            <a:pPr algn="ctr"/>
            <a:r>
              <a:rPr lang="en-US" sz="4000" b="1" dirty="0">
                <a:latin typeface="Calibri" panose="020F0502020204030204" pitchFamily="34" charset="0"/>
                <a:cs typeface="Calibri" panose="020F0502020204030204" pitchFamily="34" charset="0"/>
              </a:rPr>
              <a:t>Introduction</a:t>
            </a:r>
          </a:p>
          <a:p>
            <a:pPr algn="just"/>
            <a:r>
              <a:rPr lang="en-US" sz="4000" dirty="0">
                <a:latin typeface="Calibri" panose="020F0502020204030204" pitchFamily="34" charset="0"/>
                <a:cs typeface="Calibri" panose="020F0502020204030204" pitchFamily="34" charset="0"/>
              </a:rPr>
              <a:t>The Earth’s net radiation flow at the surface is its surface energy budget, its two components being solar (shortwave) and terrestrial (longwave) radiation. Surface energy budget has an immense impact on the Earth’s weather patterns and overall climate, making its study important. Factors such as the presence of clouds, water vapor, or greenhouse gases can affect the radiation budget. This study used both data from the Weather Research and Forecasting (WRF) V4.0 model (in W/m</a:t>
            </a:r>
            <a:r>
              <a:rPr lang="en-US" sz="4000" baseline="30000" dirty="0">
                <a:latin typeface="Calibri" panose="020F0502020204030204" pitchFamily="34" charset="0"/>
                <a:cs typeface="Calibri" panose="020F0502020204030204" pitchFamily="34" charset="0"/>
              </a:rPr>
              <a:t>2 </a:t>
            </a:r>
            <a:r>
              <a:rPr lang="en-US" sz="4000" dirty="0">
                <a:latin typeface="Calibri" panose="020F0502020204030204" pitchFamily="34" charset="0"/>
                <a:cs typeface="Calibri" panose="020F0502020204030204" pitchFamily="34" charset="0"/>
              </a:rPr>
              <a:t>) and </a:t>
            </a:r>
            <a:r>
              <a:rPr lang="en-US" sz="4000" dirty="0">
                <a:effectLst/>
                <a:latin typeface="Calibri" panose="020F0502020204030204" pitchFamily="34" charset="0"/>
                <a:ea typeface="Calibri" panose="020F0502020204030204" pitchFamily="34" charset="0"/>
                <a:cs typeface="Times New Roman" panose="02020603050405020304" pitchFamily="18" charset="0"/>
              </a:rPr>
              <a:t>European Centre for Medium-Range Weather Forecasts reanalysis (ERA5) data </a:t>
            </a:r>
            <a:r>
              <a:rPr lang="en-US" sz="4000" dirty="0">
                <a:latin typeface="Calibri" panose="020F0502020204030204" pitchFamily="34" charset="0"/>
                <a:cs typeface="Calibri" panose="020F0502020204030204" pitchFamily="34" charset="0"/>
              </a:rPr>
              <a:t>(in J/m</a:t>
            </a:r>
            <a:r>
              <a:rPr lang="en-US" sz="4000" baseline="30000" dirty="0">
                <a:latin typeface="Calibri" panose="020F0502020204030204" pitchFamily="34" charset="0"/>
                <a:cs typeface="Calibri" panose="020F0502020204030204" pitchFamily="34" charset="0"/>
              </a:rPr>
              <a:t>2 </a:t>
            </a:r>
            <a:r>
              <a:rPr lang="en-US" sz="4000" dirty="0">
                <a:latin typeface="Calibri" panose="020F0502020204030204" pitchFamily="34" charset="0"/>
                <a:cs typeface="Calibri" panose="020F0502020204030204" pitchFamily="34" charset="0"/>
              </a:rPr>
              <a:t>) </a:t>
            </a:r>
            <a:r>
              <a:rPr lang="en-US" sz="4000" dirty="0">
                <a:effectLst/>
                <a:latin typeface="Calibri" panose="020F0502020204030204" pitchFamily="34" charset="0"/>
                <a:ea typeface="Calibri" panose="020F0502020204030204" pitchFamily="34" charset="0"/>
                <a:cs typeface="Calibri" panose="020F0502020204030204" pitchFamily="34" charset="0"/>
              </a:rPr>
              <a:t>t</a:t>
            </a:r>
            <a:r>
              <a:rPr lang="en-US" sz="4000" dirty="0">
                <a:latin typeface="Calibri" panose="020F0502020204030204" pitchFamily="34" charset="0"/>
                <a:cs typeface="Calibri" panose="020F0502020204030204" pitchFamily="34" charset="0"/>
              </a:rPr>
              <a:t>o capture an averaged seasonal variation in both shortwave and longwave radiative flux over the Pacific Ocean. The aim of this project is to present a seasonal trend in both sets of data that is visually consistent as well as notice any stark differences between the figures produced by the different sets of data and conclude potential reasonings behind them such as unique output extraction methods or varying physics strategies in reanalysis.</a:t>
            </a:r>
          </a:p>
          <a:p>
            <a:pPr algn="just"/>
            <a:endParaRPr lang="en-US" sz="40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173B8821-CA66-CC2E-2881-59CFBE0D37C4}"/>
              </a:ext>
            </a:extLst>
          </p:cNvPr>
          <p:cNvSpPr txBox="1"/>
          <p:nvPr/>
        </p:nvSpPr>
        <p:spPr>
          <a:xfrm>
            <a:off x="10864091" y="12523779"/>
            <a:ext cx="9759119" cy="15481161"/>
          </a:xfrm>
          <a:prstGeom prst="rect">
            <a:avLst/>
          </a:prstGeom>
          <a:noFill/>
        </p:spPr>
        <p:txBody>
          <a:bodyPr wrap="square" rtlCol="0">
            <a:spAutoFit/>
          </a:bodyPr>
          <a:lstStyle/>
          <a:p>
            <a:pPr algn="ctr"/>
            <a:r>
              <a:rPr lang="en-US" sz="4000" b="1" dirty="0">
                <a:latin typeface="Calibri" panose="020F0502020204030204" pitchFamily="34" charset="0"/>
                <a:cs typeface="Calibri" panose="020F0502020204030204" pitchFamily="34" charset="0"/>
              </a:rPr>
              <a:t>Data and Methods</a:t>
            </a:r>
          </a:p>
          <a:p>
            <a:pPr algn="just"/>
            <a:r>
              <a:rPr lang="en-US" sz="4000" dirty="0">
                <a:latin typeface="Calibri" panose="020F0502020204030204" pitchFamily="34" charset="0"/>
                <a:cs typeface="Calibri" panose="020F0502020204030204" pitchFamily="34" charset="0"/>
              </a:rPr>
              <a:t>The WRF model used in this project is a high-resolution Tropical Channel Model (TCM) with 1° horizontal grid spacing. There is an available span of 35°S-35°N, but this project plots data from 30°S-30°N to better focus on data concentration. Data for the model spans January 1, 2010, to December 31, 2014, with output taken every three hours. The ERA5 reanalysis data used in this project is a combination of model and observational data using data assimilation where every 12 hours, forecasted data is combined with recorded data to develop a new prediction track. The spacing has been re-gridded into a latitude-longitude based grid. The ERA5 data used in this project is from the </a:t>
            </a:r>
            <a:r>
              <a:rPr lang="en-US" sz="4000" dirty="0">
                <a:effectLst/>
                <a:latin typeface="Calibri" panose="020F0502020204030204" pitchFamily="34" charset="0"/>
                <a:ea typeface="Calibri" panose="020F0502020204030204" pitchFamily="34" charset="0"/>
                <a:cs typeface="Times New Roman" panose="02020603050405020304" pitchFamily="18" charset="0"/>
              </a:rPr>
              <a:t>years 2010-2014 with data points downloaded for every 12 hours from the Copernicus website plotting </a:t>
            </a:r>
            <a:r>
              <a:rPr lang="en-US" sz="4000" dirty="0">
                <a:latin typeface="Calibri" panose="020F0502020204030204" pitchFamily="34" charset="0"/>
                <a:cs typeface="Calibri" panose="020F0502020204030204" pitchFamily="34" charset="0"/>
              </a:rPr>
              <a:t>30°S-30°N latitude and 100°-280° longitude</a:t>
            </a:r>
            <a:r>
              <a:rPr lang="en-US" sz="4000" dirty="0">
                <a:latin typeface="Calibri" panose="020F0502020204030204" pitchFamily="34" charset="0"/>
                <a:ea typeface="Calibri" panose="020F0502020204030204" pitchFamily="34" charset="0"/>
                <a:cs typeface="Times New Roman" panose="02020603050405020304" pitchFamily="18" charset="0"/>
              </a:rPr>
              <a:t>. U</a:t>
            </a:r>
            <a:r>
              <a:rPr lang="en-US" sz="4000" dirty="0">
                <a:effectLst/>
                <a:latin typeface="Calibri" panose="020F0502020204030204" pitchFamily="34" charset="0"/>
                <a:ea typeface="Calibri" panose="020F0502020204030204" pitchFamily="34" charset="0"/>
                <a:cs typeface="Times New Roman" panose="02020603050405020304" pitchFamily="18" charset="0"/>
              </a:rPr>
              <a:t>sing the Grid Analysis and Display System (</a:t>
            </a:r>
            <a:r>
              <a:rPr lang="en-US" sz="4000" dirty="0" err="1">
                <a:effectLst/>
                <a:latin typeface="Calibri" panose="020F0502020204030204" pitchFamily="34" charset="0"/>
                <a:ea typeface="Calibri" panose="020F0502020204030204" pitchFamily="34" charset="0"/>
                <a:cs typeface="Times New Roman" panose="02020603050405020304" pitchFamily="18" charset="0"/>
              </a:rPr>
              <a:t>GraADS</a:t>
            </a:r>
            <a:r>
              <a:rPr lang="en-US" sz="4000" dirty="0">
                <a:effectLst/>
                <a:latin typeface="Calibri" panose="020F0502020204030204" pitchFamily="34" charset="0"/>
                <a:ea typeface="Calibri" panose="020F0502020204030204" pitchFamily="34" charset="0"/>
                <a:cs typeface="Times New Roman" panose="02020603050405020304" pitchFamily="18" charset="0"/>
              </a:rPr>
              <a:t>), both this WRF and ERA5 data was used to create figures </a:t>
            </a:r>
            <a:r>
              <a:rPr lang="en-US" sz="4000" dirty="0">
                <a:solidFill>
                  <a:srgbClr val="000000"/>
                </a:solidFill>
                <a:effectLst/>
                <a:latin typeface="Calibri" panose="020F0502020204030204" pitchFamily="34" charset="0"/>
                <a:ea typeface="Calibri" panose="020F0502020204030204" pitchFamily="34" charset="0"/>
              </a:rPr>
              <a:t>averaging downward shortwave or longwave radiation by season for the entire model’s timespan.</a:t>
            </a:r>
            <a:endParaRPr lang="en-US" sz="4000"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CFEBAF43-EEFD-38CB-C9A3-D96893322BED}"/>
              </a:ext>
            </a:extLst>
          </p:cNvPr>
          <p:cNvSpPr txBox="1"/>
          <p:nvPr/>
        </p:nvSpPr>
        <p:spPr>
          <a:xfrm>
            <a:off x="761182" y="28194739"/>
            <a:ext cx="21755918" cy="9941183"/>
          </a:xfrm>
          <a:prstGeom prst="rect">
            <a:avLst/>
          </a:prstGeom>
          <a:noFill/>
        </p:spPr>
        <p:txBody>
          <a:bodyPr wrap="square" rtlCol="0">
            <a:spAutoFit/>
          </a:bodyPr>
          <a:lstStyle/>
          <a:p>
            <a:pPr algn="ctr"/>
            <a:r>
              <a:rPr lang="en-US" sz="4000" b="1" dirty="0">
                <a:latin typeface="Calibri" panose="020F0502020204030204" pitchFamily="34" charset="0"/>
                <a:cs typeface="Calibri" panose="020F0502020204030204" pitchFamily="34" charset="0"/>
              </a:rPr>
              <a:t>Results and Discussion</a:t>
            </a:r>
          </a:p>
          <a:p>
            <a:pPr algn="just"/>
            <a:r>
              <a:rPr lang="en-US" sz="4000" dirty="0">
                <a:latin typeface="Calibri" panose="020F0502020204030204" pitchFamily="34" charset="0"/>
                <a:cs typeface="Calibri" panose="020F0502020204030204" pitchFamily="34" charset="0"/>
              </a:rPr>
              <a:t>Figure 1 shows the highest downward shortwave flux values were modeled during the MAM season, a clear high versus the other seasons. Figure 2 shows minimal seasonal variation for downward longwave flux, with a slight peak in the JJA season overall as the radiation span grows Northwest. Figure 3 also shows the greatest span of high downward shortwave flux values exists during the MAM season, but also presents a high value concentration of values in the SON season, focused on the equator. Figure 4 shows more of a seasonal variation for downward longwave flux with maximum activity achieved in the MAM season with an immediate decrease in the following two seasons: JJA and SON. For all the plotted data, the radiation values are highest close to the equator. Colder temperatures that prevailed throughout the winter season: December-January-February (DJF) can lead into the MAM season, creating an environment more suitable for cloud development. Increased cloud cover directly impacts radiation exchange, a possible explanation for the MAM activity seen in the figures. Additionally, variation in the Intertropical Convergence Zone (ITCZ) affects cloud and atmospheric activity via transport, a phenomenon that propagates Southwards during the winter season as well. Differences spotted in the trends produced by the WRF and ERA5 data analysis are due to the reanalysis’ account of actual observations in its forecasting. ERA5 data has a more detailed and accurate resolution.</a:t>
            </a:r>
          </a:p>
        </p:txBody>
      </p:sp>
      <p:sp>
        <p:nvSpPr>
          <p:cNvPr id="12" name="TextBox 11">
            <a:extLst>
              <a:ext uri="{FF2B5EF4-FFF2-40B4-BE49-F238E27FC236}">
                <a16:creationId xmlns:a16="http://schemas.microsoft.com/office/drawing/2014/main" id="{296FD816-BF25-DB02-0E62-856A515A1708}"/>
              </a:ext>
            </a:extLst>
          </p:cNvPr>
          <p:cNvSpPr txBox="1"/>
          <p:nvPr/>
        </p:nvSpPr>
        <p:spPr>
          <a:xfrm>
            <a:off x="22557422" y="28590426"/>
            <a:ext cx="20391337" cy="6863417"/>
          </a:xfrm>
          <a:prstGeom prst="rect">
            <a:avLst/>
          </a:prstGeom>
          <a:noFill/>
        </p:spPr>
        <p:txBody>
          <a:bodyPr wrap="square" rtlCol="0">
            <a:spAutoFit/>
          </a:bodyPr>
          <a:lstStyle/>
          <a:p>
            <a:pPr algn="ctr"/>
            <a:r>
              <a:rPr lang="en-US" sz="4000" b="1" dirty="0">
                <a:latin typeface="Calibri" panose="020F0502020204030204" pitchFamily="34" charset="0"/>
                <a:cs typeface="Calibri" panose="020F0502020204030204" pitchFamily="34" charset="0"/>
              </a:rPr>
              <a:t>Conclusions/Future Work</a:t>
            </a:r>
          </a:p>
          <a:p>
            <a:pPr algn="just"/>
            <a:r>
              <a:rPr lang="en-US" sz="4000" dirty="0">
                <a:latin typeface="Calibri" panose="020F0502020204030204" pitchFamily="34" charset="0"/>
                <a:cs typeface="Calibri" panose="020F0502020204030204" pitchFamily="34" charset="0"/>
              </a:rPr>
              <a:t>From this study, it can be concluded that average downward radiation has its greatest activity around the equator in the Pacific Ocean. In terms of seasonal variability, it can be concluded that the March-April-May (MAM) season seems to be the most active for average downward shortwave values. For downward longwave values, there is not much seasonal change in values for the WRF data, with a slight increase during the JJA season, but a gradual rise and decline for ERA5 data with a maximum in values during the MAM season. These seasonal trends make sense in terms of cloud cover increases and the differences in the data sets used boils down to inner model physics. For future analysis of shortwave and longwave downward radiation output, a different type of figure can be generated, different from just plotting longitude vs. latitude in order to discover other model biases.</a:t>
            </a:r>
          </a:p>
        </p:txBody>
      </p:sp>
      <p:sp>
        <p:nvSpPr>
          <p:cNvPr id="13" name="TextBox 12">
            <a:extLst>
              <a:ext uri="{FF2B5EF4-FFF2-40B4-BE49-F238E27FC236}">
                <a16:creationId xmlns:a16="http://schemas.microsoft.com/office/drawing/2014/main" id="{F81145AA-89E8-E2D3-98B9-19ADFCE585E1}"/>
              </a:ext>
            </a:extLst>
          </p:cNvPr>
          <p:cNvSpPr txBox="1"/>
          <p:nvPr/>
        </p:nvSpPr>
        <p:spPr>
          <a:xfrm>
            <a:off x="22557422" y="35002509"/>
            <a:ext cx="20351015" cy="1754326"/>
          </a:xfrm>
          <a:prstGeom prst="rect">
            <a:avLst/>
          </a:prstGeom>
          <a:noFill/>
        </p:spPr>
        <p:txBody>
          <a:bodyPr wrap="square" rtlCol="0">
            <a:spAutoFit/>
          </a:bodyPr>
          <a:lstStyle/>
          <a:p>
            <a:pPr algn="ctr"/>
            <a:r>
              <a:rPr lang="en-US" sz="3600" b="1" dirty="0">
                <a:latin typeface="Calibri" panose="020F0502020204030204" pitchFamily="34" charset="0"/>
                <a:cs typeface="Calibri" panose="020F0502020204030204" pitchFamily="34" charset="0"/>
              </a:rPr>
              <a:t>References</a:t>
            </a:r>
          </a:p>
          <a:p>
            <a:pPr algn="just"/>
            <a:r>
              <a:rPr lang="en-US" sz="3600" dirty="0">
                <a:latin typeface="Calibri" panose="020F0502020204030204" pitchFamily="34" charset="0"/>
                <a:cs typeface="Calibri" panose="020F0502020204030204" pitchFamily="34" charset="0"/>
              </a:rPr>
              <a:t>Zhou, X., Ray, P., Boykin, K., Barrett, B. S., &amp; Hsu, P.-C. (2019). Evaluation of surface radiative fluxes over the tropical oceans in AMIP simulations. </a:t>
            </a:r>
            <a:r>
              <a:rPr lang="en-US" sz="3600" i="1" dirty="0">
                <a:latin typeface="Calibri" panose="020F0502020204030204" pitchFamily="34" charset="0"/>
                <a:cs typeface="Calibri" panose="020F0502020204030204" pitchFamily="34" charset="0"/>
              </a:rPr>
              <a:t>Atmosphere</a:t>
            </a:r>
            <a:r>
              <a:rPr lang="en-US" sz="3600" dirty="0">
                <a:latin typeface="Calibri" panose="020F0502020204030204" pitchFamily="34" charset="0"/>
                <a:cs typeface="Calibri" panose="020F0502020204030204" pitchFamily="34" charset="0"/>
              </a:rPr>
              <a:t>, </a:t>
            </a:r>
            <a:r>
              <a:rPr lang="en-US" sz="3600" i="1" dirty="0">
                <a:latin typeface="Calibri" panose="020F0502020204030204" pitchFamily="34" charset="0"/>
                <a:cs typeface="Calibri" panose="020F0502020204030204" pitchFamily="34" charset="0"/>
              </a:rPr>
              <a:t>10</a:t>
            </a:r>
            <a:r>
              <a:rPr lang="en-US" sz="3600" dirty="0">
                <a:latin typeface="Calibri" panose="020F0502020204030204" pitchFamily="34" charset="0"/>
                <a:cs typeface="Calibri" panose="020F0502020204030204" pitchFamily="34" charset="0"/>
              </a:rPr>
              <a:t>(10), 606. </a:t>
            </a:r>
          </a:p>
        </p:txBody>
      </p:sp>
      <p:sp>
        <p:nvSpPr>
          <p:cNvPr id="14" name="TextBox 13">
            <a:extLst>
              <a:ext uri="{FF2B5EF4-FFF2-40B4-BE49-F238E27FC236}">
                <a16:creationId xmlns:a16="http://schemas.microsoft.com/office/drawing/2014/main" id="{F1D68949-51ED-AC89-DE97-3A345F798F84}"/>
              </a:ext>
            </a:extLst>
          </p:cNvPr>
          <p:cNvSpPr txBox="1"/>
          <p:nvPr/>
        </p:nvSpPr>
        <p:spPr>
          <a:xfrm>
            <a:off x="22557422" y="36935593"/>
            <a:ext cx="20351015" cy="1200329"/>
          </a:xfrm>
          <a:prstGeom prst="rect">
            <a:avLst/>
          </a:prstGeom>
          <a:noFill/>
        </p:spPr>
        <p:txBody>
          <a:bodyPr wrap="square" rtlCol="0">
            <a:spAutoFit/>
          </a:bodyPr>
          <a:lstStyle/>
          <a:p>
            <a:pPr algn="ctr"/>
            <a:r>
              <a:rPr lang="en-US" sz="3600" b="1" dirty="0">
                <a:latin typeface="Calibri" panose="020F0502020204030204" pitchFamily="34" charset="0"/>
                <a:cs typeface="Calibri" panose="020F0502020204030204" pitchFamily="34" charset="0"/>
              </a:rPr>
              <a:t>Acknowledgements</a:t>
            </a:r>
          </a:p>
          <a:p>
            <a:pPr algn="just"/>
            <a:r>
              <a:rPr lang="en-US" sz="3600" dirty="0">
                <a:latin typeface="Calibri" panose="020F0502020204030204" pitchFamily="34" charset="0"/>
                <a:cs typeface="Calibri" panose="020F0502020204030204" pitchFamily="34" charset="0"/>
              </a:rPr>
              <a:t>Dr. </a:t>
            </a:r>
            <a:r>
              <a:rPr lang="en-US" sz="3600" dirty="0" err="1">
                <a:latin typeface="Calibri" panose="020F0502020204030204" pitchFamily="34" charset="0"/>
                <a:cs typeface="Calibri" panose="020F0502020204030204" pitchFamily="34" charset="0"/>
              </a:rPr>
              <a:t>Pallav</a:t>
            </a:r>
            <a:r>
              <a:rPr lang="en-US" sz="3600" dirty="0">
                <a:latin typeface="Calibri" panose="020F0502020204030204" pitchFamily="34" charset="0"/>
                <a:cs typeface="Calibri" panose="020F0502020204030204" pitchFamily="34" charset="0"/>
              </a:rPr>
              <a:t> Ray and Xin Zhou for assistance with data</a:t>
            </a:r>
          </a:p>
        </p:txBody>
      </p:sp>
      <p:sp>
        <p:nvSpPr>
          <p:cNvPr id="15" name="TextBox 14">
            <a:extLst>
              <a:ext uri="{FF2B5EF4-FFF2-40B4-BE49-F238E27FC236}">
                <a16:creationId xmlns:a16="http://schemas.microsoft.com/office/drawing/2014/main" id="{4C97BF54-5EA2-6F16-37FE-FA9FA120196B}"/>
              </a:ext>
            </a:extLst>
          </p:cNvPr>
          <p:cNvSpPr txBox="1"/>
          <p:nvPr/>
        </p:nvSpPr>
        <p:spPr>
          <a:xfrm>
            <a:off x="20861646" y="19388586"/>
            <a:ext cx="9759118" cy="954107"/>
          </a:xfrm>
          <a:prstGeom prst="rect">
            <a:avLst/>
          </a:prstGeom>
          <a:noFill/>
        </p:spPr>
        <p:txBody>
          <a:bodyPr wrap="square">
            <a:spAutoFit/>
          </a:bodyPr>
          <a:lstStyle/>
          <a:p>
            <a:pPr algn="just"/>
            <a:r>
              <a:rPr lang="en-US" sz="2800" dirty="0">
                <a:latin typeface="Calibri" panose="020F0502020204030204" pitchFamily="34" charset="0"/>
                <a:cs typeface="Calibri" panose="020F0502020204030204" pitchFamily="34" charset="0"/>
              </a:rPr>
              <a:t>Figure 1: Averaged downward shortwave flux at surface based on season in W/m</a:t>
            </a:r>
            <a:r>
              <a:rPr lang="en-US" sz="2800" baseline="30000" dirty="0">
                <a:latin typeface="Calibri" panose="020F0502020204030204" pitchFamily="34" charset="0"/>
                <a:cs typeface="Calibri" panose="020F0502020204030204" pitchFamily="34" charset="0"/>
              </a:rPr>
              <a:t>2 </a:t>
            </a:r>
            <a:r>
              <a:rPr lang="en-US" sz="2800" dirty="0">
                <a:latin typeface="Calibri" panose="020F0502020204030204" pitchFamily="34" charset="0"/>
                <a:cs typeface="Calibri" panose="020F0502020204030204" pitchFamily="34" charset="0"/>
              </a:rPr>
              <a:t>using WRF model data.</a:t>
            </a:r>
          </a:p>
        </p:txBody>
      </p:sp>
      <p:sp>
        <p:nvSpPr>
          <p:cNvPr id="16" name="TextBox 15">
            <a:extLst>
              <a:ext uri="{FF2B5EF4-FFF2-40B4-BE49-F238E27FC236}">
                <a16:creationId xmlns:a16="http://schemas.microsoft.com/office/drawing/2014/main" id="{EC8DDF77-3C32-E06C-6063-F610468CD94B}"/>
              </a:ext>
            </a:extLst>
          </p:cNvPr>
          <p:cNvSpPr txBox="1"/>
          <p:nvPr/>
        </p:nvSpPr>
        <p:spPr>
          <a:xfrm>
            <a:off x="20861646" y="27844434"/>
            <a:ext cx="9759118" cy="954107"/>
          </a:xfrm>
          <a:prstGeom prst="rect">
            <a:avLst/>
          </a:prstGeom>
          <a:noFill/>
        </p:spPr>
        <p:txBody>
          <a:bodyPr wrap="square">
            <a:spAutoFit/>
          </a:bodyPr>
          <a:lstStyle/>
          <a:p>
            <a:pPr algn="just"/>
            <a:r>
              <a:rPr lang="en-US" sz="2800" dirty="0">
                <a:latin typeface="Calibri" panose="020F0502020204030204" pitchFamily="34" charset="0"/>
                <a:cs typeface="Calibri" panose="020F0502020204030204" pitchFamily="34" charset="0"/>
              </a:rPr>
              <a:t>Figure 2: Averaged downward longwave flux at surface based on season in W/m</a:t>
            </a:r>
            <a:r>
              <a:rPr lang="en-US" sz="2800" baseline="30000" dirty="0">
                <a:latin typeface="Calibri" panose="020F0502020204030204" pitchFamily="34" charset="0"/>
                <a:cs typeface="Calibri" panose="020F0502020204030204" pitchFamily="34" charset="0"/>
              </a:rPr>
              <a:t>2  </a:t>
            </a:r>
            <a:r>
              <a:rPr lang="en-US" sz="2800" dirty="0">
                <a:latin typeface="Calibri" panose="020F0502020204030204" pitchFamily="34" charset="0"/>
                <a:cs typeface="Calibri" panose="020F0502020204030204" pitchFamily="34" charset="0"/>
              </a:rPr>
              <a:t>using WRF model data.</a:t>
            </a:r>
          </a:p>
        </p:txBody>
      </p:sp>
      <p:sp>
        <p:nvSpPr>
          <p:cNvPr id="17" name="TextBox 16">
            <a:extLst>
              <a:ext uri="{FF2B5EF4-FFF2-40B4-BE49-F238E27FC236}">
                <a16:creationId xmlns:a16="http://schemas.microsoft.com/office/drawing/2014/main" id="{4BD17475-081B-A00C-35DB-37F3F85CAFD0}"/>
              </a:ext>
            </a:extLst>
          </p:cNvPr>
          <p:cNvSpPr txBox="1"/>
          <p:nvPr/>
        </p:nvSpPr>
        <p:spPr>
          <a:xfrm>
            <a:off x="31097636" y="19388586"/>
            <a:ext cx="11307663" cy="954107"/>
          </a:xfrm>
          <a:prstGeom prst="rect">
            <a:avLst/>
          </a:prstGeom>
          <a:noFill/>
        </p:spPr>
        <p:txBody>
          <a:bodyPr wrap="square">
            <a:spAutoFit/>
          </a:bodyPr>
          <a:lstStyle/>
          <a:p>
            <a:pPr algn="just"/>
            <a:r>
              <a:rPr lang="en-US" sz="2800" dirty="0">
                <a:latin typeface="Calibri" panose="020F0502020204030204" pitchFamily="34" charset="0"/>
                <a:cs typeface="Calibri" panose="020F0502020204030204" pitchFamily="34" charset="0"/>
              </a:rPr>
              <a:t>Figure 3: Averaged downward shortwave flux at surface based on season in J/m</a:t>
            </a:r>
            <a:r>
              <a:rPr lang="en-US" sz="2800" baseline="30000" dirty="0">
                <a:latin typeface="Calibri" panose="020F0502020204030204" pitchFamily="34" charset="0"/>
                <a:cs typeface="Calibri" panose="020F0502020204030204" pitchFamily="34" charset="0"/>
              </a:rPr>
              <a:t>2 </a:t>
            </a:r>
            <a:r>
              <a:rPr lang="en-US" sz="2800" dirty="0">
                <a:latin typeface="Calibri" panose="020F0502020204030204" pitchFamily="34" charset="0"/>
                <a:cs typeface="Calibri" panose="020F0502020204030204" pitchFamily="34" charset="0"/>
              </a:rPr>
              <a:t>using ERA5 model data.</a:t>
            </a:r>
          </a:p>
        </p:txBody>
      </p:sp>
      <p:sp>
        <p:nvSpPr>
          <p:cNvPr id="18" name="TextBox 17">
            <a:extLst>
              <a:ext uri="{FF2B5EF4-FFF2-40B4-BE49-F238E27FC236}">
                <a16:creationId xmlns:a16="http://schemas.microsoft.com/office/drawing/2014/main" id="{96D6D9CE-FEA9-5451-FA3F-D5B0F78F05B0}"/>
              </a:ext>
            </a:extLst>
          </p:cNvPr>
          <p:cNvSpPr txBox="1"/>
          <p:nvPr/>
        </p:nvSpPr>
        <p:spPr>
          <a:xfrm>
            <a:off x="31097637" y="26810380"/>
            <a:ext cx="11307662" cy="954107"/>
          </a:xfrm>
          <a:prstGeom prst="rect">
            <a:avLst/>
          </a:prstGeom>
          <a:noFill/>
        </p:spPr>
        <p:txBody>
          <a:bodyPr wrap="square">
            <a:spAutoFit/>
          </a:bodyPr>
          <a:lstStyle/>
          <a:p>
            <a:pPr algn="just"/>
            <a:r>
              <a:rPr lang="en-US" sz="2800" dirty="0">
                <a:latin typeface="Calibri" panose="020F0502020204030204" pitchFamily="34" charset="0"/>
                <a:cs typeface="Calibri" panose="020F0502020204030204" pitchFamily="34" charset="0"/>
              </a:rPr>
              <a:t>Figure 4: Averaged downward longwave flux at surface based on season in J/m</a:t>
            </a:r>
            <a:r>
              <a:rPr lang="en-US" sz="2800" baseline="30000" dirty="0">
                <a:latin typeface="Calibri" panose="020F0502020204030204" pitchFamily="34" charset="0"/>
                <a:cs typeface="Calibri" panose="020F0502020204030204" pitchFamily="34" charset="0"/>
              </a:rPr>
              <a:t>2 </a:t>
            </a:r>
            <a:r>
              <a:rPr lang="en-US" sz="2800" dirty="0">
                <a:latin typeface="Calibri" panose="020F0502020204030204" pitchFamily="34" charset="0"/>
                <a:cs typeface="Calibri" panose="020F0502020204030204" pitchFamily="34" charset="0"/>
              </a:rPr>
              <a:t>using ERA5 model data.</a:t>
            </a:r>
          </a:p>
        </p:txBody>
      </p:sp>
      <p:sp>
        <p:nvSpPr>
          <p:cNvPr id="4" name="TextBox 3">
            <a:extLst>
              <a:ext uri="{FF2B5EF4-FFF2-40B4-BE49-F238E27FC236}">
                <a16:creationId xmlns:a16="http://schemas.microsoft.com/office/drawing/2014/main" id="{D33B31F6-562C-C80D-5904-D11FE5FE0BF7}"/>
              </a:ext>
            </a:extLst>
          </p:cNvPr>
          <p:cNvSpPr txBox="1"/>
          <p:nvPr/>
        </p:nvSpPr>
        <p:spPr>
          <a:xfrm>
            <a:off x="761182" y="6940318"/>
            <a:ext cx="42418818" cy="6186309"/>
          </a:xfrm>
          <a:prstGeom prst="rect">
            <a:avLst/>
          </a:prstGeom>
          <a:noFill/>
        </p:spPr>
        <p:txBody>
          <a:bodyPr wrap="square" rtlCol="0">
            <a:spAutoFit/>
          </a:bodyPr>
          <a:lstStyle/>
          <a:p>
            <a:pPr algn="just"/>
            <a:r>
              <a:rPr lang="en-US" sz="4400" b="1" dirty="0">
                <a:latin typeface="Calibri" panose="020F0502020204030204" pitchFamily="34" charset="0"/>
                <a:cs typeface="Calibri" panose="020F0502020204030204" pitchFamily="34" charset="0"/>
              </a:rPr>
              <a:t>Abstract: </a:t>
            </a:r>
            <a:r>
              <a:rPr lang="en-US" sz="4400" i="1" dirty="0">
                <a:effectLst/>
                <a:latin typeface="Calibri" panose="020F0502020204030204" pitchFamily="34" charset="0"/>
                <a:ea typeface="Calibri" panose="020F0502020204030204" pitchFamily="34" charset="0"/>
                <a:cs typeface="Times New Roman" panose="02020603050405020304" pitchFamily="18" charset="0"/>
              </a:rPr>
              <a:t>The Earth’s net radiation flow has two components: solar (shortwave) and terrestrial (longwave) radiation. Downward shortwave and longwave radiation output data analyzation can help to better understand the Earth’s energy budget, which can help with understanding climate. When compared to data from the fifth generation European Centre for Medium-Range Weather Forecasts reanalysis of global climate and weather for the past 4-7 decades (ERA5 data), model data from the Weather and Research Forecasting Model Version 4 (WRF V4.0 model) shows trends indicating the March-April-May (MAM) season as most active for downward shortwave radiation, and the June-July-August (JJA) season as most active for downward longwave, trends that generally hold true for shortwave radiation in the ERA5 data, but deviate for longwave radiation (ERA5 data) where it seems activity peaks in the MAM season, but gradually declines throughout the JJA and September-October-November (SON) seasons. Additionally, values for both shortwave and longwave radiation are consistently highest closest to the equator in the Pacific Ocean. Factors such as cloud cover and the presence of the Intertropical Convergence Zone (ITCZ) can result in such seasonal patterns and repeated variations and general biases can cause different trend depictions.</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4400" dirty="0">
              <a:latin typeface="Calibri" panose="020F0502020204030204" pitchFamily="34" charset="0"/>
              <a:cs typeface="Calibri" panose="020F0502020204030204" pitchFamily="34" charset="0"/>
            </a:endParaRPr>
          </a:p>
        </p:txBody>
      </p:sp>
    </p:spTree>
  </p:cSld>
  <p:clrMapOvr>
    <a:masterClrMapping/>
  </p:clrMapOvr>
</p:sld>
</file>

<file path=ppt/theme/theme1.xml><?xml version="1.0" encoding="utf-8"?>
<a:theme xmlns:a="http://schemas.openxmlformats.org/drawingml/2006/main"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1213</Words>
  <Application>Microsoft Macintosh PowerPoint</Application>
  <PresentationFormat>Custom</PresentationFormat>
  <Paragraphs>23</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Default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shopper</dc:creator>
  <cp:lastModifiedBy>Akarshna Iyer</cp:lastModifiedBy>
  <cp:revision>3</cp:revision>
  <dcterms:created xsi:type="dcterms:W3CDTF">2007-04-04T14:17:42Z</dcterms:created>
  <dcterms:modified xsi:type="dcterms:W3CDTF">2023-04-05T18:04:43Z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0x0101008CB6C76999A8E946924D195080FADDE7</vt:lpwstr>
  </property>
</Properties>
</file>