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8"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jCJEoeVLJPb7mFCyTn54l5Z/At7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74" autoAdjust="0"/>
    <p:restoredTop sz="94660"/>
  </p:normalViewPr>
  <p:slideViewPr>
    <p:cSldViewPr snapToGrid="0">
      <p:cViewPr>
        <p:scale>
          <a:sx n="14" d="100"/>
          <a:sy n="14" d="100"/>
        </p:scale>
        <p:origin x="2035" y="206"/>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1pPr>
            <a:lvl2pPr marL="914400" marR="0" lvl="1"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2pPr>
            <a:lvl3pPr marL="1371600" marR="0" lvl="2"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3pPr>
            <a:lvl4pPr marL="1828800" marR="0" lvl="3"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4pPr>
            <a:lvl5pPr marL="2286000" marR="0" lvl="4"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p1: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p1:notes"/>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Arial"/>
              <a:ea typeface="Arial"/>
              <a:cs typeface="Arial"/>
              <a:sym typeface="Arial"/>
            </a:endParaRPr>
          </a:p>
        </p:txBody>
      </p:sp>
    </p:spTree>
    <p:extLst>
      <p:ext uri="{BB962C8B-B14F-4D97-AF65-F5344CB8AC3E}">
        <p14:creationId xmlns:p14="http://schemas.microsoft.com/office/powerpoint/2010/main" val="4236310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txBody>
          <a:bodyPr spcFirstLastPara="1" wrap="square" lIns="91425" tIns="45700" rIns="91425" bIns="45700" anchor="t" anchorCtr="0">
            <a:noAutofit/>
          </a:bodyPr>
          <a:lstStyle>
            <a:lvl1pPr marR="0" lvl="0" algn="l" rtl="0">
              <a:spcBef>
                <a:spcPts val="1280"/>
              </a:spcBef>
              <a:spcAft>
                <a:spcPts val="0"/>
              </a:spcAft>
              <a:buClr>
                <a:schemeClr val="dk1"/>
              </a:buClr>
              <a:buSzPts val="6400"/>
              <a:buFont typeface="Arial"/>
              <a:buNone/>
              <a:defRPr sz="6400" b="0" i="0" u="none" strike="noStrike" cap="none">
                <a:solidFill>
                  <a:schemeClr val="dk1"/>
                </a:solidFill>
                <a:latin typeface="Arial"/>
                <a:ea typeface="Arial"/>
                <a:cs typeface="Arial"/>
                <a:sym typeface="Arial"/>
              </a:defRPr>
            </a:lvl1pPr>
            <a:lvl2pPr marR="0" lvl="1" algn="l" rtl="0">
              <a:spcBef>
                <a:spcPts val="1120"/>
              </a:spcBef>
              <a:spcAft>
                <a:spcPts val="0"/>
              </a:spcAft>
              <a:buClr>
                <a:schemeClr val="dk1"/>
              </a:buClr>
              <a:buSzPts val="5600"/>
              <a:buFont typeface="Arial"/>
              <a:buNone/>
              <a:defRPr sz="5600" b="0" i="0" u="none" strike="noStrike" cap="none">
                <a:solidFill>
                  <a:schemeClr val="dk1"/>
                </a:solidFill>
                <a:latin typeface="Arial"/>
                <a:ea typeface="Arial"/>
                <a:cs typeface="Arial"/>
                <a:sym typeface="Arial"/>
              </a:defRPr>
            </a:lvl2pPr>
            <a:lvl3pPr marR="0" lvl="2" algn="l" rtl="0">
              <a:spcBef>
                <a:spcPts val="96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4pPr>
            <a:lvl5pPr marR="0" lvl="4"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5pPr>
            <a:lvl6pPr marR="0" lvl="5"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9pPr>
          </a:lstStyle>
          <a:p>
            <a:endParaRPr/>
          </a:p>
        </p:txBody>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med" len="med"/>
            <a:tailEnd type="none" w="med" len="med"/>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pic>
        <p:nvPicPr>
          <p:cNvPr id="23" name="Picture 22">
            <a:extLst>
              <a:ext uri="{FF2B5EF4-FFF2-40B4-BE49-F238E27FC236}">
                <a16:creationId xmlns:a16="http://schemas.microsoft.com/office/drawing/2014/main" id="{FA6DE818-C726-17BD-3FC9-2E86299BC94D}"/>
              </a:ext>
            </a:extLst>
          </p:cNvPr>
          <p:cNvPicPr>
            <a:picLocks noChangeAspect="1"/>
          </p:cNvPicPr>
          <p:nvPr/>
        </p:nvPicPr>
        <p:blipFill rotWithShape="1">
          <a:blip r:embed="rId3"/>
          <a:srcRect l="505"/>
          <a:stretch/>
        </p:blipFill>
        <p:spPr>
          <a:xfrm>
            <a:off x="2427697" y="24072141"/>
            <a:ext cx="11502787" cy="8891979"/>
          </a:xfrm>
          <a:prstGeom prst="rect">
            <a:avLst/>
          </a:prstGeom>
        </p:spPr>
      </p:pic>
      <p:sp>
        <p:nvSpPr>
          <p:cNvPr id="50" name="Google Shape;50;p1"/>
          <p:cNvSpPr txBox="1"/>
          <p:nvPr/>
        </p:nvSpPr>
        <p:spPr>
          <a:xfrm>
            <a:off x="9296400" y="757182"/>
            <a:ext cx="31337250" cy="5230394"/>
          </a:xfrm>
          <a:prstGeom prst="rect">
            <a:avLst/>
          </a:prstGeom>
          <a:noFill/>
          <a:ln>
            <a:noFill/>
          </a:ln>
        </p:spPr>
        <p:txBody>
          <a:bodyPr spcFirstLastPara="1" wrap="square" lIns="89675" tIns="44825" rIns="89675" bIns="44825" anchor="t" anchorCtr="0">
            <a:spAutoFit/>
          </a:bodyPr>
          <a:lstStyle/>
          <a:p>
            <a:pPr marL="0" marR="0" lvl="0" indent="0" algn="ctr" rtl="0">
              <a:spcBef>
                <a:spcPts val="0"/>
              </a:spcBef>
              <a:spcAft>
                <a:spcPts val="0"/>
              </a:spcAft>
              <a:buNone/>
            </a:pPr>
            <a:r>
              <a:rPr lang="en-US" sz="8000" b="1" i="0" u="none" strike="noStrike" cap="none" dirty="0">
                <a:solidFill>
                  <a:schemeClr val="dk1"/>
                </a:solidFill>
                <a:latin typeface="Calibri"/>
                <a:ea typeface="Calibri"/>
                <a:cs typeface="Calibri"/>
                <a:sym typeface="Calibri"/>
              </a:rPr>
              <a:t>Environmental factors affecting survivorship of the hard clam </a:t>
            </a:r>
            <a:r>
              <a:rPr lang="en-US" sz="8000" b="1" i="1" u="none" strike="noStrike" cap="none" dirty="0">
                <a:solidFill>
                  <a:schemeClr val="dk1"/>
                </a:solidFill>
                <a:latin typeface="Calibri"/>
                <a:ea typeface="Calibri"/>
                <a:cs typeface="Calibri"/>
                <a:sym typeface="Calibri"/>
              </a:rPr>
              <a:t>Mercenaria </a:t>
            </a:r>
            <a:r>
              <a:rPr lang="en-US" sz="8000" b="1" i="1" u="none" strike="noStrike" cap="none" dirty="0" err="1">
                <a:solidFill>
                  <a:schemeClr val="dk1"/>
                </a:solidFill>
                <a:latin typeface="Calibri"/>
                <a:ea typeface="Calibri"/>
                <a:cs typeface="Calibri"/>
                <a:sym typeface="Calibri"/>
              </a:rPr>
              <a:t>mercenaria</a:t>
            </a:r>
            <a:r>
              <a:rPr lang="en-US" sz="8000" b="1" i="1" u="none" strike="noStrike" cap="none" dirty="0">
                <a:solidFill>
                  <a:schemeClr val="dk1"/>
                </a:solidFill>
                <a:latin typeface="Calibri"/>
                <a:ea typeface="Calibri"/>
                <a:cs typeface="Calibri"/>
                <a:sym typeface="Calibri"/>
              </a:rPr>
              <a:t> </a:t>
            </a:r>
            <a:r>
              <a:rPr lang="en-US" sz="8000" b="1" i="0" u="none" strike="noStrike" cap="none" dirty="0">
                <a:solidFill>
                  <a:schemeClr val="dk1"/>
                </a:solidFill>
                <a:latin typeface="Calibri"/>
                <a:ea typeface="Calibri"/>
                <a:cs typeface="Calibri"/>
                <a:sym typeface="Calibri"/>
              </a:rPr>
              <a:t>in the Indian River Lagoon</a:t>
            </a:r>
          </a:p>
          <a:p>
            <a:pPr marL="0" marR="0" lvl="0" indent="0" algn="ctr" rtl="0">
              <a:spcBef>
                <a:spcPts val="0"/>
              </a:spcBef>
              <a:spcAft>
                <a:spcPts val="0"/>
              </a:spcAft>
              <a:buNone/>
            </a:pPr>
            <a:r>
              <a:rPr lang="en-US" sz="6600" b="1" i="0" u="none" strike="noStrike" cap="none" dirty="0">
                <a:solidFill>
                  <a:schemeClr val="dk1"/>
                </a:solidFill>
                <a:latin typeface="Calibri"/>
                <a:ea typeface="Calibri"/>
                <a:cs typeface="Calibri"/>
                <a:sym typeface="Calibri"/>
              </a:rPr>
              <a:t>Alici</a:t>
            </a:r>
            <a:r>
              <a:rPr lang="en-US" sz="6600" b="1" dirty="0">
                <a:solidFill>
                  <a:schemeClr val="dk1"/>
                </a:solidFill>
                <a:latin typeface="Calibri"/>
                <a:ea typeface="Calibri"/>
                <a:cs typeface="Calibri"/>
                <a:sym typeface="Calibri"/>
              </a:rPr>
              <a:t>a Perez Vargas</a:t>
            </a:r>
            <a:endParaRPr dirty="0"/>
          </a:p>
          <a:p>
            <a:pPr marL="0" marR="0" lvl="0" indent="0" algn="ctr" rtl="0">
              <a:spcBef>
                <a:spcPts val="0"/>
              </a:spcBef>
              <a:spcAft>
                <a:spcPts val="0"/>
              </a:spcAft>
              <a:buNone/>
            </a:pPr>
            <a:r>
              <a:rPr lang="en-US" sz="5400" b="1" i="0" u="none" strike="noStrike" cap="none" dirty="0">
                <a:solidFill>
                  <a:schemeClr val="dk1"/>
                </a:solidFill>
                <a:latin typeface="Calibri"/>
                <a:ea typeface="Calibri"/>
                <a:cs typeface="Calibri"/>
                <a:sym typeface="Calibri"/>
              </a:rPr>
              <a:t>Faculty Advisor(s): Dr. Austin L. </a:t>
            </a:r>
            <a:r>
              <a:rPr lang="en-US" sz="5400" b="1" dirty="0">
                <a:solidFill>
                  <a:schemeClr val="dk1"/>
                </a:solidFill>
                <a:latin typeface="Calibri"/>
                <a:ea typeface="Calibri"/>
                <a:cs typeface="Calibri"/>
                <a:sym typeface="Calibri"/>
              </a:rPr>
              <a:t>Fox, Dr. Kevin B. Johnson</a:t>
            </a:r>
            <a:r>
              <a:rPr lang="en-US" sz="5400" b="1" i="0" u="none" strike="noStrike" cap="none" dirty="0">
                <a:solidFill>
                  <a:schemeClr val="dk1"/>
                </a:solidFill>
                <a:latin typeface="Calibri"/>
                <a:ea typeface="Calibri"/>
                <a:cs typeface="Calibri"/>
                <a:sym typeface="Calibri"/>
              </a:rPr>
              <a:t>, Dept. of Ocean Engineering and Marine Sciences, Florida Institute of Technology</a:t>
            </a:r>
            <a:endParaRPr sz="4800" b="1" i="0" u="none" strike="noStrike" cap="none" dirty="0">
              <a:solidFill>
                <a:schemeClr val="dk1"/>
              </a:solidFill>
              <a:latin typeface="Calibri"/>
              <a:ea typeface="Calibri"/>
              <a:cs typeface="Calibri"/>
              <a:sym typeface="Calibri"/>
            </a:endParaRPr>
          </a:p>
        </p:txBody>
      </p:sp>
      <p:sp>
        <p:nvSpPr>
          <p:cNvPr id="51" name="Google Shape;51;p1"/>
          <p:cNvSpPr txBox="1"/>
          <p:nvPr/>
        </p:nvSpPr>
        <p:spPr>
          <a:xfrm>
            <a:off x="8086727" y="7273927"/>
            <a:ext cx="184731" cy="169277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0400" b="1" i="0" u="none" strike="noStrike" cap="none">
              <a:solidFill>
                <a:schemeClr val="dk1"/>
              </a:solidFill>
              <a:latin typeface="Calibri"/>
              <a:ea typeface="Calibri"/>
              <a:cs typeface="Calibri"/>
              <a:sym typeface="Calibri"/>
            </a:endParaRPr>
          </a:p>
        </p:txBody>
      </p:sp>
      <p:sp>
        <p:nvSpPr>
          <p:cNvPr id="55" name="Google Shape;55;p1"/>
          <p:cNvSpPr txBox="1"/>
          <p:nvPr/>
        </p:nvSpPr>
        <p:spPr>
          <a:xfrm>
            <a:off x="731521" y="6709804"/>
            <a:ext cx="14524961" cy="18681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u="sng" dirty="0">
                <a:solidFill>
                  <a:srgbClr val="760000"/>
                </a:solidFill>
                <a:latin typeface="Calibri"/>
                <a:ea typeface="Calibri"/>
                <a:cs typeface="Calibri"/>
                <a:sym typeface="Calibri"/>
              </a:rPr>
              <a:t>ABSTRACT</a:t>
            </a:r>
          </a:p>
          <a:p>
            <a:pPr marL="0" marR="0" algn="just">
              <a:spcBef>
                <a:spcPts val="0"/>
              </a:spcBef>
              <a:spcAft>
                <a:spcPts val="0"/>
              </a:spcAft>
            </a:pPr>
            <a:r>
              <a:rPr lang="en-US" sz="4800" dirty="0">
                <a:solidFill>
                  <a:srgbClr val="000000"/>
                </a:solidFill>
                <a:effectLst/>
                <a:latin typeface="Calibri" panose="020F0502020204030204" pitchFamily="34" charset="0"/>
                <a:ea typeface="Calibri" panose="020F0502020204030204" pitchFamily="34" charset="0"/>
              </a:rPr>
              <a:t>This project investigates the impact of environmental (water and sediment) conditions on the survivorship of the hard clam </a:t>
            </a:r>
            <a:r>
              <a:rPr lang="en-US" sz="4800" i="1" dirty="0">
                <a:solidFill>
                  <a:srgbClr val="000000"/>
                </a:solidFill>
                <a:effectLst/>
                <a:latin typeface="Calibri" panose="020F0502020204030204" pitchFamily="34" charset="0"/>
                <a:ea typeface="Calibri" panose="020F0502020204030204" pitchFamily="34" charset="0"/>
              </a:rPr>
              <a:t>Mercenaria </a:t>
            </a:r>
            <a:r>
              <a:rPr lang="en-US" sz="4800" i="1" dirty="0" err="1">
                <a:solidFill>
                  <a:srgbClr val="000000"/>
                </a:solidFill>
                <a:effectLst/>
                <a:latin typeface="Calibri" panose="020F0502020204030204" pitchFamily="34" charset="0"/>
                <a:ea typeface="Calibri" panose="020F0502020204030204" pitchFamily="34" charset="0"/>
              </a:rPr>
              <a:t>mercenaria</a:t>
            </a:r>
            <a:r>
              <a:rPr lang="en-US" sz="4800" dirty="0">
                <a:solidFill>
                  <a:srgbClr val="000000"/>
                </a:solidFill>
                <a:effectLst/>
                <a:latin typeface="Calibri" panose="020F0502020204030204" pitchFamily="34" charset="0"/>
                <a:ea typeface="Calibri" panose="020F0502020204030204" pitchFamily="34" charset="0"/>
              </a:rPr>
              <a:t> in the Indian River Lagoon (IRL) during the Fall of 2022. </a:t>
            </a:r>
            <a:r>
              <a:rPr lang="en-US" sz="4800" i="1" dirty="0">
                <a:solidFill>
                  <a:srgbClr val="000000"/>
                </a:solidFill>
                <a:effectLst/>
                <a:latin typeface="Calibri" panose="020F0502020204030204" pitchFamily="34" charset="0"/>
                <a:ea typeface="Calibri" panose="020F0502020204030204" pitchFamily="34" charset="0"/>
              </a:rPr>
              <a:t>Restore Our Shores </a:t>
            </a:r>
            <a:r>
              <a:rPr lang="en-US" sz="4800" dirty="0">
                <a:solidFill>
                  <a:srgbClr val="000000"/>
                </a:solidFill>
                <a:effectLst/>
                <a:latin typeface="Calibri" panose="020F0502020204030204" pitchFamily="34" charset="0"/>
                <a:ea typeface="Calibri" panose="020F0502020204030204" pitchFamily="34" charset="0"/>
              </a:rPr>
              <a:t>planted 3 million adult clams throughout the IRL in Brevard County. Results showed a positive correlation between salinity and clam survivorship, and a negative correlation between temperature and clam survivorship. No significant correlation was found between sediment % organic matter (OM) and clam survivorship.</a:t>
            </a:r>
            <a:endParaRPr lang="en-US" sz="1200" dirty="0">
              <a:effectLst/>
              <a:latin typeface="Times New Roman" panose="02020603050405020304" pitchFamily="18" charset="0"/>
              <a:ea typeface="Times New Roman" panose="02020603050405020304" pitchFamily="18" charset="0"/>
            </a:endParaRPr>
          </a:p>
          <a:p>
            <a:pPr marL="0" marR="0" lvl="0" indent="0" algn="just" rtl="0">
              <a:spcBef>
                <a:spcPts val="0"/>
              </a:spcBef>
              <a:spcAft>
                <a:spcPts val="0"/>
              </a:spcAft>
              <a:buNone/>
            </a:pPr>
            <a:endParaRPr lang="en-US" sz="4800" u="sng" dirty="0">
              <a:solidFill>
                <a:srgbClr val="760000"/>
              </a:solidFill>
              <a:latin typeface="Calibri"/>
              <a:ea typeface="Calibri"/>
              <a:cs typeface="Calibri"/>
              <a:sym typeface="Calibri"/>
            </a:endParaRPr>
          </a:p>
          <a:p>
            <a:pPr marL="0" marR="0" lvl="0" indent="0" algn="l" rtl="0">
              <a:spcBef>
                <a:spcPts val="0"/>
              </a:spcBef>
              <a:spcAft>
                <a:spcPts val="0"/>
              </a:spcAft>
              <a:buNone/>
            </a:pPr>
            <a:r>
              <a:rPr lang="en-US" sz="4800" b="1" i="0" u="sng" strike="noStrike" cap="none" dirty="0">
                <a:solidFill>
                  <a:srgbClr val="760000"/>
                </a:solidFill>
                <a:latin typeface="Calibri"/>
                <a:ea typeface="Calibri"/>
                <a:cs typeface="Calibri"/>
                <a:sym typeface="Calibri"/>
              </a:rPr>
              <a:t>INTRODUCTION</a:t>
            </a:r>
          </a:p>
          <a:p>
            <a:pPr marL="0" marR="0" algn="just">
              <a:spcBef>
                <a:spcPts val="0"/>
              </a:spcBef>
              <a:spcAft>
                <a:spcPts val="0"/>
              </a:spcAft>
            </a:pPr>
            <a:r>
              <a:rPr lang="en-US" sz="4800" dirty="0">
                <a:solidFill>
                  <a:srgbClr val="000000"/>
                </a:solidFill>
                <a:effectLst/>
                <a:latin typeface="Calibri" panose="020F0502020204030204" pitchFamily="34" charset="0"/>
                <a:ea typeface="Calibri" panose="020F0502020204030204" pitchFamily="34" charset="0"/>
              </a:rPr>
              <a:t>The Indian River Lagoon (IRL) suffers from eutrophication and degradation due to high nutrient accumulation (Qian et al. 2007). This has contributed to the loss of fisheries species, including the hard clam </a:t>
            </a:r>
            <a:r>
              <a:rPr lang="en-US" sz="4800" i="1" dirty="0">
                <a:solidFill>
                  <a:srgbClr val="000000"/>
                </a:solidFill>
                <a:effectLst/>
                <a:latin typeface="Calibri" panose="020F0502020204030204" pitchFamily="34" charset="0"/>
                <a:ea typeface="Calibri" panose="020F0502020204030204" pitchFamily="34" charset="0"/>
              </a:rPr>
              <a:t>Mercenaria </a:t>
            </a:r>
            <a:r>
              <a:rPr lang="en-US" sz="4800" i="1" dirty="0" err="1">
                <a:solidFill>
                  <a:srgbClr val="000000"/>
                </a:solidFill>
                <a:effectLst/>
                <a:latin typeface="Calibri" panose="020F0502020204030204" pitchFamily="34" charset="0"/>
                <a:ea typeface="Calibri" panose="020F0502020204030204" pitchFamily="34" charset="0"/>
              </a:rPr>
              <a:t>mercenaria</a:t>
            </a:r>
            <a:r>
              <a:rPr lang="en-US" sz="4800" dirty="0">
                <a:solidFill>
                  <a:srgbClr val="000000"/>
                </a:solidFill>
                <a:effectLst/>
                <a:latin typeface="Calibri" panose="020F0502020204030204" pitchFamily="34" charset="0"/>
                <a:ea typeface="Calibri" panose="020F0502020204030204" pitchFamily="34" charset="0"/>
              </a:rPr>
              <a:t>. The objective of this experiment is to explore the potential correlation between the survival of </a:t>
            </a:r>
            <a:r>
              <a:rPr lang="en-US" sz="4800" i="1" dirty="0">
                <a:solidFill>
                  <a:srgbClr val="000000"/>
                </a:solidFill>
                <a:effectLst/>
                <a:latin typeface="Calibri" panose="020F0502020204030204" pitchFamily="34" charset="0"/>
                <a:ea typeface="Calibri" panose="020F0502020204030204" pitchFamily="34" charset="0"/>
              </a:rPr>
              <a:t>M. mercenaria </a:t>
            </a:r>
            <a:r>
              <a:rPr lang="en-US" sz="4800" dirty="0">
                <a:solidFill>
                  <a:srgbClr val="000000"/>
                </a:solidFill>
                <a:effectLst/>
                <a:latin typeface="Calibri" panose="020F0502020204030204" pitchFamily="34" charset="0"/>
                <a:ea typeface="Calibri" panose="020F0502020204030204" pitchFamily="34" charset="0"/>
              </a:rPr>
              <a:t>and selected environmental conditions (i.e., estuarine salinity, temperature, or sediment % organic matter content or OM). These data could help with clam restoration and management by helping define the ideal conditions for survival.</a:t>
            </a:r>
            <a:endParaRPr lang="en-US" sz="1200" dirty="0">
              <a:effectLst/>
              <a:latin typeface="Times New Roman" panose="02020603050405020304" pitchFamily="18" charset="0"/>
              <a:ea typeface="Times New Roman" panose="02020603050405020304" pitchFamily="18" charset="0"/>
            </a:endParaRPr>
          </a:p>
          <a:p>
            <a:pPr marL="0" marR="0" lvl="0" indent="0" algn="l" rtl="0">
              <a:spcBef>
                <a:spcPts val="0"/>
              </a:spcBef>
              <a:spcAft>
                <a:spcPts val="0"/>
              </a:spcAft>
              <a:buNone/>
            </a:pPr>
            <a:r>
              <a:rPr lang="en-US" sz="5600" b="0" i="0" u="none" strike="noStrike" cap="none" dirty="0">
                <a:solidFill>
                  <a:schemeClr val="dk1"/>
                </a:solidFill>
                <a:latin typeface="Calibri"/>
                <a:ea typeface="Calibri"/>
                <a:cs typeface="Calibri"/>
                <a:sym typeface="Calibri"/>
              </a:rPr>
              <a:t>	</a:t>
            </a:r>
            <a:endParaRPr lang="en-US" sz="7200" b="1" i="1" u="none" strike="noStrike" cap="none" dirty="0">
              <a:solidFill>
                <a:srgbClr val="FF0000"/>
              </a:solidFill>
              <a:latin typeface="Calibri"/>
              <a:ea typeface="Calibri"/>
              <a:cs typeface="Calibri"/>
              <a:sym typeface="Calibri"/>
            </a:endParaRPr>
          </a:p>
        </p:txBody>
      </p:sp>
      <p:pic>
        <p:nvPicPr>
          <p:cNvPr id="2" name="Google Shape;116;p2">
            <a:extLst>
              <a:ext uri="{FF2B5EF4-FFF2-40B4-BE49-F238E27FC236}">
                <a16:creationId xmlns:a16="http://schemas.microsoft.com/office/drawing/2014/main" id="{3B024917-2FDB-D6E9-93B8-550026878FB4}"/>
              </a:ext>
            </a:extLst>
          </p:cNvPr>
          <p:cNvPicPr preferRelativeResize="0"/>
          <p:nvPr/>
        </p:nvPicPr>
        <p:blipFill rotWithShape="1">
          <a:blip r:embed="rId4">
            <a:alphaModFix/>
          </a:blip>
          <a:srcRect/>
          <a:stretch/>
        </p:blipFill>
        <p:spPr>
          <a:xfrm>
            <a:off x="41060335" y="496138"/>
            <a:ext cx="1813685" cy="1828800"/>
          </a:xfrm>
          <a:prstGeom prst="rect">
            <a:avLst/>
          </a:prstGeom>
          <a:noFill/>
          <a:ln>
            <a:noFill/>
          </a:ln>
        </p:spPr>
      </p:pic>
      <p:sp>
        <p:nvSpPr>
          <p:cNvPr id="8" name="TextBox 7">
            <a:extLst>
              <a:ext uri="{FF2B5EF4-FFF2-40B4-BE49-F238E27FC236}">
                <a16:creationId xmlns:a16="http://schemas.microsoft.com/office/drawing/2014/main" id="{79699F48-2A40-0099-2BA5-26FFAFDC6AE3}"/>
              </a:ext>
            </a:extLst>
          </p:cNvPr>
          <p:cNvSpPr txBox="1"/>
          <p:nvPr/>
        </p:nvSpPr>
        <p:spPr>
          <a:xfrm>
            <a:off x="15885703" y="6848804"/>
            <a:ext cx="12808297" cy="3111621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4800" i="0" strike="noStrike" kern="0" cap="none" spc="0" normalizeH="0" baseline="0" noProof="0" dirty="0">
                <a:ln>
                  <a:noFill/>
                </a:ln>
                <a:solidFill>
                  <a:schemeClr val="tx1"/>
                </a:solidFill>
                <a:effectLst/>
                <a:uLnTx/>
                <a:uFillTx/>
                <a:latin typeface="Calibri"/>
                <a:ea typeface="Calibri"/>
                <a:cs typeface="Calibri"/>
                <a:sym typeface="Calibri"/>
              </a:rPr>
              <a:t>Water temperature was measured in the boundary layer immediately above the clam beds.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4800" i="0" strike="noStrike" kern="0" cap="none" spc="0" normalizeH="0" baseline="0" noProof="0" dirty="0">
              <a:ln>
                <a:noFill/>
              </a:ln>
              <a:solidFill>
                <a:schemeClr val="tx1"/>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4800" i="0" strike="noStrike" kern="0" cap="none" spc="0" normalizeH="0" baseline="0" noProof="0" dirty="0">
              <a:ln>
                <a:noFill/>
              </a:ln>
              <a:solidFill>
                <a:schemeClr val="tx1"/>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4800" i="0" strike="noStrike" kern="0" cap="none" spc="0" normalizeH="0" baseline="0" noProof="0" dirty="0">
              <a:ln>
                <a:noFill/>
              </a:ln>
              <a:solidFill>
                <a:schemeClr val="tx1"/>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4800" i="0" strike="noStrike" kern="0" cap="none" spc="0" normalizeH="0" baseline="0" noProof="0" dirty="0">
              <a:ln>
                <a:noFill/>
              </a:ln>
              <a:solidFill>
                <a:schemeClr val="tx1"/>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4800" i="0" strike="noStrike" kern="0" cap="none" spc="0" normalizeH="0" baseline="0" noProof="0" dirty="0">
              <a:ln>
                <a:noFill/>
              </a:ln>
              <a:solidFill>
                <a:schemeClr val="tx1"/>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4800" i="0" strike="noStrike" kern="0" cap="none" spc="0" normalizeH="0" baseline="0" noProof="0" dirty="0">
                <a:ln>
                  <a:noFill/>
                </a:ln>
                <a:solidFill>
                  <a:schemeClr val="tx1"/>
                </a:solidFill>
                <a:effectLst/>
                <a:uLnTx/>
                <a:uFillTx/>
                <a:latin typeface="Calibri"/>
                <a:ea typeface="Calibri"/>
                <a:cs typeface="Calibri"/>
                <a:sym typeface="Calibri"/>
              </a:rPr>
              <a:t> </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latin typeface="Calibri"/>
              <a:ea typeface="Calibri"/>
              <a:cs typeface="Calibri"/>
              <a:sym typeface="Calibri"/>
            </a:endParaRPr>
          </a:p>
          <a:p>
            <a:pPr marL="0" marR="0" algn="just">
              <a:spcBef>
                <a:spcPts val="0"/>
              </a:spcBef>
              <a:spcAft>
                <a:spcPts val="0"/>
              </a:spcAft>
            </a:pPr>
            <a:r>
              <a:rPr lang="en-US" sz="4800" dirty="0">
                <a:solidFill>
                  <a:srgbClr val="000000"/>
                </a:solidFill>
                <a:effectLst/>
                <a:latin typeface="Calibri" panose="020F0502020204030204" pitchFamily="34" charset="0"/>
                <a:ea typeface="Calibri" panose="020F0502020204030204" pitchFamily="34" charset="0"/>
              </a:rPr>
              <a:t>Clam bed sediment samples were collected, transported back to the lab, and frozen. The sample was then baked at 400°C, allowing water content determination by contrasting the pre- and post-drying weights. Sediment % OM content was determined via the loss-on-ignition (LOI) method (</a:t>
            </a:r>
            <a:r>
              <a:rPr lang="en-US" sz="4800" dirty="0" err="1">
                <a:solidFill>
                  <a:srgbClr val="000000"/>
                </a:solidFill>
                <a:effectLst/>
                <a:latin typeface="Calibri" panose="020F0502020204030204" pitchFamily="34" charset="0"/>
                <a:ea typeface="Calibri" panose="020F0502020204030204" pitchFamily="34" charset="0"/>
              </a:rPr>
              <a:t>Heire</a:t>
            </a:r>
            <a:r>
              <a:rPr lang="en-US" sz="4800" dirty="0">
                <a:solidFill>
                  <a:srgbClr val="000000"/>
                </a:solidFill>
                <a:effectLst/>
                <a:latin typeface="Calibri" panose="020F0502020204030204" pitchFamily="34" charset="0"/>
                <a:ea typeface="Calibri" panose="020F0502020204030204" pitchFamily="34" charset="0"/>
              </a:rPr>
              <a:t> et al. 2001). </a:t>
            </a:r>
            <a:endParaRPr lang="en-US"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sz="4800" dirty="0">
              <a:solidFill>
                <a:srgbClr val="000000"/>
              </a:solidFill>
              <a:effectLst/>
              <a:latin typeface="Calibri" panose="020F0502020204030204" pitchFamily="34" charset="0"/>
              <a:ea typeface="Calibri" panose="020F0502020204030204" pitchFamily="34" charset="0"/>
            </a:endParaRPr>
          </a:p>
          <a:p>
            <a:pPr marL="0" marR="0" algn="just">
              <a:spcBef>
                <a:spcPts val="0"/>
              </a:spcBef>
              <a:spcAft>
                <a:spcPts val="0"/>
              </a:spcAft>
            </a:pPr>
            <a:r>
              <a:rPr lang="en-US" sz="4800" dirty="0">
                <a:solidFill>
                  <a:srgbClr val="000000"/>
                </a:solidFill>
                <a:effectLst/>
                <a:latin typeface="Calibri" panose="020F0502020204030204" pitchFamily="34" charset="0"/>
                <a:ea typeface="Calibri" panose="020F0502020204030204" pitchFamily="34" charset="0"/>
              </a:rPr>
              <a:t>Three sediment samples were collected at each station to determine clam survivorship (ratio of living clams to total). Graphs were created, and statistics conducted, in Microsoft Excel and R. </a:t>
            </a:r>
            <a:endParaRPr lang="en-US" sz="12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8" name="TextBox 17">
            <a:extLst>
              <a:ext uri="{FF2B5EF4-FFF2-40B4-BE49-F238E27FC236}">
                <a16:creationId xmlns:a16="http://schemas.microsoft.com/office/drawing/2014/main" id="{13E4B53E-575A-4D84-2949-6C1066503525}"/>
              </a:ext>
            </a:extLst>
          </p:cNvPr>
          <p:cNvSpPr txBox="1"/>
          <p:nvPr/>
        </p:nvSpPr>
        <p:spPr>
          <a:xfrm>
            <a:off x="29204658" y="6718121"/>
            <a:ext cx="13955020" cy="3148554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4800" b="1" u="sng" dirty="0">
                <a:solidFill>
                  <a:srgbClr val="760000"/>
                </a:solidFill>
                <a:latin typeface="Calibri"/>
                <a:ea typeface="Calibri"/>
                <a:cs typeface="Calibri"/>
                <a:sym typeface="Calibri"/>
              </a:rPr>
              <a:t>DISCUSSION/CONCLUSION</a:t>
            </a:r>
          </a:p>
          <a:p>
            <a:pPr algn="just">
              <a:defRPr/>
            </a:pPr>
            <a:r>
              <a:rPr lang="en-US" sz="4800" dirty="0">
                <a:solidFill>
                  <a:srgbClr val="000000"/>
                </a:solidFill>
                <a:effectLst/>
                <a:latin typeface="Calibri" panose="020F0502020204030204" pitchFamily="34" charset="0"/>
                <a:ea typeface="Calibri" panose="020F0502020204030204" pitchFamily="34" charset="0"/>
              </a:rPr>
              <a:t>Sediment % OM and % water content accounted for 44.6%, and water temperature accounted for 25.6% of the variation in hard clam survivorship. Levels of survivorship were classified as follows: low: 0.00 - 0.33; Intermediate: 0.34 - 0.66; High: 0.67-1.00 (Fig. 1). Sediment % OM and water content are significantly correlated (Fig. 2, R</a:t>
            </a:r>
            <a:r>
              <a:rPr lang="en-US" sz="4800" baseline="30000" dirty="0">
                <a:solidFill>
                  <a:srgbClr val="000000"/>
                </a:solidFill>
                <a:effectLst/>
                <a:latin typeface="Calibri" panose="020F0502020204030204" pitchFamily="34" charset="0"/>
                <a:ea typeface="Calibri" panose="020F0502020204030204" pitchFamily="34" charset="0"/>
              </a:rPr>
              <a:t>2</a:t>
            </a:r>
            <a:r>
              <a:rPr lang="en-US" sz="4800" dirty="0">
                <a:solidFill>
                  <a:srgbClr val="000000"/>
                </a:solidFill>
                <a:effectLst/>
                <a:latin typeface="Calibri" panose="020F0502020204030204" pitchFamily="34" charset="0"/>
                <a:ea typeface="Calibri" panose="020F0502020204030204" pitchFamily="34" charset="0"/>
              </a:rPr>
              <a:t>=.64, p&lt;&lt;0.001), which likely explains why they fall out together as a factor in the PCA. Salinity and survivorship had a statistically significant positive correlation of 0.48 (Fig. 3, p&lt;.001), with salinities of 35-39 ppt associated with high survivorship, consistent with a study by Santos et al. (2020).  Water temperature and survivorship had a statistically significant negative correlation of 0.24 (Fig. 4, p=.029). Other studies show that a temperature </a:t>
            </a:r>
          </a:p>
          <a:p>
            <a:pPr algn="just">
              <a:defRPr/>
            </a:pPr>
            <a:endParaRPr lang="en-US" sz="4800" dirty="0">
              <a:solidFill>
                <a:srgbClr val="000000"/>
              </a:solidFill>
              <a:effectLst/>
              <a:latin typeface="Calibri" panose="020F0502020204030204" pitchFamily="34" charset="0"/>
              <a:ea typeface="Calibri" panose="020F0502020204030204" pitchFamily="34" charset="0"/>
            </a:endParaRPr>
          </a:p>
          <a:p>
            <a:pPr algn="just">
              <a:defRPr/>
            </a:pPr>
            <a:endParaRPr lang="en-US" sz="4800" dirty="0">
              <a:solidFill>
                <a:schemeClr val="tx1"/>
              </a:solidFill>
              <a:highlight>
                <a:srgbClr val="FFFF00"/>
              </a:highlight>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4800" i="0" u="none" strike="noStrike" kern="0" cap="none" spc="0" normalizeH="0" baseline="0" noProof="0" dirty="0">
              <a:ln>
                <a:noFill/>
              </a:ln>
              <a:solidFill>
                <a:schemeClr val="tx1"/>
              </a:solidFill>
              <a:effectLst/>
              <a:highlight>
                <a:srgbClr val="FFFF00"/>
              </a:highlight>
              <a:uLnTx/>
              <a:uFillTx/>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highlight>
                <a:srgbClr val="FFFF00"/>
              </a:highlight>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4800" i="0" u="none" strike="noStrike" kern="0" cap="none" spc="0" normalizeH="0" baseline="0" noProof="0" dirty="0">
              <a:ln>
                <a:noFill/>
              </a:ln>
              <a:solidFill>
                <a:schemeClr val="tx1"/>
              </a:solidFill>
              <a:effectLst/>
              <a:highlight>
                <a:srgbClr val="FFFF00"/>
              </a:highlight>
              <a:uLnTx/>
              <a:uFillTx/>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highlight>
                <a:srgbClr val="FFFF00"/>
              </a:highlight>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4800" i="0" u="none" strike="noStrike" kern="0" cap="none" spc="0" normalizeH="0" baseline="0" noProof="0" dirty="0">
              <a:ln>
                <a:noFill/>
              </a:ln>
              <a:solidFill>
                <a:schemeClr val="tx1"/>
              </a:solidFill>
              <a:effectLst/>
              <a:highlight>
                <a:srgbClr val="FFFF00"/>
              </a:highlight>
              <a:uLnTx/>
              <a:uFillTx/>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highlight>
                <a:srgbClr val="FFFF00"/>
              </a:highlight>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4800" i="0" u="none" strike="noStrike" kern="0" cap="none" spc="0" normalizeH="0" baseline="0" noProof="0" dirty="0">
              <a:ln>
                <a:noFill/>
              </a:ln>
              <a:solidFill>
                <a:schemeClr val="tx1"/>
              </a:solidFill>
              <a:effectLst/>
              <a:highlight>
                <a:srgbClr val="FFFF00"/>
              </a:highlight>
              <a:uLnTx/>
              <a:uFillTx/>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4800" dirty="0">
              <a:solidFill>
                <a:schemeClr val="tx1"/>
              </a:solidFill>
              <a:highlight>
                <a:srgbClr val="FFFF00"/>
              </a:highlight>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4800" i="0" u="none" strike="noStrike" kern="0" cap="none" spc="0" normalizeH="0" baseline="0" noProof="0" dirty="0">
              <a:ln>
                <a:noFill/>
              </a:ln>
              <a:solidFill>
                <a:schemeClr val="tx1"/>
              </a:solidFill>
              <a:effectLst/>
              <a:highlight>
                <a:srgbClr val="FFFF00"/>
              </a:highlight>
              <a:uLnTx/>
              <a:uFillTx/>
              <a:latin typeface="Calibri"/>
              <a:ea typeface="Calibri"/>
              <a:cs typeface="Calibri"/>
              <a:sym typeface="Calibri"/>
            </a:endParaRPr>
          </a:p>
          <a:p>
            <a:pPr algn="just">
              <a:defRPr/>
            </a:pPr>
            <a:endParaRPr lang="en-US" sz="4800" dirty="0">
              <a:solidFill>
                <a:srgbClr val="000000"/>
              </a:solidFill>
              <a:effectLst/>
              <a:latin typeface="Calibri" panose="020F0502020204030204" pitchFamily="34" charset="0"/>
              <a:ea typeface="Calibri" panose="020F0502020204030204" pitchFamily="34" charset="0"/>
            </a:endParaRPr>
          </a:p>
          <a:p>
            <a:pPr algn="just">
              <a:defRPr/>
            </a:pPr>
            <a:endParaRPr lang="en-US" sz="4800" dirty="0">
              <a:latin typeface="Calibri" panose="020F0502020204030204" pitchFamily="34" charset="0"/>
              <a:ea typeface="Calibri" panose="020F0502020204030204" pitchFamily="34" charset="0"/>
            </a:endParaRPr>
          </a:p>
          <a:p>
            <a:pPr algn="just">
              <a:defRPr/>
            </a:pPr>
            <a:endParaRPr lang="en-US" sz="3600" dirty="0">
              <a:solidFill>
                <a:srgbClr val="000000"/>
              </a:solidFill>
              <a:effectLst/>
              <a:latin typeface="Calibri" panose="020F0502020204030204" pitchFamily="34" charset="0"/>
              <a:ea typeface="Calibri" panose="020F0502020204030204" pitchFamily="34" charset="0"/>
            </a:endParaRPr>
          </a:p>
          <a:p>
            <a:pPr algn="just">
              <a:defRPr/>
            </a:pPr>
            <a:r>
              <a:rPr lang="en-US" sz="4800" dirty="0">
                <a:solidFill>
                  <a:srgbClr val="000000"/>
                </a:solidFill>
                <a:effectLst/>
                <a:latin typeface="Calibri" panose="020F0502020204030204" pitchFamily="34" charset="0"/>
                <a:ea typeface="Calibri" panose="020F0502020204030204" pitchFamily="34" charset="0"/>
              </a:rPr>
              <a:t>range from 16-27°C is optimal for hard clams (Weber et al. 2019). Outside of this range, clams show signs of stress and may die. The highest survivorship (average of 65%) was observed at sites where the sediment % OM was between 1.1% -1.8%. This intermediate OM level may indicate food availability without driving low oxygen through organic degradation.</a:t>
            </a:r>
            <a:endParaRPr lang="en-US" sz="1200" dirty="0">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n-US" sz="4800" b="1" u="sng" dirty="0">
                <a:solidFill>
                  <a:srgbClr val="760000"/>
                </a:solidFill>
                <a:latin typeface="Calibri"/>
                <a:ea typeface="Calibri"/>
                <a:cs typeface="Calibri"/>
                <a:sym typeface="Calibri"/>
              </a:rPr>
              <a:t>CITATIONS</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n-US" sz="2800" dirty="0" err="1">
                <a:solidFill>
                  <a:schemeClr val="tx1"/>
                </a:solidFill>
                <a:latin typeface="Calibri"/>
                <a:ea typeface="Calibri"/>
                <a:cs typeface="Calibri"/>
                <a:sym typeface="Calibri"/>
              </a:rPr>
              <a:t>Heire</a:t>
            </a:r>
            <a:r>
              <a:rPr lang="en-US" sz="2800" dirty="0">
                <a:solidFill>
                  <a:schemeClr val="tx1"/>
                </a:solidFill>
                <a:latin typeface="Calibri"/>
                <a:ea typeface="Calibri"/>
                <a:cs typeface="Calibri"/>
                <a:sym typeface="Calibri"/>
              </a:rPr>
              <a:t>, O., Lotter, A. F., &amp; </a:t>
            </a:r>
            <a:r>
              <a:rPr lang="en-US" sz="2800" dirty="0" err="1">
                <a:solidFill>
                  <a:schemeClr val="tx1"/>
                </a:solidFill>
                <a:latin typeface="Calibri"/>
                <a:ea typeface="Calibri"/>
                <a:cs typeface="Calibri"/>
                <a:sym typeface="Calibri"/>
              </a:rPr>
              <a:t>Lemcke</a:t>
            </a:r>
            <a:r>
              <a:rPr lang="en-US" sz="2800" dirty="0">
                <a:solidFill>
                  <a:schemeClr val="tx1"/>
                </a:solidFill>
                <a:latin typeface="Calibri"/>
                <a:ea typeface="Calibri"/>
                <a:cs typeface="Calibri"/>
                <a:sym typeface="Calibri"/>
              </a:rPr>
              <a:t>, G. (2001). J. </a:t>
            </a:r>
            <a:r>
              <a:rPr lang="en-US" sz="2800" dirty="0" err="1">
                <a:solidFill>
                  <a:schemeClr val="tx1"/>
                </a:solidFill>
                <a:latin typeface="Calibri"/>
                <a:ea typeface="Calibri"/>
                <a:cs typeface="Calibri"/>
                <a:sym typeface="Calibri"/>
              </a:rPr>
              <a:t>Paleolim</a:t>
            </a:r>
            <a:r>
              <a:rPr lang="en-US" sz="2800" dirty="0">
                <a:solidFill>
                  <a:schemeClr val="tx1"/>
                </a:solidFill>
                <a:latin typeface="Calibri"/>
                <a:ea typeface="Calibri"/>
                <a:cs typeface="Calibri"/>
                <a:sym typeface="Calibri"/>
              </a:rPr>
              <a:t>, 25:101-110.</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n-US" sz="2800" dirty="0">
                <a:solidFill>
                  <a:schemeClr val="tx1"/>
                </a:solidFill>
                <a:latin typeface="Calibri"/>
                <a:ea typeface="Calibri"/>
                <a:cs typeface="Calibri"/>
                <a:sym typeface="Calibri"/>
              </a:rPr>
              <a:t>Qian, Y., et. al. 2007. Water, Air, and Soil Pollution, 186(1), 195-208.</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n-US" sz="2800" dirty="0">
                <a:solidFill>
                  <a:schemeClr val="tx1"/>
                </a:solidFill>
                <a:latin typeface="Calibri"/>
                <a:ea typeface="Calibri"/>
                <a:cs typeface="Calibri"/>
                <a:sym typeface="Calibri"/>
              </a:rPr>
              <a:t>Santos J.S et. al. 2020. Anais da Academia </a:t>
            </a:r>
            <a:r>
              <a:rPr lang="en-US" sz="2800" dirty="0" err="1">
                <a:solidFill>
                  <a:schemeClr val="tx1"/>
                </a:solidFill>
                <a:latin typeface="Calibri"/>
                <a:ea typeface="Calibri"/>
                <a:cs typeface="Calibri"/>
                <a:sym typeface="Calibri"/>
              </a:rPr>
              <a:t>Brasileira</a:t>
            </a:r>
            <a:r>
              <a:rPr lang="en-US" sz="2800" dirty="0">
                <a:solidFill>
                  <a:schemeClr val="tx1"/>
                </a:solidFill>
                <a:latin typeface="Calibri"/>
                <a:ea typeface="Calibri"/>
                <a:cs typeface="Calibri"/>
                <a:sym typeface="Calibri"/>
              </a:rPr>
              <a:t> de </a:t>
            </a:r>
            <a:r>
              <a:rPr lang="en-US" sz="2800" dirty="0" err="1">
                <a:solidFill>
                  <a:schemeClr val="tx1"/>
                </a:solidFill>
                <a:latin typeface="Calibri"/>
                <a:ea typeface="Calibri"/>
                <a:cs typeface="Calibri"/>
                <a:sym typeface="Calibri"/>
              </a:rPr>
              <a:t>Ciências</a:t>
            </a:r>
            <a:r>
              <a:rPr lang="en-US" sz="2800" dirty="0">
                <a:solidFill>
                  <a:schemeClr val="tx1"/>
                </a:solidFill>
                <a:latin typeface="Calibri"/>
                <a:ea typeface="Calibri"/>
                <a:cs typeface="Calibri"/>
                <a:sym typeface="Calibri"/>
              </a:rPr>
              <a:t>, 92.</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4800" b="1" u="sng" dirty="0">
                <a:solidFill>
                  <a:srgbClr val="760000"/>
                </a:solidFill>
                <a:latin typeface="Calibri"/>
                <a:ea typeface="Calibri"/>
                <a:cs typeface="Calibri"/>
                <a:sym typeface="Calibri"/>
              </a:rPr>
              <a:t>ACKNOWLEDGEMENTS</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i="0" strike="noStrike" kern="0" cap="none" spc="0" normalizeH="0" baseline="0" noProof="0" dirty="0">
                <a:ln>
                  <a:noFill/>
                </a:ln>
                <a:solidFill>
                  <a:schemeClr val="tx1"/>
                </a:solidFill>
                <a:effectLst/>
                <a:uLnTx/>
                <a:uFillTx/>
                <a:latin typeface="Calibri"/>
                <a:ea typeface="Calibri"/>
                <a:cs typeface="Calibri"/>
                <a:sym typeface="Calibri"/>
              </a:rPr>
              <a:t>I’d like to thank Dr. </a:t>
            </a:r>
            <a:r>
              <a:rPr lang="en-US" sz="3200" dirty="0">
                <a:solidFill>
                  <a:schemeClr val="tx1"/>
                </a:solidFill>
                <a:latin typeface="Calibri"/>
                <a:ea typeface="Calibri"/>
                <a:cs typeface="Calibri"/>
                <a:sym typeface="Calibri"/>
              </a:rPr>
              <a:t>Fox and Dr. Johnson for advising on the project. I’d also like to thank Hope Leonard and the </a:t>
            </a:r>
            <a:r>
              <a:rPr lang="en-US" sz="3200" i="1" dirty="0">
                <a:solidFill>
                  <a:schemeClr val="tx1"/>
                </a:solidFill>
                <a:latin typeface="Calibri"/>
                <a:ea typeface="Calibri"/>
                <a:cs typeface="Calibri"/>
                <a:sym typeface="Calibri"/>
              </a:rPr>
              <a:t>Restore Our Shores</a:t>
            </a:r>
            <a:r>
              <a:rPr lang="en-US" sz="3200" dirty="0">
                <a:solidFill>
                  <a:schemeClr val="tx1"/>
                </a:solidFill>
                <a:latin typeface="Calibri"/>
                <a:ea typeface="Calibri"/>
                <a:cs typeface="Calibri"/>
                <a:sym typeface="Calibri"/>
              </a:rPr>
              <a:t> team for helping me collect data. I’d also like to thank Connor Wong for helping with the data analysis. </a:t>
            </a:r>
            <a:endParaRPr kumimoji="0" lang="en-US" sz="3200" i="0" strike="noStrike" kern="0" cap="none" spc="0" normalizeH="0" baseline="0" noProof="0" dirty="0">
              <a:ln>
                <a:noFill/>
              </a:ln>
              <a:solidFill>
                <a:schemeClr val="tx1"/>
              </a:solidFill>
              <a:effectLst/>
              <a:uLnTx/>
              <a:uFillTx/>
              <a:latin typeface="Calibri"/>
              <a:ea typeface="Calibri"/>
              <a:cs typeface="Calibri"/>
              <a:sym typeface="Calibri"/>
            </a:endParaRPr>
          </a:p>
        </p:txBody>
      </p:sp>
      <p:sp>
        <p:nvSpPr>
          <p:cNvPr id="24" name="TextBox 23">
            <a:extLst>
              <a:ext uri="{FF2B5EF4-FFF2-40B4-BE49-F238E27FC236}">
                <a16:creationId xmlns:a16="http://schemas.microsoft.com/office/drawing/2014/main" id="{FD1D8884-D0F5-8D17-B1C5-93A2D457710F}"/>
              </a:ext>
            </a:extLst>
          </p:cNvPr>
          <p:cNvSpPr txBox="1"/>
          <p:nvPr/>
        </p:nvSpPr>
        <p:spPr>
          <a:xfrm>
            <a:off x="1088515" y="32964120"/>
            <a:ext cx="13789938" cy="1754326"/>
          </a:xfrm>
          <a:prstGeom prst="rect">
            <a:avLst/>
          </a:prstGeom>
          <a:noFill/>
        </p:spPr>
        <p:txBody>
          <a:bodyPr wrap="square">
            <a:spAutoFit/>
          </a:bodyPr>
          <a:lstStyle/>
          <a:p>
            <a:pPr algn="just"/>
            <a:r>
              <a:rPr lang="en-US" sz="3600" i="1" dirty="0">
                <a:latin typeface="Calibri"/>
                <a:cs typeface="Calibri"/>
                <a:sym typeface="Calibri"/>
              </a:rPr>
              <a:t>Figure 1: Principle Components Analysis (PCA) of hard clam (</a:t>
            </a:r>
            <a:r>
              <a:rPr lang="en-US" sz="3600" dirty="0">
                <a:latin typeface="Calibri"/>
                <a:cs typeface="Calibri"/>
                <a:sym typeface="Calibri"/>
              </a:rPr>
              <a:t>M. mercenaria</a:t>
            </a:r>
            <a:r>
              <a:rPr lang="en-US" sz="3600" i="1" dirty="0">
                <a:latin typeface="Calibri"/>
                <a:cs typeface="Calibri"/>
                <a:sym typeface="Calibri"/>
              </a:rPr>
              <a:t>) survivorship as a function of water column salinity, water column temperature, and benthic sediment % organic matter (OM).</a:t>
            </a:r>
            <a:endParaRPr lang="en-US" sz="3600" i="1" dirty="0"/>
          </a:p>
        </p:txBody>
      </p:sp>
      <p:sp>
        <p:nvSpPr>
          <p:cNvPr id="26" name="TextBox 25">
            <a:extLst>
              <a:ext uri="{FF2B5EF4-FFF2-40B4-BE49-F238E27FC236}">
                <a16:creationId xmlns:a16="http://schemas.microsoft.com/office/drawing/2014/main" id="{53369FB3-5D4F-8388-E573-6645DAFB30F8}"/>
              </a:ext>
            </a:extLst>
          </p:cNvPr>
          <p:cNvSpPr txBox="1"/>
          <p:nvPr/>
        </p:nvSpPr>
        <p:spPr>
          <a:xfrm>
            <a:off x="16205179" y="27299020"/>
            <a:ext cx="11978164" cy="1323439"/>
          </a:xfrm>
          <a:prstGeom prst="rect">
            <a:avLst/>
          </a:prstGeom>
          <a:noFill/>
        </p:spPr>
        <p:txBody>
          <a:bodyPr wrap="square">
            <a:spAutoFit/>
          </a:bodyPr>
          <a:lstStyle/>
          <a:p>
            <a:pPr algn="just"/>
            <a:r>
              <a:rPr lang="en-US" sz="4000" i="1" dirty="0">
                <a:latin typeface="Calibri"/>
                <a:cs typeface="Calibri"/>
                <a:sym typeface="Calibri"/>
              </a:rPr>
              <a:t>Figure 3: Hard clam (</a:t>
            </a:r>
            <a:r>
              <a:rPr lang="en-US" sz="4000" dirty="0">
                <a:latin typeface="Calibri"/>
                <a:cs typeface="Calibri"/>
                <a:sym typeface="Calibri"/>
              </a:rPr>
              <a:t>M. mercenaria</a:t>
            </a:r>
            <a:r>
              <a:rPr lang="en-US" sz="4000" i="1" dirty="0">
                <a:latin typeface="Calibri"/>
                <a:cs typeface="Calibri"/>
                <a:sym typeface="Calibri"/>
              </a:rPr>
              <a:t>) survivorship vs. bottom water salinity in the IRL (Fall 2022).</a:t>
            </a:r>
            <a:endParaRPr lang="en-US" sz="1100" i="1" dirty="0"/>
          </a:p>
        </p:txBody>
      </p:sp>
      <p:sp>
        <p:nvSpPr>
          <p:cNvPr id="28" name="TextBox 27">
            <a:extLst>
              <a:ext uri="{FF2B5EF4-FFF2-40B4-BE49-F238E27FC236}">
                <a16:creationId xmlns:a16="http://schemas.microsoft.com/office/drawing/2014/main" id="{B079F61C-E04C-4106-6FD5-E6CCF6B0EF54}"/>
              </a:ext>
            </a:extLst>
          </p:cNvPr>
          <p:cNvSpPr txBox="1"/>
          <p:nvPr/>
        </p:nvSpPr>
        <p:spPr>
          <a:xfrm>
            <a:off x="31148590" y="26363210"/>
            <a:ext cx="10899517" cy="1323439"/>
          </a:xfrm>
          <a:prstGeom prst="rect">
            <a:avLst/>
          </a:prstGeom>
          <a:noFill/>
        </p:spPr>
        <p:txBody>
          <a:bodyPr wrap="square">
            <a:spAutoFit/>
          </a:bodyPr>
          <a:lstStyle/>
          <a:p>
            <a:pPr algn="just"/>
            <a:r>
              <a:rPr lang="en-US" sz="4000" i="1" dirty="0">
                <a:latin typeface="Calibri"/>
                <a:cs typeface="Calibri"/>
                <a:sym typeface="Calibri"/>
              </a:rPr>
              <a:t>Figure 4: Hard clam (</a:t>
            </a:r>
            <a:r>
              <a:rPr lang="en-US" sz="4000" dirty="0">
                <a:latin typeface="Calibri"/>
                <a:cs typeface="Calibri"/>
                <a:sym typeface="Calibri"/>
              </a:rPr>
              <a:t>M. mercenaria</a:t>
            </a:r>
            <a:r>
              <a:rPr lang="en-US" sz="4000" i="1" dirty="0">
                <a:latin typeface="Calibri"/>
                <a:cs typeface="Calibri"/>
                <a:sym typeface="Calibri"/>
              </a:rPr>
              <a:t>) survivorship vs. bottom water temperature in the IRL (Fall 2022).</a:t>
            </a:r>
            <a:endParaRPr lang="en-US" sz="1100" i="1" dirty="0"/>
          </a:p>
        </p:txBody>
      </p:sp>
      <p:sp>
        <p:nvSpPr>
          <p:cNvPr id="32" name="TextBox 31">
            <a:extLst>
              <a:ext uri="{FF2B5EF4-FFF2-40B4-BE49-F238E27FC236}">
                <a16:creationId xmlns:a16="http://schemas.microsoft.com/office/drawing/2014/main" id="{6E902DEE-A4A3-9BCE-0EC6-275DB212C26A}"/>
              </a:ext>
            </a:extLst>
          </p:cNvPr>
          <p:cNvSpPr txBox="1"/>
          <p:nvPr/>
        </p:nvSpPr>
        <p:spPr>
          <a:xfrm>
            <a:off x="16195679" y="16753907"/>
            <a:ext cx="11866880" cy="1938992"/>
          </a:xfrm>
          <a:prstGeom prst="rect">
            <a:avLst/>
          </a:prstGeom>
          <a:noFill/>
        </p:spPr>
        <p:txBody>
          <a:bodyPr wrap="square">
            <a:spAutoFit/>
          </a:bodyPr>
          <a:lstStyle/>
          <a:p>
            <a:pPr algn="just"/>
            <a:r>
              <a:rPr lang="en-US" sz="4000" i="1" dirty="0">
                <a:latin typeface="Calibri"/>
                <a:cs typeface="Calibri"/>
                <a:sym typeface="Calibri"/>
              </a:rPr>
              <a:t>Figure 2: Benthic sediment &amp; organic matter content vs. benthic sediment water content in the northern IRL (Fall 2022). </a:t>
            </a:r>
            <a:endParaRPr lang="en-US" sz="4000" i="1" dirty="0"/>
          </a:p>
        </p:txBody>
      </p:sp>
      <p:sp>
        <p:nvSpPr>
          <p:cNvPr id="7" name="TextBox 6">
            <a:extLst>
              <a:ext uri="{FF2B5EF4-FFF2-40B4-BE49-F238E27FC236}">
                <a16:creationId xmlns:a16="http://schemas.microsoft.com/office/drawing/2014/main" id="{E835CE63-436C-5D08-32FF-757B939A4924}"/>
              </a:ext>
            </a:extLst>
          </p:cNvPr>
          <p:cNvSpPr txBox="1"/>
          <p:nvPr/>
        </p:nvSpPr>
        <p:spPr>
          <a:xfrm>
            <a:off x="18509345" y="21677632"/>
            <a:ext cx="5109028" cy="110799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6600" b="1" i="0" u="none" strike="noStrike" kern="0" cap="none" spc="0" normalizeH="0" baseline="0" noProof="0" dirty="0">
                <a:ln>
                  <a:noFill/>
                </a:ln>
                <a:solidFill>
                  <a:srgbClr val="760000"/>
                </a:solidFill>
                <a:effectLst/>
                <a:uLnTx/>
                <a:uFillTx/>
                <a:latin typeface="Calibri"/>
                <a:ea typeface="Calibri"/>
                <a:cs typeface="Calibri"/>
                <a:sym typeface="Calibri"/>
              </a:rPr>
              <a:t>	</a:t>
            </a:r>
            <a:endParaRPr kumimoji="0" lang="en-US" sz="6600" b="1" i="0" u="sng" strike="noStrike" kern="0" cap="none" spc="0" normalizeH="0" baseline="0" noProof="0" dirty="0">
              <a:ln>
                <a:noFill/>
              </a:ln>
              <a:solidFill>
                <a:srgbClr val="760000"/>
              </a:solidFill>
              <a:effectLst/>
              <a:uLnTx/>
              <a:uFillTx/>
              <a:latin typeface="Calibri"/>
              <a:ea typeface="Calibri"/>
              <a:cs typeface="Calibri"/>
              <a:sym typeface="Calibri"/>
            </a:endParaRPr>
          </a:p>
        </p:txBody>
      </p:sp>
      <p:sp>
        <p:nvSpPr>
          <p:cNvPr id="3" name="TextBox 2">
            <a:extLst>
              <a:ext uri="{FF2B5EF4-FFF2-40B4-BE49-F238E27FC236}">
                <a16:creationId xmlns:a16="http://schemas.microsoft.com/office/drawing/2014/main" id="{F56437BD-DA01-4759-B342-A648331FB28D}"/>
              </a:ext>
            </a:extLst>
          </p:cNvPr>
          <p:cNvSpPr txBox="1"/>
          <p:nvPr/>
        </p:nvSpPr>
        <p:spPr>
          <a:xfrm>
            <a:off x="731522" y="34918026"/>
            <a:ext cx="14524960" cy="3046988"/>
          </a:xfrm>
          <a:prstGeom prst="rect">
            <a:avLst/>
          </a:prstGeom>
          <a:noFill/>
        </p:spPr>
        <p:txBody>
          <a:bodyPr wrap="square" rtlCol="0">
            <a:spAutoFit/>
          </a:bodyPr>
          <a:lstStyle/>
          <a:p>
            <a:pPr lvl="0">
              <a:defRPr/>
            </a:pPr>
            <a:r>
              <a:rPr lang="en-US" sz="4800" b="1" u="sng" dirty="0">
                <a:solidFill>
                  <a:srgbClr val="760000"/>
                </a:solidFill>
                <a:latin typeface="Calibri"/>
                <a:ea typeface="Calibri"/>
                <a:cs typeface="Calibri"/>
                <a:sym typeface="Calibri"/>
              </a:rPr>
              <a:t>METHODS</a:t>
            </a:r>
          </a:p>
          <a:p>
            <a:pPr marL="0" marR="0" algn="just">
              <a:spcBef>
                <a:spcPts val="0"/>
              </a:spcBef>
              <a:spcAft>
                <a:spcPts val="0"/>
              </a:spcAft>
            </a:pPr>
            <a:r>
              <a:rPr lang="en-US" sz="4800" dirty="0">
                <a:solidFill>
                  <a:srgbClr val="000000"/>
                </a:solidFill>
                <a:effectLst/>
                <a:latin typeface="Calibri" panose="020F0502020204030204" pitchFamily="34" charset="0"/>
                <a:ea typeface="Calibri" panose="020F0502020204030204" pitchFamily="34" charset="0"/>
              </a:rPr>
              <a:t>Twenty clam beds in the Brevard County portion of the IRL (Florida) were randomly selected. Bottom water samples were analyzed for salinity via a refractometer.</a:t>
            </a:r>
            <a:endParaRPr lang="en-US" sz="1200" dirty="0">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388B902C-EC6B-F305-9595-F20224BF5C74}"/>
              </a:ext>
            </a:extLst>
          </p:cNvPr>
          <p:cNvSpPr txBox="1"/>
          <p:nvPr/>
        </p:nvSpPr>
        <p:spPr>
          <a:xfrm>
            <a:off x="3880624" y="24981704"/>
            <a:ext cx="1442225" cy="369332"/>
          </a:xfrm>
          <a:prstGeom prst="rect">
            <a:avLst/>
          </a:prstGeom>
          <a:solidFill>
            <a:schemeClr val="accent5"/>
          </a:solidFill>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800" dirty="0"/>
              <a:t>Survivorship</a:t>
            </a:r>
          </a:p>
        </p:txBody>
      </p:sp>
      <p:pic>
        <p:nvPicPr>
          <p:cNvPr id="31" name="Picture 30">
            <a:extLst>
              <a:ext uri="{FF2B5EF4-FFF2-40B4-BE49-F238E27FC236}">
                <a16:creationId xmlns:a16="http://schemas.microsoft.com/office/drawing/2014/main" id="{0B7BD2D0-139D-6E8B-6868-BFFA2C51D025}"/>
              </a:ext>
            </a:extLst>
          </p:cNvPr>
          <p:cNvPicPr>
            <a:picLocks noChangeAspect="1"/>
          </p:cNvPicPr>
          <p:nvPr/>
        </p:nvPicPr>
        <p:blipFill>
          <a:blip r:embed="rId5"/>
          <a:stretch>
            <a:fillRect/>
          </a:stretch>
        </p:blipFill>
        <p:spPr>
          <a:xfrm>
            <a:off x="16264278" y="8564765"/>
            <a:ext cx="11770584" cy="8189142"/>
          </a:xfrm>
          <a:prstGeom prst="rect">
            <a:avLst/>
          </a:prstGeom>
        </p:spPr>
      </p:pic>
      <p:pic>
        <p:nvPicPr>
          <p:cNvPr id="5" name="Picture 4">
            <a:extLst>
              <a:ext uri="{FF2B5EF4-FFF2-40B4-BE49-F238E27FC236}">
                <a16:creationId xmlns:a16="http://schemas.microsoft.com/office/drawing/2014/main" id="{E675DFA5-DAB9-74E7-F968-DF8B0B044668}"/>
              </a:ext>
            </a:extLst>
          </p:cNvPr>
          <p:cNvPicPr>
            <a:picLocks noChangeAspect="1"/>
          </p:cNvPicPr>
          <p:nvPr/>
        </p:nvPicPr>
        <p:blipFill>
          <a:blip r:embed="rId6"/>
          <a:stretch>
            <a:fillRect/>
          </a:stretch>
        </p:blipFill>
        <p:spPr>
          <a:xfrm>
            <a:off x="16256548" y="18901388"/>
            <a:ext cx="11745142" cy="8189142"/>
          </a:xfrm>
          <a:prstGeom prst="rect">
            <a:avLst/>
          </a:prstGeom>
        </p:spPr>
      </p:pic>
      <p:pic>
        <p:nvPicPr>
          <p:cNvPr id="6" name="Picture 5">
            <a:extLst>
              <a:ext uri="{FF2B5EF4-FFF2-40B4-BE49-F238E27FC236}">
                <a16:creationId xmlns:a16="http://schemas.microsoft.com/office/drawing/2014/main" id="{45117BC6-D029-5827-BFD0-37F3C5396118}"/>
              </a:ext>
            </a:extLst>
          </p:cNvPr>
          <p:cNvPicPr>
            <a:picLocks noChangeAspect="1"/>
          </p:cNvPicPr>
          <p:nvPr/>
        </p:nvPicPr>
        <p:blipFill>
          <a:blip r:embed="rId7"/>
          <a:stretch>
            <a:fillRect/>
          </a:stretch>
        </p:blipFill>
        <p:spPr>
          <a:xfrm>
            <a:off x="31136315" y="19402890"/>
            <a:ext cx="10091706" cy="7025951"/>
          </a:xfrm>
          <a:prstGeom prst="rect">
            <a:avLst/>
          </a:prstGeom>
        </p:spPr>
      </p:pic>
      <p:sp>
        <p:nvSpPr>
          <p:cNvPr id="12" name="TextBox 11">
            <a:extLst>
              <a:ext uri="{FF2B5EF4-FFF2-40B4-BE49-F238E27FC236}">
                <a16:creationId xmlns:a16="http://schemas.microsoft.com/office/drawing/2014/main" id="{66B43B05-444A-76A5-E75F-BB84C1C71DBC}"/>
              </a:ext>
            </a:extLst>
          </p:cNvPr>
          <p:cNvSpPr txBox="1"/>
          <p:nvPr/>
        </p:nvSpPr>
        <p:spPr>
          <a:xfrm>
            <a:off x="18500440" y="21537050"/>
            <a:ext cx="4218214" cy="584775"/>
          </a:xfrm>
          <a:prstGeom prst="rect">
            <a:avLst/>
          </a:prstGeom>
          <a:noFill/>
        </p:spPr>
        <p:txBody>
          <a:bodyPr wrap="square">
            <a:spAutoFit/>
          </a:bodyPr>
          <a:lstStyle/>
          <a:p>
            <a:r>
              <a:rPr lang="en-US" sz="3200" b="1" dirty="0">
                <a:solidFill>
                  <a:schemeClr val="tx1">
                    <a:lumMod val="65000"/>
                    <a:lumOff val="35000"/>
                  </a:schemeClr>
                </a:solidFill>
                <a:latin typeface="Calibri" panose="020F0502020204030204" pitchFamily="34" charset="0"/>
                <a:cs typeface="Calibri" panose="020F0502020204030204" pitchFamily="34" charset="0"/>
              </a:rPr>
              <a:t>p-value = 0.0007</a:t>
            </a:r>
          </a:p>
        </p:txBody>
      </p:sp>
      <p:sp>
        <p:nvSpPr>
          <p:cNvPr id="13" name="TextBox 12">
            <a:extLst>
              <a:ext uri="{FF2B5EF4-FFF2-40B4-BE49-F238E27FC236}">
                <a16:creationId xmlns:a16="http://schemas.microsoft.com/office/drawing/2014/main" id="{0E9B3035-BBAD-54B4-CA40-838F3FB49BFF}"/>
              </a:ext>
            </a:extLst>
          </p:cNvPr>
          <p:cNvSpPr txBox="1"/>
          <p:nvPr/>
        </p:nvSpPr>
        <p:spPr>
          <a:xfrm>
            <a:off x="33127977" y="24721284"/>
            <a:ext cx="4218214" cy="646331"/>
          </a:xfrm>
          <a:prstGeom prst="rect">
            <a:avLst/>
          </a:prstGeom>
          <a:noFill/>
        </p:spPr>
        <p:txBody>
          <a:bodyPr wrap="square">
            <a:spAutoFit/>
          </a:bodyPr>
          <a:lstStyle/>
          <a:p>
            <a:r>
              <a:rPr lang="en-US" sz="3500" dirty="0">
                <a:solidFill>
                  <a:schemeClr val="tx1">
                    <a:lumMod val="65000"/>
                    <a:lumOff val="35000"/>
                  </a:schemeClr>
                </a:solidFill>
                <a:latin typeface="Calibri" panose="020F0502020204030204" pitchFamily="34" charset="0"/>
                <a:cs typeface="Calibri" panose="020F0502020204030204" pitchFamily="34" charset="0"/>
              </a:rPr>
              <a:t>p-value = 0.0294</a:t>
            </a:r>
          </a:p>
        </p:txBody>
      </p:sp>
      <p:sp>
        <p:nvSpPr>
          <p:cNvPr id="14" name="TextBox 13">
            <a:extLst>
              <a:ext uri="{FF2B5EF4-FFF2-40B4-BE49-F238E27FC236}">
                <a16:creationId xmlns:a16="http://schemas.microsoft.com/office/drawing/2014/main" id="{37B2703A-1BEB-2EA1-425B-AD9B2519B333}"/>
              </a:ext>
            </a:extLst>
          </p:cNvPr>
          <p:cNvSpPr txBox="1"/>
          <p:nvPr/>
        </p:nvSpPr>
        <p:spPr>
          <a:xfrm>
            <a:off x="17784167" y="10735432"/>
            <a:ext cx="4676462" cy="800219"/>
          </a:xfrm>
          <a:prstGeom prst="rect">
            <a:avLst/>
          </a:prstGeom>
          <a:noFill/>
        </p:spPr>
        <p:txBody>
          <a:bodyPr wrap="square">
            <a:spAutoFit/>
          </a:bodyPr>
          <a:lstStyle/>
          <a:p>
            <a:r>
              <a:rPr lang="en-US" sz="4500" b="1" dirty="0">
                <a:solidFill>
                  <a:schemeClr val="tx1">
                    <a:lumMod val="65000"/>
                    <a:lumOff val="35000"/>
                  </a:schemeClr>
                </a:solidFill>
                <a:latin typeface="Calibri" panose="020F0502020204030204" pitchFamily="34" charset="0"/>
                <a:cs typeface="Calibri" panose="020F0502020204030204" pitchFamily="34" charset="0"/>
              </a:rPr>
              <a:t>p-value = 0.000019</a:t>
            </a:r>
          </a:p>
        </p:txBody>
      </p:sp>
    </p:spTree>
    <p:extLst>
      <p:ext uri="{BB962C8B-B14F-4D97-AF65-F5344CB8AC3E}">
        <p14:creationId xmlns:p14="http://schemas.microsoft.com/office/powerpoint/2010/main" val="607673904"/>
      </p:ext>
    </p:extLst>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6922</TotalTime>
  <Words>851</Words>
  <Application>Microsoft Office PowerPoint</Application>
  <PresentationFormat>Custom</PresentationFormat>
  <Paragraphs>77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shopper</dc:creator>
  <cp:lastModifiedBy>Alicia Perez Vargas</cp:lastModifiedBy>
  <cp:revision>21</cp:revision>
  <dcterms:created xsi:type="dcterms:W3CDTF">2007-04-04T14:17:42Z</dcterms:created>
  <dcterms:modified xsi:type="dcterms:W3CDTF">2023-04-09T02:05:19Z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