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8"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jCJEoeVLJPb7mFCyTn54l5Z/At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475" autoAdjust="0"/>
    <p:restoredTop sz="94343" autoAdjust="0"/>
  </p:normalViewPr>
  <p:slideViewPr>
    <p:cSldViewPr snapToGrid="0">
      <p:cViewPr>
        <p:scale>
          <a:sx n="18" d="100"/>
          <a:sy n="18" d="100"/>
        </p:scale>
        <p:origin x="3432" y="448"/>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5926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2">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0;p1">
            <a:extLst>
              <a:ext uri="{FF2B5EF4-FFF2-40B4-BE49-F238E27FC236}">
                <a16:creationId xmlns:a16="http://schemas.microsoft.com/office/drawing/2014/main" id="{B2E06A07-CBF0-4BF0-9676-21EA0CC3C063}"/>
              </a:ext>
            </a:extLst>
          </p:cNvPr>
          <p:cNvSpPr txBox="1"/>
          <p:nvPr/>
        </p:nvSpPr>
        <p:spPr>
          <a:xfrm>
            <a:off x="9296399" y="918760"/>
            <a:ext cx="27352252" cy="4799507"/>
          </a:xfrm>
          <a:prstGeom prst="rect">
            <a:avLst/>
          </a:prstGeom>
          <a:noFill/>
          <a:ln>
            <a:noFill/>
          </a:ln>
        </p:spPr>
        <p:txBody>
          <a:bodyPr spcFirstLastPara="1" wrap="square" lIns="89675" tIns="44825" rIns="89675" bIns="44825" anchor="t" anchorCtr="0">
            <a:spAutoFit/>
          </a:bodyPr>
          <a:lstStyle/>
          <a:p>
            <a:pPr marL="0" marR="0" lvl="0" indent="0" algn="ctr" rtl="0">
              <a:spcBef>
                <a:spcPts val="0"/>
              </a:spcBef>
              <a:spcAft>
                <a:spcPts val="0"/>
              </a:spcAft>
              <a:buNone/>
            </a:pPr>
            <a:r>
              <a:rPr lang="en-US" sz="7200" b="1" dirty="0">
                <a:latin typeface="Calibri" panose="020F0502020204030204" pitchFamily="34" charset="0"/>
                <a:cs typeface="Calibri" panose="020F0502020204030204" pitchFamily="34" charset="0"/>
              </a:rPr>
              <a:t>Erosion Variability and Stabilization Across Sebastian Inlet During 2021 and 2022 Hurricane Seasons</a:t>
            </a:r>
          </a:p>
          <a:p>
            <a:pPr marL="0" marR="0" lvl="0" indent="0" algn="ctr" rtl="0">
              <a:spcBef>
                <a:spcPts val="0"/>
              </a:spcBef>
              <a:spcAft>
                <a:spcPts val="0"/>
              </a:spcAft>
              <a:buNone/>
            </a:pPr>
            <a:r>
              <a:rPr lang="en-US" sz="5400" i="0" u="none" strike="noStrike" cap="none" dirty="0">
                <a:solidFill>
                  <a:schemeClr val="dk1"/>
                </a:solidFill>
                <a:latin typeface="Calibri" panose="020F0502020204030204" pitchFamily="34" charset="0"/>
                <a:ea typeface="Calibri"/>
                <a:cs typeface="Calibri" panose="020F0502020204030204" pitchFamily="34" charset="0"/>
                <a:sym typeface="Calibri"/>
              </a:rPr>
              <a:t>Benjamin Crews</a:t>
            </a:r>
            <a:endParaRPr sz="540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5400" i="0" u="none" strike="noStrike" cap="none" dirty="0">
                <a:solidFill>
                  <a:schemeClr val="dk1"/>
                </a:solidFill>
                <a:latin typeface="Calibri" panose="020F0502020204030204" pitchFamily="34" charset="0"/>
                <a:ea typeface="Calibri"/>
                <a:cs typeface="Calibri" panose="020F0502020204030204" pitchFamily="34" charset="0"/>
                <a:sym typeface="Calibri"/>
              </a:rPr>
              <a:t>Faculty Advisor: </a:t>
            </a:r>
            <a:r>
              <a:rPr lang="en-US" sz="5400" dirty="0">
                <a:solidFill>
                  <a:schemeClr val="dk1"/>
                </a:solidFill>
                <a:latin typeface="Calibri" panose="020F0502020204030204" pitchFamily="34" charset="0"/>
                <a:ea typeface="Calibri"/>
                <a:cs typeface="Calibri" panose="020F0502020204030204" pitchFamily="34" charset="0"/>
                <a:sym typeface="Calibri"/>
              </a:rPr>
              <a:t>Dr. Gary Zarillo</a:t>
            </a:r>
            <a:r>
              <a:rPr lang="en-US" sz="5400" i="0" u="none" strike="noStrike" cap="none" dirty="0">
                <a:solidFill>
                  <a:schemeClr val="dk1"/>
                </a:solidFill>
                <a:latin typeface="Calibri" panose="020F0502020204030204" pitchFamily="34" charset="0"/>
                <a:ea typeface="Calibri"/>
                <a:cs typeface="Calibri" panose="020F0502020204030204" pitchFamily="34" charset="0"/>
                <a:sym typeface="Calibri"/>
              </a:rPr>
              <a:t>, Department of </a:t>
            </a:r>
            <a:r>
              <a:rPr lang="en-US" sz="5400" dirty="0">
                <a:solidFill>
                  <a:schemeClr val="dk1"/>
                </a:solidFill>
                <a:latin typeface="Calibri" panose="020F0502020204030204" pitchFamily="34" charset="0"/>
                <a:ea typeface="Calibri"/>
                <a:cs typeface="Calibri" panose="020F0502020204030204" pitchFamily="34" charset="0"/>
                <a:sym typeface="Calibri"/>
              </a:rPr>
              <a:t>Ocean Engineering and Marine Sciences</a:t>
            </a:r>
            <a:r>
              <a:rPr lang="en-US" sz="5400" i="0" u="none" strike="noStrike" cap="none" dirty="0">
                <a:solidFill>
                  <a:schemeClr val="dk1"/>
                </a:solidFill>
                <a:latin typeface="Calibri" panose="020F0502020204030204" pitchFamily="34" charset="0"/>
                <a:ea typeface="Calibri"/>
                <a:cs typeface="Calibri" panose="020F0502020204030204" pitchFamily="34" charset="0"/>
                <a:sym typeface="Calibri"/>
              </a:rPr>
              <a:t>, Florida Institute of Technology</a:t>
            </a:r>
            <a:endParaRPr sz="480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 name="Google Shape;51;p1">
            <a:extLst>
              <a:ext uri="{FF2B5EF4-FFF2-40B4-BE49-F238E27FC236}">
                <a16:creationId xmlns:a16="http://schemas.microsoft.com/office/drawing/2014/main" id="{14367F65-8E9E-B086-5D2A-BAFA97EFC923}"/>
              </a:ext>
            </a:extLst>
          </p:cNvPr>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9FF41607-D5DE-6124-A7C9-44F32F25C87E}"/>
              </a:ext>
            </a:extLst>
          </p:cNvPr>
          <p:cNvSpPr txBox="1"/>
          <p:nvPr/>
        </p:nvSpPr>
        <p:spPr>
          <a:xfrm>
            <a:off x="990598" y="6650029"/>
            <a:ext cx="12115800" cy="1323439"/>
          </a:xfrm>
          <a:prstGeom prst="rect">
            <a:avLst/>
          </a:prstGeom>
          <a:noFill/>
        </p:spPr>
        <p:txBody>
          <a:bodyPr wrap="square" rtlCol="0">
            <a:spAutoFit/>
          </a:bodyPr>
          <a:lstStyle/>
          <a:p>
            <a:pPr marL="0" marR="0" lvl="0" indent="0" rtl="0">
              <a:spcBef>
                <a:spcPts val="0"/>
              </a:spcBef>
              <a:spcAft>
                <a:spcPts val="0"/>
              </a:spcAft>
              <a:buNone/>
            </a:pPr>
            <a:r>
              <a:rPr lang="en-US" sz="8000" b="1" i="0" u="sng" strike="noStrike" cap="none" dirty="0">
                <a:solidFill>
                  <a:srgbClr val="760000"/>
                </a:solidFill>
                <a:latin typeface="Calibri"/>
                <a:ea typeface="Calibri"/>
                <a:cs typeface="Calibri"/>
                <a:sym typeface="Calibri"/>
              </a:rPr>
              <a:t>INTRODUCTION</a:t>
            </a:r>
          </a:p>
        </p:txBody>
      </p:sp>
      <p:sp>
        <p:nvSpPr>
          <p:cNvPr id="6" name="TextBox 5">
            <a:extLst>
              <a:ext uri="{FF2B5EF4-FFF2-40B4-BE49-F238E27FC236}">
                <a16:creationId xmlns:a16="http://schemas.microsoft.com/office/drawing/2014/main" id="{6DE4193D-422F-F67D-EB9B-DD8588AAAFAD}"/>
              </a:ext>
            </a:extLst>
          </p:cNvPr>
          <p:cNvSpPr txBox="1"/>
          <p:nvPr/>
        </p:nvSpPr>
        <p:spPr>
          <a:xfrm>
            <a:off x="962806" y="7973468"/>
            <a:ext cx="13770036" cy="13388280"/>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The Sebastian Inlet system is a dynamic beach face characterized by a stabilized narrow channel connecting the Indian River Lagoon to the Atlantic Ocean (</a:t>
            </a:r>
            <a:r>
              <a:rPr lang="en-US" sz="4800" b="1" dirty="0">
                <a:solidFill>
                  <a:srgbClr val="0E101A"/>
                </a:solidFill>
                <a:effectLst/>
                <a:latin typeface="Calibri" panose="020F0502020204030204" pitchFamily="34" charset="0"/>
                <a:cs typeface="Calibri" panose="020F0502020204030204" pitchFamily="34" charset="0"/>
              </a:rPr>
              <a:t>Figure 1</a:t>
            </a:r>
            <a:r>
              <a:rPr lang="en-US" sz="4800" dirty="0">
                <a:latin typeface="Calibri" panose="020F0502020204030204" pitchFamily="34" charset="0"/>
                <a:cs typeface="Calibri" panose="020F0502020204030204" pitchFamily="34" charset="0"/>
              </a:rPr>
              <a:t>.). The abundance and distribution of sand across this system impact the tourism economy. Changes in sand distribution have implications for the inlet and park management. Thus, these changes are being studied through a detailed sand budget analysis. Since 2021 monthly Real Time Kinetic (RTK) surveys have been completed on the beaches North and South of the channel. These surveys collect location and elevation data along transects perpendicular to the shore every 100 feet (</a:t>
            </a:r>
            <a:r>
              <a:rPr lang="en-US" sz="4800" b="1" dirty="0">
                <a:solidFill>
                  <a:srgbClr val="0E101A"/>
                </a:solidFill>
                <a:effectLst/>
                <a:latin typeface="Calibri" panose="020F0502020204030204" pitchFamily="34" charset="0"/>
                <a:cs typeface="Calibri" panose="020F0502020204030204" pitchFamily="34" charset="0"/>
              </a:rPr>
              <a:t>Figure 2</a:t>
            </a:r>
            <a:r>
              <a:rPr lang="en-US" sz="4800" dirty="0">
                <a:latin typeface="Calibri" panose="020F0502020204030204" pitchFamily="34" charset="0"/>
                <a:cs typeface="Calibri" panose="020F0502020204030204" pitchFamily="34" charset="0"/>
              </a:rPr>
              <a:t>.). The beach face in this system constantly shifts, undergoing seasons of accretion and erosion.  This study aimed to determine how the 2022 Hurricane Season affected the beach faces (North and South) compared to the previous light Hurricane Season in 2021. </a:t>
            </a:r>
            <a:endParaRPr lang="en-US" sz="4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F9380C4-ABF3-50C5-D550-9F03A3D12118}"/>
              </a:ext>
            </a:extLst>
          </p:cNvPr>
          <p:cNvSpPr txBox="1"/>
          <p:nvPr/>
        </p:nvSpPr>
        <p:spPr>
          <a:xfrm>
            <a:off x="962806" y="21939303"/>
            <a:ext cx="12115800" cy="1323439"/>
          </a:xfrm>
          <a:prstGeom prst="rect">
            <a:avLst/>
          </a:prstGeom>
          <a:noFill/>
        </p:spPr>
        <p:txBody>
          <a:bodyPr wrap="square" rtlCol="0">
            <a:spAutoFit/>
          </a:bodyPr>
          <a:lstStyle/>
          <a:p>
            <a:pPr marL="0" marR="0" lvl="0" indent="0" algn="l" rtl="0">
              <a:spcBef>
                <a:spcPts val="0"/>
              </a:spcBef>
              <a:spcAft>
                <a:spcPts val="0"/>
              </a:spcAft>
              <a:buNone/>
            </a:pPr>
            <a:r>
              <a:rPr lang="en-US" sz="8000" b="1" i="0" u="sng" strike="noStrike" cap="none" dirty="0">
                <a:solidFill>
                  <a:srgbClr val="760000"/>
                </a:solidFill>
                <a:latin typeface="Calibri"/>
                <a:ea typeface="Calibri"/>
                <a:cs typeface="Calibri"/>
                <a:sym typeface="Calibri"/>
              </a:rPr>
              <a:t>METHODS</a:t>
            </a:r>
          </a:p>
        </p:txBody>
      </p:sp>
      <p:sp>
        <p:nvSpPr>
          <p:cNvPr id="8" name="TextBox 7">
            <a:extLst>
              <a:ext uri="{FF2B5EF4-FFF2-40B4-BE49-F238E27FC236}">
                <a16:creationId xmlns:a16="http://schemas.microsoft.com/office/drawing/2014/main" id="{690545D7-9BAE-7DBD-89A4-00FAD2B6450A}"/>
              </a:ext>
            </a:extLst>
          </p:cNvPr>
          <p:cNvSpPr txBox="1"/>
          <p:nvPr/>
        </p:nvSpPr>
        <p:spPr>
          <a:xfrm>
            <a:off x="990598" y="23176432"/>
            <a:ext cx="6625899" cy="5262979"/>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For two years, monthly RTK Surveys have been completed at both beaches at the Sebastian Inlet (</a:t>
            </a:r>
            <a:r>
              <a:rPr lang="en-US" sz="4800" b="1" dirty="0">
                <a:solidFill>
                  <a:srgbClr val="0E101A"/>
                </a:solidFill>
                <a:effectLst/>
                <a:latin typeface="Calibri" panose="020F0502020204030204" pitchFamily="34" charset="0"/>
                <a:cs typeface="Calibri" panose="020F0502020204030204" pitchFamily="34" charset="0"/>
              </a:rPr>
              <a:t>Figure 1</a:t>
            </a:r>
            <a:r>
              <a:rPr lang="en-US" sz="4800" dirty="0">
                <a:solidFill>
                  <a:srgbClr val="0E101A"/>
                </a:solidFill>
                <a:effectLst/>
                <a:latin typeface="Calibri" panose="020F0502020204030204" pitchFamily="34" charset="0"/>
                <a:cs typeface="Calibri" panose="020F0502020204030204" pitchFamily="34" charset="0"/>
              </a:rPr>
              <a:t>, red highlights</a:t>
            </a:r>
            <a:r>
              <a:rPr lang="en-US" sz="4800" dirty="0">
                <a:latin typeface="Calibri" panose="020F0502020204030204" pitchFamily="34" charset="0"/>
                <a:cs typeface="Calibri" panose="020F0502020204030204" pitchFamily="34" charset="0"/>
              </a:rPr>
              <a:t>). These surveys included ~ 60-80 </a:t>
            </a:r>
          </a:p>
        </p:txBody>
      </p:sp>
      <p:sp>
        <p:nvSpPr>
          <p:cNvPr id="9" name="TextBox 8">
            <a:extLst>
              <a:ext uri="{FF2B5EF4-FFF2-40B4-BE49-F238E27FC236}">
                <a16:creationId xmlns:a16="http://schemas.microsoft.com/office/drawing/2014/main" id="{53417D20-2776-F86B-BC91-AF47BA7978BB}"/>
              </a:ext>
            </a:extLst>
          </p:cNvPr>
          <p:cNvSpPr txBox="1"/>
          <p:nvPr/>
        </p:nvSpPr>
        <p:spPr>
          <a:xfrm>
            <a:off x="14869449" y="11164358"/>
            <a:ext cx="12115800" cy="1323439"/>
          </a:xfrm>
          <a:prstGeom prst="rect">
            <a:avLst/>
          </a:prstGeom>
          <a:noFill/>
        </p:spPr>
        <p:txBody>
          <a:bodyPr wrap="square" rtlCol="0">
            <a:spAutoFit/>
          </a:bodyPr>
          <a:lstStyle/>
          <a:p>
            <a:pPr marL="0" marR="0" lvl="0" indent="0" rtl="0">
              <a:spcBef>
                <a:spcPts val="0"/>
              </a:spcBef>
              <a:spcAft>
                <a:spcPts val="0"/>
              </a:spcAft>
              <a:buNone/>
            </a:pPr>
            <a:r>
              <a:rPr lang="en-US" sz="8000" b="1" i="0" u="sng" strike="noStrike" cap="none" dirty="0">
                <a:solidFill>
                  <a:srgbClr val="760000"/>
                </a:solidFill>
                <a:latin typeface="Calibri"/>
                <a:ea typeface="Calibri"/>
                <a:cs typeface="Calibri"/>
                <a:sym typeface="Calibri"/>
              </a:rPr>
              <a:t>RESULTS</a:t>
            </a:r>
          </a:p>
        </p:txBody>
      </p:sp>
      <p:sp>
        <p:nvSpPr>
          <p:cNvPr id="10" name="TextBox 9">
            <a:extLst>
              <a:ext uri="{FF2B5EF4-FFF2-40B4-BE49-F238E27FC236}">
                <a16:creationId xmlns:a16="http://schemas.microsoft.com/office/drawing/2014/main" id="{4D936F81-73A3-F9B4-57C8-21F9CE03660C}"/>
              </a:ext>
            </a:extLst>
          </p:cNvPr>
          <p:cNvSpPr txBox="1"/>
          <p:nvPr/>
        </p:nvSpPr>
        <p:spPr>
          <a:xfrm>
            <a:off x="28817009" y="22222480"/>
            <a:ext cx="12115800" cy="1323439"/>
          </a:xfrm>
          <a:prstGeom prst="rect">
            <a:avLst/>
          </a:prstGeom>
          <a:noFill/>
        </p:spPr>
        <p:txBody>
          <a:bodyPr wrap="square" rtlCol="0">
            <a:spAutoFit/>
          </a:bodyPr>
          <a:lstStyle/>
          <a:p>
            <a:pPr marL="0" marR="0" lvl="0" indent="0" rtl="0">
              <a:spcBef>
                <a:spcPts val="0"/>
              </a:spcBef>
              <a:spcAft>
                <a:spcPts val="0"/>
              </a:spcAft>
              <a:buNone/>
            </a:pPr>
            <a:r>
              <a:rPr lang="en-US" sz="8000" b="1" i="0" u="sng" strike="noStrike" cap="none" dirty="0">
                <a:solidFill>
                  <a:srgbClr val="760000"/>
                </a:solidFill>
                <a:latin typeface="Calibri"/>
                <a:ea typeface="Calibri"/>
                <a:cs typeface="Calibri"/>
                <a:sym typeface="Calibri"/>
              </a:rPr>
              <a:t>CONCLUSIONS</a:t>
            </a:r>
          </a:p>
        </p:txBody>
      </p:sp>
      <p:sp>
        <p:nvSpPr>
          <p:cNvPr id="11" name="TextBox 10">
            <a:extLst>
              <a:ext uri="{FF2B5EF4-FFF2-40B4-BE49-F238E27FC236}">
                <a16:creationId xmlns:a16="http://schemas.microsoft.com/office/drawing/2014/main" id="{457D52DA-BE9F-9915-283D-C41E61F88624}"/>
              </a:ext>
            </a:extLst>
          </p:cNvPr>
          <p:cNvSpPr txBox="1"/>
          <p:nvPr/>
        </p:nvSpPr>
        <p:spPr>
          <a:xfrm>
            <a:off x="14864878" y="12350191"/>
            <a:ext cx="13770036" cy="4524315"/>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This two-year dataset documents beach face erosion in North and South Systems. The TINs serving as volumetric estimates display an overall loss of sand from the beach face system across the entire two years.  The overall shape and elevation of the beach change significantly over the course of the study.</a:t>
            </a:r>
          </a:p>
        </p:txBody>
      </p:sp>
      <p:sp>
        <p:nvSpPr>
          <p:cNvPr id="12" name="TextBox 11">
            <a:extLst>
              <a:ext uri="{FF2B5EF4-FFF2-40B4-BE49-F238E27FC236}">
                <a16:creationId xmlns:a16="http://schemas.microsoft.com/office/drawing/2014/main" id="{13D8CAFB-1F83-D7AB-B46F-CBE91CF99B06}"/>
              </a:ext>
            </a:extLst>
          </p:cNvPr>
          <p:cNvSpPr txBox="1"/>
          <p:nvPr/>
        </p:nvSpPr>
        <p:spPr>
          <a:xfrm>
            <a:off x="28753123" y="23483088"/>
            <a:ext cx="13770036" cy="10433625"/>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The data suggest two main takeaways: the first is the basic observation that both beach faces have eroded during both years of the study. Second, both beach faces counterintuitively displayed erosion “stabilization” during the 2022 </a:t>
            </a:r>
            <a:r>
              <a:rPr lang="en-US" sz="4800" dirty="0">
                <a:solidFill>
                  <a:srgbClr val="0E101A"/>
                </a:solidFill>
                <a:effectLst/>
                <a:latin typeface="Calibri" panose="020F0502020204030204" pitchFamily="34" charset="0"/>
                <a:cs typeface="Calibri" panose="020F0502020204030204" pitchFamily="34" charset="0"/>
              </a:rPr>
              <a:t>Hurricane Season when storms were more abundant and intense; meaning that the beaches show less or no significant increases in erosion during the more intense Hurricane Season</a:t>
            </a:r>
            <a:r>
              <a:rPr lang="en-US" sz="4800" dirty="0">
                <a:latin typeface="Calibri" panose="020F0502020204030204" pitchFamily="34" charset="0"/>
                <a:cs typeface="Calibri" panose="020F0502020204030204" pitchFamily="34" charset="0"/>
              </a:rPr>
              <a:t>. It is possible that apparent stabilization in the heavier storm season is due to dune erosion that is not captured within the data. It is hypothesized that dune sand shifted down to the beach and onto the beach face in 2022 due to dune erosion resulting from higher-reaching storm impacts in 2022.</a:t>
            </a:r>
            <a:endParaRPr lang="en-US" sz="40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36F4ABD-9B8C-91A0-5969-00139AB8B959}"/>
              </a:ext>
            </a:extLst>
          </p:cNvPr>
          <p:cNvSpPr txBox="1"/>
          <p:nvPr/>
        </p:nvSpPr>
        <p:spPr>
          <a:xfrm>
            <a:off x="28667385" y="33682232"/>
            <a:ext cx="12115800" cy="1323439"/>
          </a:xfrm>
          <a:prstGeom prst="rect">
            <a:avLst/>
          </a:prstGeom>
          <a:noFill/>
        </p:spPr>
        <p:txBody>
          <a:bodyPr wrap="square" rtlCol="0">
            <a:spAutoFit/>
          </a:bodyPr>
          <a:lstStyle/>
          <a:p>
            <a:pPr marL="0" marR="0" lvl="0" indent="0" rtl="0">
              <a:spcBef>
                <a:spcPts val="0"/>
              </a:spcBef>
              <a:spcAft>
                <a:spcPts val="0"/>
              </a:spcAft>
              <a:buNone/>
            </a:pPr>
            <a:r>
              <a:rPr lang="en-US" sz="8000" b="1" i="0" u="sng" strike="noStrike" cap="none" dirty="0">
                <a:solidFill>
                  <a:srgbClr val="760000"/>
                </a:solidFill>
                <a:latin typeface="Calibri"/>
                <a:ea typeface="Calibri"/>
                <a:cs typeface="Calibri"/>
                <a:sym typeface="Calibri"/>
              </a:rPr>
              <a:t>ACKNOWLEDGMENTS</a:t>
            </a:r>
          </a:p>
        </p:txBody>
      </p:sp>
      <p:sp>
        <p:nvSpPr>
          <p:cNvPr id="14" name="TextBox 13">
            <a:extLst>
              <a:ext uri="{FF2B5EF4-FFF2-40B4-BE49-F238E27FC236}">
                <a16:creationId xmlns:a16="http://schemas.microsoft.com/office/drawing/2014/main" id="{D6CBF073-F9A0-9E73-10D4-2C374A767168}"/>
              </a:ext>
            </a:extLst>
          </p:cNvPr>
          <p:cNvSpPr txBox="1"/>
          <p:nvPr/>
        </p:nvSpPr>
        <p:spPr>
          <a:xfrm>
            <a:off x="28750612" y="34855155"/>
            <a:ext cx="12088584" cy="3046988"/>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I would like to thank Dr. Gary Zarillo for his continued support along with everyone in the Coastal Processes Research Group and the Sebastian Inlet Tax District.</a:t>
            </a:r>
          </a:p>
        </p:txBody>
      </p:sp>
      <p:pic>
        <p:nvPicPr>
          <p:cNvPr id="15" name="Picture 14" descr="A picture containing text, water sport, wave&#10;&#10;Description automatically generated">
            <a:extLst>
              <a:ext uri="{FF2B5EF4-FFF2-40B4-BE49-F238E27FC236}">
                <a16:creationId xmlns:a16="http://schemas.microsoft.com/office/drawing/2014/main" id="{965CD7B6-542E-91D7-C6B0-9FA064C75D4F}"/>
              </a:ext>
            </a:extLst>
          </p:cNvPr>
          <p:cNvPicPr>
            <a:picLocks noChangeAspect="1"/>
          </p:cNvPicPr>
          <p:nvPr/>
        </p:nvPicPr>
        <p:blipFill>
          <a:blip r:embed="rId3"/>
          <a:stretch>
            <a:fillRect/>
          </a:stretch>
        </p:blipFill>
        <p:spPr>
          <a:xfrm>
            <a:off x="7457719" y="21878509"/>
            <a:ext cx="6286500" cy="6591300"/>
          </a:xfrm>
          <a:prstGeom prst="rect">
            <a:avLst/>
          </a:prstGeom>
        </p:spPr>
      </p:pic>
      <p:sp>
        <p:nvSpPr>
          <p:cNvPr id="16" name="TextBox 15">
            <a:extLst>
              <a:ext uri="{FF2B5EF4-FFF2-40B4-BE49-F238E27FC236}">
                <a16:creationId xmlns:a16="http://schemas.microsoft.com/office/drawing/2014/main" id="{3865EEEE-A8FB-0218-AB11-8C8BB05D4CBF}"/>
              </a:ext>
            </a:extLst>
          </p:cNvPr>
          <p:cNvSpPr txBox="1"/>
          <p:nvPr/>
        </p:nvSpPr>
        <p:spPr>
          <a:xfrm>
            <a:off x="917939" y="28443570"/>
            <a:ext cx="12874876" cy="2308324"/>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~elevation data points. The data were collected for Northing, Easting, and Elevation within the State Coordinate System, Florida East 0901. The data </a:t>
            </a:r>
          </a:p>
        </p:txBody>
      </p:sp>
      <p:sp>
        <p:nvSpPr>
          <p:cNvPr id="17" name="TextBox 16">
            <a:extLst>
              <a:ext uri="{FF2B5EF4-FFF2-40B4-BE49-F238E27FC236}">
                <a16:creationId xmlns:a16="http://schemas.microsoft.com/office/drawing/2014/main" id="{65A05800-217A-CB56-147D-AD7B24CE0DDD}"/>
              </a:ext>
            </a:extLst>
          </p:cNvPr>
          <p:cNvSpPr txBox="1"/>
          <p:nvPr/>
        </p:nvSpPr>
        <p:spPr>
          <a:xfrm>
            <a:off x="7482470" y="27728311"/>
            <a:ext cx="6383691" cy="830997"/>
          </a:xfrm>
          <a:prstGeom prst="rect">
            <a:avLst/>
          </a:prstGeom>
          <a:noFill/>
        </p:spPr>
        <p:txBody>
          <a:bodyPr wrap="square" rtlCol="0">
            <a:spAutoFit/>
          </a:bodyPr>
          <a:lstStyle/>
          <a:p>
            <a:r>
              <a:rPr lang="en-US" sz="4800" dirty="0">
                <a:highlight>
                  <a:srgbClr val="C0C0C0"/>
                </a:highlight>
                <a:latin typeface="Calibri" panose="020F0502020204030204" pitchFamily="34" charset="0"/>
                <a:cs typeface="Calibri" panose="020F0502020204030204" pitchFamily="34" charset="0"/>
              </a:rPr>
              <a:t>Figure 1.</a:t>
            </a:r>
            <a:endParaRPr lang="en-US" sz="4400" dirty="0">
              <a:highlight>
                <a:srgbClr val="C0C0C0"/>
              </a:highlight>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73E7550D-9C4E-6829-7ADB-1102FAE40B5C}"/>
              </a:ext>
            </a:extLst>
          </p:cNvPr>
          <p:cNvPicPr>
            <a:picLocks noChangeAspect="1"/>
          </p:cNvPicPr>
          <p:nvPr/>
        </p:nvPicPr>
        <p:blipFill>
          <a:blip r:embed="rId4"/>
          <a:srcRect/>
          <a:stretch/>
        </p:blipFill>
        <p:spPr>
          <a:xfrm>
            <a:off x="7719107" y="30976423"/>
            <a:ext cx="6286500" cy="5437822"/>
          </a:xfrm>
          <a:prstGeom prst="rect">
            <a:avLst/>
          </a:prstGeom>
        </p:spPr>
      </p:pic>
      <p:sp>
        <p:nvSpPr>
          <p:cNvPr id="19" name="TextBox 18">
            <a:extLst>
              <a:ext uri="{FF2B5EF4-FFF2-40B4-BE49-F238E27FC236}">
                <a16:creationId xmlns:a16="http://schemas.microsoft.com/office/drawing/2014/main" id="{E8717838-5C81-CAE9-6F39-83056A6CA44F}"/>
              </a:ext>
            </a:extLst>
          </p:cNvPr>
          <p:cNvSpPr txBox="1"/>
          <p:nvPr/>
        </p:nvSpPr>
        <p:spPr>
          <a:xfrm>
            <a:off x="7670511" y="35680160"/>
            <a:ext cx="6383691" cy="830997"/>
          </a:xfrm>
          <a:prstGeom prst="rect">
            <a:avLst/>
          </a:prstGeom>
          <a:noFill/>
        </p:spPr>
        <p:txBody>
          <a:bodyPr wrap="square" rtlCol="0">
            <a:spAutoFit/>
          </a:bodyPr>
          <a:lstStyle/>
          <a:p>
            <a:r>
              <a:rPr lang="en-US" sz="4800" dirty="0">
                <a:highlight>
                  <a:srgbClr val="C0C0C0"/>
                </a:highlight>
                <a:latin typeface="Calibri" panose="020F0502020204030204" pitchFamily="34" charset="0"/>
                <a:cs typeface="Calibri" panose="020F0502020204030204" pitchFamily="34" charset="0"/>
              </a:rPr>
              <a:t>Figure 2. </a:t>
            </a:r>
            <a:endParaRPr lang="en-US" sz="4400" dirty="0">
              <a:highlight>
                <a:srgbClr val="C0C0C0"/>
              </a:highlight>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FABF3D4-0EEA-9C5A-DD8B-3FC7A56F1DBD}"/>
              </a:ext>
            </a:extLst>
          </p:cNvPr>
          <p:cNvSpPr txBox="1"/>
          <p:nvPr/>
        </p:nvSpPr>
        <p:spPr>
          <a:xfrm>
            <a:off x="1047068" y="30819584"/>
            <a:ext cx="6588376" cy="6740307"/>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were plotted in ArcGIS to create a Triangulated Irregular Network (TIN) to represent the 3D surface of the beach face. A floor of -40 feet was used to estimate the sand volume within the TINS. The sand volume </a:t>
            </a:r>
            <a:endParaRPr lang="en-US" sz="4400" dirty="0">
              <a:latin typeface="Calibri" panose="020F0502020204030204" pitchFamily="34" charset="0"/>
              <a:cs typeface="Calibri" panose="020F0502020204030204" pitchFamily="34" charset="0"/>
            </a:endParaRPr>
          </a:p>
        </p:txBody>
      </p:sp>
      <p:pic>
        <p:nvPicPr>
          <p:cNvPr id="23" name="Picture 22" descr="A picture containing text, green&#10;&#10;Description automatically generated">
            <a:extLst>
              <a:ext uri="{FF2B5EF4-FFF2-40B4-BE49-F238E27FC236}">
                <a16:creationId xmlns:a16="http://schemas.microsoft.com/office/drawing/2014/main" id="{7F683213-F875-DDCA-EFE9-4F50D3BD4721}"/>
              </a:ext>
            </a:extLst>
          </p:cNvPr>
          <p:cNvPicPr>
            <a:picLocks noChangeAspect="1"/>
          </p:cNvPicPr>
          <p:nvPr/>
        </p:nvPicPr>
        <p:blipFill>
          <a:blip r:embed="rId5"/>
          <a:stretch>
            <a:fillRect/>
          </a:stretch>
        </p:blipFill>
        <p:spPr>
          <a:xfrm>
            <a:off x="14867948" y="17121513"/>
            <a:ext cx="6915070" cy="4041577"/>
          </a:xfrm>
          <a:prstGeom prst="rect">
            <a:avLst/>
          </a:prstGeom>
        </p:spPr>
      </p:pic>
      <p:pic>
        <p:nvPicPr>
          <p:cNvPr id="24" name="Picture 23" descr="A picture containing text, green, plant&#10;&#10;Description automatically generated">
            <a:extLst>
              <a:ext uri="{FF2B5EF4-FFF2-40B4-BE49-F238E27FC236}">
                <a16:creationId xmlns:a16="http://schemas.microsoft.com/office/drawing/2014/main" id="{F076F69C-4E51-AC41-4A29-EE854DF4EB96}"/>
              </a:ext>
            </a:extLst>
          </p:cNvPr>
          <p:cNvPicPr>
            <a:picLocks noChangeAspect="1"/>
          </p:cNvPicPr>
          <p:nvPr/>
        </p:nvPicPr>
        <p:blipFill>
          <a:blip r:embed="rId6"/>
          <a:stretch>
            <a:fillRect/>
          </a:stretch>
        </p:blipFill>
        <p:spPr>
          <a:xfrm>
            <a:off x="21783018" y="17112595"/>
            <a:ext cx="6967594" cy="4072276"/>
          </a:xfrm>
          <a:prstGeom prst="rect">
            <a:avLst/>
          </a:prstGeom>
        </p:spPr>
      </p:pic>
      <p:sp>
        <p:nvSpPr>
          <p:cNvPr id="25" name="TextBox 24">
            <a:extLst>
              <a:ext uri="{FF2B5EF4-FFF2-40B4-BE49-F238E27FC236}">
                <a16:creationId xmlns:a16="http://schemas.microsoft.com/office/drawing/2014/main" id="{4B91B0B1-5C73-8DC7-084C-541057B7AEE5}"/>
              </a:ext>
            </a:extLst>
          </p:cNvPr>
          <p:cNvSpPr txBox="1"/>
          <p:nvPr/>
        </p:nvSpPr>
        <p:spPr>
          <a:xfrm>
            <a:off x="14732842" y="20431679"/>
            <a:ext cx="6383691" cy="830997"/>
          </a:xfrm>
          <a:prstGeom prst="rect">
            <a:avLst/>
          </a:prstGeom>
          <a:noFill/>
        </p:spPr>
        <p:txBody>
          <a:bodyPr wrap="square" rtlCol="0">
            <a:spAutoFit/>
          </a:bodyPr>
          <a:lstStyle/>
          <a:p>
            <a:r>
              <a:rPr lang="en-US" sz="4800" dirty="0">
                <a:highlight>
                  <a:srgbClr val="C0C0C0"/>
                </a:highlight>
                <a:latin typeface="Calibri" panose="020F0502020204030204" pitchFamily="34" charset="0"/>
                <a:cs typeface="Calibri" panose="020F0502020204030204" pitchFamily="34" charset="0"/>
              </a:rPr>
              <a:t>Figure 3.</a:t>
            </a:r>
            <a:endParaRPr lang="en-US" sz="4400" dirty="0">
              <a:highlight>
                <a:srgbClr val="C0C0C0"/>
              </a:highlight>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2C8E9E0D-6223-58A1-9204-53683F0AA51F}"/>
              </a:ext>
            </a:extLst>
          </p:cNvPr>
          <p:cNvSpPr txBox="1"/>
          <p:nvPr/>
        </p:nvSpPr>
        <p:spPr>
          <a:xfrm>
            <a:off x="19780679" y="17104880"/>
            <a:ext cx="6383691" cy="830997"/>
          </a:xfrm>
          <a:prstGeom prst="rect">
            <a:avLst/>
          </a:prstGeom>
          <a:noFill/>
        </p:spPr>
        <p:txBody>
          <a:bodyPr wrap="square" rtlCol="0">
            <a:spAutoFit/>
          </a:bodyPr>
          <a:lstStyle/>
          <a:p>
            <a:r>
              <a:rPr lang="en-US" sz="4800" dirty="0">
                <a:highlight>
                  <a:srgbClr val="C0C0C0"/>
                </a:highlight>
                <a:latin typeface="Calibri" panose="020F0502020204030204" pitchFamily="34" charset="0"/>
                <a:cs typeface="Calibri" panose="020F0502020204030204" pitchFamily="34" charset="0"/>
              </a:rPr>
              <a:t>Jan. ‘21</a:t>
            </a:r>
            <a:endParaRPr lang="en-US" sz="4400" dirty="0">
              <a:highlight>
                <a:srgbClr val="C0C0C0"/>
              </a:highlight>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A8A188A6-E014-8791-96FB-4527BB7FFDE4}"/>
              </a:ext>
            </a:extLst>
          </p:cNvPr>
          <p:cNvSpPr txBox="1"/>
          <p:nvPr/>
        </p:nvSpPr>
        <p:spPr>
          <a:xfrm>
            <a:off x="26564352" y="17009988"/>
            <a:ext cx="6383691" cy="830997"/>
          </a:xfrm>
          <a:prstGeom prst="rect">
            <a:avLst/>
          </a:prstGeom>
          <a:noFill/>
        </p:spPr>
        <p:txBody>
          <a:bodyPr wrap="square" rtlCol="0">
            <a:spAutoFit/>
          </a:bodyPr>
          <a:lstStyle/>
          <a:p>
            <a:r>
              <a:rPr lang="en-US" sz="4800" dirty="0">
                <a:highlight>
                  <a:srgbClr val="C0C0C0"/>
                </a:highlight>
                <a:latin typeface="Calibri" panose="020F0502020204030204" pitchFamily="34" charset="0"/>
                <a:cs typeface="Calibri" panose="020F0502020204030204" pitchFamily="34" charset="0"/>
              </a:rPr>
              <a:t>Dec. ‘22</a:t>
            </a:r>
            <a:endParaRPr lang="en-US" sz="4400" dirty="0">
              <a:highlight>
                <a:srgbClr val="C0C0C0"/>
              </a:highlight>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72772354-480F-FA0C-8172-A04D644640A4}"/>
              </a:ext>
            </a:extLst>
          </p:cNvPr>
          <p:cNvSpPr txBox="1"/>
          <p:nvPr/>
        </p:nvSpPr>
        <p:spPr>
          <a:xfrm>
            <a:off x="14776706" y="21301442"/>
            <a:ext cx="13770036" cy="6740307"/>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The beach face in January 2021 is characterized by higher elevations (denoted as darker to grey colors). This is illustrated by the top layer of the first and last survey TIN to provide some topographical context (</a:t>
            </a:r>
            <a:r>
              <a:rPr lang="en-US" sz="4800" b="1" dirty="0">
                <a:solidFill>
                  <a:srgbClr val="0E101A"/>
                </a:solidFill>
                <a:effectLst/>
                <a:latin typeface="Calibri" panose="020F0502020204030204" pitchFamily="34" charset="0"/>
                <a:cs typeface="Calibri" panose="020F0502020204030204" pitchFamily="34" charset="0"/>
              </a:rPr>
              <a:t>Figure 3.</a:t>
            </a:r>
            <a:r>
              <a:rPr lang="en-US" sz="4800" dirty="0">
                <a:latin typeface="Calibri" panose="020F0502020204030204" pitchFamily="34" charset="0"/>
                <a:cs typeface="Calibri" panose="020F0502020204030204" pitchFamily="34" charset="0"/>
              </a:rPr>
              <a:t>). The January 2021 beach profile extends out further than the profile from December 2022 (</a:t>
            </a:r>
            <a:r>
              <a:rPr lang="en-US" sz="4800" b="1" dirty="0">
                <a:solidFill>
                  <a:srgbClr val="0E101A"/>
                </a:solidFill>
                <a:effectLst/>
                <a:latin typeface="Calibri" panose="020F0502020204030204" pitchFamily="34" charset="0"/>
                <a:cs typeface="Calibri" panose="020F0502020204030204" pitchFamily="34" charset="0"/>
              </a:rPr>
              <a:t>Figure 3</a:t>
            </a:r>
            <a:r>
              <a:rPr lang="en-US" sz="4800" dirty="0">
                <a:solidFill>
                  <a:srgbClr val="0E101A"/>
                </a:solidFill>
                <a:latin typeface="Calibri" panose="020F0502020204030204" pitchFamily="34" charset="0"/>
                <a:cs typeface="Calibri" panose="020F0502020204030204" pitchFamily="34" charset="0"/>
              </a:rPr>
              <a:t>, overall plot sizes</a:t>
            </a:r>
            <a:r>
              <a:rPr lang="en-US" sz="4800" dirty="0">
                <a:latin typeface="Calibri" panose="020F0502020204030204" pitchFamily="34" charset="0"/>
                <a:cs typeface="Calibri" panose="020F0502020204030204" pitchFamily="34" charset="0"/>
              </a:rPr>
              <a:t>). The December 2022 profile had a receded beach face with less elevation (</a:t>
            </a:r>
            <a:r>
              <a:rPr lang="en-US" sz="4800" b="1" dirty="0">
                <a:solidFill>
                  <a:srgbClr val="0E101A"/>
                </a:solidFill>
                <a:effectLst/>
                <a:latin typeface="Calibri" panose="020F0502020204030204" pitchFamily="34" charset="0"/>
                <a:cs typeface="Calibri" panose="020F0502020204030204" pitchFamily="34" charset="0"/>
              </a:rPr>
              <a:t>Figure 3.</a:t>
            </a:r>
            <a:r>
              <a:rPr lang="en-US" sz="4800" dirty="0">
                <a:latin typeface="Calibri" panose="020F0502020204030204" pitchFamily="34" charset="0"/>
                <a:cs typeface="Calibri" panose="020F0502020204030204" pitchFamily="34" charset="0"/>
              </a:rPr>
              <a:t>). </a:t>
            </a:r>
            <a:endParaRPr lang="en-US" sz="4000" dirty="0">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D9130A29-C3EB-5D2E-6D2F-A4809A139989}"/>
              </a:ext>
            </a:extLst>
          </p:cNvPr>
          <p:cNvPicPr>
            <a:picLocks noChangeAspect="1"/>
          </p:cNvPicPr>
          <p:nvPr/>
        </p:nvPicPr>
        <p:blipFill>
          <a:blip r:embed="rId7"/>
          <a:srcRect/>
          <a:stretch/>
        </p:blipFill>
        <p:spPr>
          <a:xfrm>
            <a:off x="14864878" y="28640475"/>
            <a:ext cx="13290445" cy="3182220"/>
          </a:xfrm>
          <a:prstGeom prst="rect">
            <a:avLst/>
          </a:prstGeom>
        </p:spPr>
      </p:pic>
      <p:sp>
        <p:nvSpPr>
          <p:cNvPr id="30" name="TextBox 29">
            <a:extLst>
              <a:ext uri="{FF2B5EF4-FFF2-40B4-BE49-F238E27FC236}">
                <a16:creationId xmlns:a16="http://schemas.microsoft.com/office/drawing/2014/main" id="{D4F13348-358A-3DE5-D307-0B8206EEFE39}"/>
              </a:ext>
            </a:extLst>
          </p:cNvPr>
          <p:cNvSpPr txBox="1"/>
          <p:nvPr/>
        </p:nvSpPr>
        <p:spPr>
          <a:xfrm>
            <a:off x="14776706" y="27873523"/>
            <a:ext cx="6383691" cy="830997"/>
          </a:xfrm>
          <a:prstGeom prst="rect">
            <a:avLst/>
          </a:prstGeom>
          <a:noFill/>
        </p:spPr>
        <p:txBody>
          <a:bodyPr wrap="square" rtlCol="0">
            <a:spAutoFit/>
          </a:bodyPr>
          <a:lstStyle/>
          <a:p>
            <a:r>
              <a:rPr lang="en-US" sz="4800" dirty="0">
                <a:highlight>
                  <a:srgbClr val="C0C0C0"/>
                </a:highlight>
                <a:latin typeface="Calibri" panose="020F0502020204030204" pitchFamily="34" charset="0"/>
                <a:cs typeface="Calibri" panose="020F0502020204030204" pitchFamily="34" charset="0"/>
              </a:rPr>
              <a:t>Table 1.</a:t>
            </a:r>
            <a:endParaRPr lang="en-US" sz="4400" dirty="0">
              <a:highlight>
                <a:srgbClr val="C0C0C0"/>
              </a:highlight>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26BF614C-E419-A5E4-2F29-715F4CDE8158}"/>
              </a:ext>
            </a:extLst>
          </p:cNvPr>
          <p:cNvSpPr txBox="1"/>
          <p:nvPr/>
        </p:nvSpPr>
        <p:spPr>
          <a:xfrm>
            <a:off x="14613506" y="31900500"/>
            <a:ext cx="13740581" cy="6001643"/>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The erosion and accretion</a:t>
            </a:r>
            <a:r>
              <a:rPr lang="en-US" sz="4800" i="1" dirty="0">
                <a:solidFill>
                  <a:srgbClr val="0E101A"/>
                </a:solidFill>
                <a:effectLst/>
                <a:latin typeface="Calibri" panose="020F0502020204030204" pitchFamily="34" charset="0"/>
                <a:cs typeface="Calibri" panose="020F0502020204030204" pitchFamily="34" charset="0"/>
              </a:rPr>
              <a:t> </a:t>
            </a:r>
            <a:r>
              <a:rPr lang="en-US" sz="4800" dirty="0">
                <a:latin typeface="Calibri" panose="020F0502020204030204" pitchFamily="34" charset="0"/>
                <a:cs typeface="Calibri" panose="020F0502020204030204" pitchFamily="34" charset="0"/>
              </a:rPr>
              <a:t>variability across the entire time series(</a:t>
            </a:r>
            <a:r>
              <a:rPr lang="en-US" sz="4800" b="1" dirty="0">
                <a:solidFill>
                  <a:srgbClr val="0E101A"/>
                </a:solidFill>
                <a:effectLst/>
                <a:latin typeface="Calibri" panose="020F0502020204030204" pitchFamily="34" charset="0"/>
                <a:cs typeface="Calibri" panose="020F0502020204030204" pitchFamily="34" charset="0"/>
              </a:rPr>
              <a:t>Figure 4.</a:t>
            </a:r>
            <a:r>
              <a:rPr lang="en-US" sz="4800" dirty="0">
                <a:latin typeface="Calibri" panose="020F0502020204030204" pitchFamily="34" charset="0"/>
                <a:cs typeface="Calibri" panose="020F0502020204030204" pitchFamily="34" charset="0"/>
              </a:rPr>
              <a:t>; </a:t>
            </a:r>
            <a:r>
              <a:rPr lang="en-US" sz="4800" b="1" dirty="0">
                <a:solidFill>
                  <a:srgbClr val="0E101A"/>
                </a:solidFill>
                <a:effectLst/>
                <a:latin typeface="Calibri" panose="020F0502020204030204" pitchFamily="34" charset="0"/>
                <a:cs typeface="Calibri" panose="020F0502020204030204" pitchFamily="34" charset="0"/>
              </a:rPr>
              <a:t>Figure 5.</a:t>
            </a:r>
            <a:r>
              <a:rPr lang="en-US" sz="4800" dirty="0">
                <a:latin typeface="Calibri" panose="020F0502020204030204" pitchFamily="34" charset="0"/>
                <a:cs typeface="Calibri" panose="020F0502020204030204" pitchFamily="34" charset="0"/>
              </a:rPr>
              <a:t>) was immense, accounted for by low R-squared values for the data with its trend line. Net hurricane season erosions were calculated by simply subtracting the December Volume from the May Volume; this accounted for all erosion and accretion of the beach face over the hurricane season to allot Net Hurricane Season</a:t>
            </a:r>
          </a:p>
        </p:txBody>
      </p:sp>
      <p:pic>
        <p:nvPicPr>
          <p:cNvPr id="32" name="Picture 31">
            <a:extLst>
              <a:ext uri="{FF2B5EF4-FFF2-40B4-BE49-F238E27FC236}">
                <a16:creationId xmlns:a16="http://schemas.microsoft.com/office/drawing/2014/main" id="{0B3DF53D-0DCE-DCA3-183D-0BD8D509C9E5}"/>
              </a:ext>
            </a:extLst>
          </p:cNvPr>
          <p:cNvPicPr>
            <a:picLocks noChangeAspect="1"/>
          </p:cNvPicPr>
          <p:nvPr/>
        </p:nvPicPr>
        <p:blipFill>
          <a:blip r:embed="rId8"/>
          <a:srcRect/>
          <a:stretch/>
        </p:blipFill>
        <p:spPr>
          <a:xfrm>
            <a:off x="28800131" y="12874756"/>
            <a:ext cx="6783673" cy="4186320"/>
          </a:xfrm>
          <a:prstGeom prst="rect">
            <a:avLst/>
          </a:prstGeom>
        </p:spPr>
      </p:pic>
      <p:pic>
        <p:nvPicPr>
          <p:cNvPr id="33" name="Picture 32">
            <a:extLst>
              <a:ext uri="{FF2B5EF4-FFF2-40B4-BE49-F238E27FC236}">
                <a16:creationId xmlns:a16="http://schemas.microsoft.com/office/drawing/2014/main" id="{BC2B8764-0DBE-E999-D121-397D788CCF77}"/>
              </a:ext>
            </a:extLst>
          </p:cNvPr>
          <p:cNvPicPr>
            <a:picLocks noChangeAspect="1"/>
          </p:cNvPicPr>
          <p:nvPr/>
        </p:nvPicPr>
        <p:blipFill>
          <a:blip r:embed="rId9"/>
          <a:srcRect/>
          <a:stretch/>
        </p:blipFill>
        <p:spPr>
          <a:xfrm>
            <a:off x="35583804" y="12765810"/>
            <a:ext cx="7004649" cy="4311786"/>
          </a:xfrm>
          <a:prstGeom prst="rect">
            <a:avLst/>
          </a:prstGeom>
        </p:spPr>
      </p:pic>
      <p:sp>
        <p:nvSpPr>
          <p:cNvPr id="34" name="TextBox 33">
            <a:extLst>
              <a:ext uri="{FF2B5EF4-FFF2-40B4-BE49-F238E27FC236}">
                <a16:creationId xmlns:a16="http://schemas.microsoft.com/office/drawing/2014/main" id="{0C804C65-A118-75CF-9275-485F9453CDA1}"/>
              </a:ext>
            </a:extLst>
          </p:cNvPr>
          <p:cNvSpPr txBox="1"/>
          <p:nvPr/>
        </p:nvSpPr>
        <p:spPr>
          <a:xfrm>
            <a:off x="28945450" y="17183860"/>
            <a:ext cx="6383691" cy="830997"/>
          </a:xfrm>
          <a:prstGeom prst="rect">
            <a:avLst/>
          </a:prstGeom>
          <a:noFill/>
        </p:spPr>
        <p:txBody>
          <a:bodyPr wrap="square" rtlCol="0">
            <a:spAutoFit/>
          </a:bodyPr>
          <a:lstStyle/>
          <a:p>
            <a:r>
              <a:rPr lang="en-US" sz="4800" dirty="0">
                <a:highlight>
                  <a:srgbClr val="C0C0C0"/>
                </a:highlight>
                <a:latin typeface="Calibri" panose="020F0502020204030204" pitchFamily="34" charset="0"/>
                <a:cs typeface="Calibri" panose="020F0502020204030204" pitchFamily="34" charset="0"/>
              </a:rPr>
              <a:t>Figure 4.</a:t>
            </a:r>
            <a:endParaRPr lang="en-US" sz="4400" dirty="0">
              <a:highlight>
                <a:srgbClr val="C0C0C0"/>
              </a:highlight>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B64DB306-C252-D6DF-3365-2988F383CA9A}"/>
              </a:ext>
            </a:extLst>
          </p:cNvPr>
          <p:cNvSpPr txBox="1"/>
          <p:nvPr/>
        </p:nvSpPr>
        <p:spPr>
          <a:xfrm>
            <a:off x="35558602" y="17112595"/>
            <a:ext cx="6383691" cy="830997"/>
          </a:xfrm>
          <a:prstGeom prst="rect">
            <a:avLst/>
          </a:prstGeom>
          <a:noFill/>
        </p:spPr>
        <p:txBody>
          <a:bodyPr wrap="square" rtlCol="0">
            <a:spAutoFit/>
          </a:bodyPr>
          <a:lstStyle/>
          <a:p>
            <a:r>
              <a:rPr lang="en-US" sz="4800" dirty="0">
                <a:highlight>
                  <a:srgbClr val="C0C0C0"/>
                </a:highlight>
                <a:latin typeface="Calibri" panose="020F0502020204030204" pitchFamily="34" charset="0"/>
                <a:cs typeface="Calibri" panose="020F0502020204030204" pitchFamily="34" charset="0"/>
              </a:rPr>
              <a:t>Figure 5.</a:t>
            </a:r>
            <a:endParaRPr lang="en-US" sz="4400" dirty="0">
              <a:highlight>
                <a:srgbClr val="C0C0C0"/>
              </a:highlight>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A1DFFAAE-16C0-FEBC-F972-FD23F2CDEB09}"/>
              </a:ext>
            </a:extLst>
          </p:cNvPr>
          <p:cNvSpPr txBox="1"/>
          <p:nvPr/>
        </p:nvSpPr>
        <p:spPr>
          <a:xfrm>
            <a:off x="28884907" y="17892504"/>
            <a:ext cx="13740581" cy="3785652"/>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The time series of both the North and South beaches in the system shows a net loss of sand volume over the two years (</a:t>
            </a:r>
            <a:r>
              <a:rPr lang="en-US" sz="4800" b="1" dirty="0">
                <a:solidFill>
                  <a:srgbClr val="0E101A"/>
                </a:solidFill>
                <a:effectLst/>
                <a:latin typeface="Calibri" panose="020F0502020204030204" pitchFamily="34" charset="0"/>
                <a:cs typeface="Calibri" panose="020F0502020204030204" pitchFamily="34" charset="0"/>
              </a:rPr>
              <a:t>Figure 4</a:t>
            </a:r>
            <a:r>
              <a:rPr lang="en-US" sz="4800" dirty="0">
                <a:latin typeface="Calibri" panose="020F0502020204030204" pitchFamily="34" charset="0"/>
                <a:cs typeface="Calibri" panose="020F0502020204030204" pitchFamily="34" charset="0"/>
              </a:rPr>
              <a:t>.; </a:t>
            </a:r>
            <a:r>
              <a:rPr lang="en-US" sz="4800" b="1" dirty="0">
                <a:solidFill>
                  <a:srgbClr val="0E101A"/>
                </a:solidFill>
                <a:effectLst/>
                <a:latin typeface="Calibri" panose="020F0502020204030204" pitchFamily="34" charset="0"/>
                <a:cs typeface="Calibri" panose="020F0502020204030204" pitchFamily="34" charset="0"/>
              </a:rPr>
              <a:t>Figure 5.</a:t>
            </a:r>
            <a:r>
              <a:rPr lang="en-US" sz="4800" dirty="0">
                <a:latin typeface="Calibri" panose="020F0502020204030204" pitchFamily="34" charset="0"/>
                <a:cs typeface="Calibri" panose="020F0502020204030204" pitchFamily="34" charset="0"/>
              </a:rPr>
              <a:t>). The data also reveal extensive temporal variability over the two-year study. (</a:t>
            </a:r>
            <a:r>
              <a:rPr lang="en-US" sz="4800" b="1" dirty="0">
                <a:solidFill>
                  <a:srgbClr val="0E101A"/>
                </a:solidFill>
                <a:effectLst/>
                <a:latin typeface="Calibri" panose="020F0502020204030204" pitchFamily="34" charset="0"/>
                <a:cs typeface="Calibri" panose="020F0502020204030204" pitchFamily="34" charset="0"/>
              </a:rPr>
              <a:t>Figure 4</a:t>
            </a:r>
            <a:r>
              <a:rPr lang="en-US" sz="4800" dirty="0">
                <a:latin typeface="Calibri" panose="020F0502020204030204" pitchFamily="34" charset="0"/>
                <a:cs typeface="Calibri" panose="020F0502020204030204" pitchFamily="34" charset="0"/>
              </a:rPr>
              <a:t>.; </a:t>
            </a:r>
            <a:r>
              <a:rPr lang="en-US" sz="4800" b="1" dirty="0">
                <a:solidFill>
                  <a:srgbClr val="0E101A"/>
                </a:solidFill>
                <a:effectLst/>
                <a:latin typeface="Calibri" panose="020F0502020204030204" pitchFamily="34" charset="0"/>
                <a:cs typeface="Calibri" panose="020F0502020204030204" pitchFamily="34" charset="0"/>
              </a:rPr>
              <a:t>Figure 5.</a:t>
            </a:r>
            <a:r>
              <a:rPr lang="en-US" sz="4800" dirty="0">
                <a:latin typeface="Calibri" panose="020F0502020204030204" pitchFamily="34" charset="0"/>
                <a:cs typeface="Calibri" panose="020F0502020204030204" pitchFamily="34" charset="0"/>
              </a:rPr>
              <a:t>).</a:t>
            </a:r>
            <a:endParaRPr lang="en-US" sz="4000" dirty="0">
              <a:latin typeface="Calibri" panose="020F0502020204030204" pitchFamily="34" charset="0"/>
              <a:cs typeface="Calibri" panose="020F0502020204030204" pitchFamily="34" charset="0"/>
            </a:endParaRPr>
          </a:p>
        </p:txBody>
      </p:sp>
      <p:pic>
        <p:nvPicPr>
          <p:cNvPr id="37" name="Google Shape;116;p2">
            <a:extLst>
              <a:ext uri="{FF2B5EF4-FFF2-40B4-BE49-F238E27FC236}">
                <a16:creationId xmlns:a16="http://schemas.microsoft.com/office/drawing/2014/main" id="{34252F3F-1D1E-B788-0948-48D91DCE12EF}"/>
              </a:ext>
            </a:extLst>
          </p:cNvPr>
          <p:cNvPicPr preferRelativeResize="0"/>
          <p:nvPr/>
        </p:nvPicPr>
        <p:blipFill rotWithShape="1">
          <a:blip r:embed="rId10">
            <a:alphaModFix/>
          </a:blip>
          <a:srcRect/>
          <a:stretch/>
        </p:blipFill>
        <p:spPr>
          <a:xfrm>
            <a:off x="41150686" y="573824"/>
            <a:ext cx="1813685" cy="1828800"/>
          </a:xfrm>
          <a:prstGeom prst="rect">
            <a:avLst/>
          </a:prstGeom>
          <a:noFill/>
          <a:ln>
            <a:noFill/>
          </a:ln>
        </p:spPr>
      </p:pic>
      <p:sp>
        <p:nvSpPr>
          <p:cNvPr id="38" name="TextBox 37">
            <a:extLst>
              <a:ext uri="{FF2B5EF4-FFF2-40B4-BE49-F238E27FC236}">
                <a16:creationId xmlns:a16="http://schemas.microsoft.com/office/drawing/2014/main" id="{54A36D36-7459-074E-CDFC-E92A8E0BA8F3}"/>
              </a:ext>
            </a:extLst>
          </p:cNvPr>
          <p:cNvSpPr txBox="1"/>
          <p:nvPr/>
        </p:nvSpPr>
        <p:spPr>
          <a:xfrm>
            <a:off x="29102901" y="6985287"/>
            <a:ext cx="13770036" cy="5262979"/>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Erosion(NHSE). NHSE for the 2021 and 2022 seasons shows a loss of beach face sand volume (</a:t>
            </a:r>
            <a:r>
              <a:rPr lang="en-US" sz="4800" b="1" dirty="0">
                <a:solidFill>
                  <a:srgbClr val="0E101A"/>
                </a:solidFill>
                <a:effectLst/>
                <a:latin typeface="Calibri" panose="020F0502020204030204" pitchFamily="34" charset="0"/>
                <a:cs typeface="Calibri" panose="020F0502020204030204" pitchFamily="34" charset="0"/>
              </a:rPr>
              <a:t>Table 1.</a:t>
            </a:r>
            <a:r>
              <a:rPr lang="en-US" sz="4800" dirty="0">
                <a:latin typeface="Calibri" panose="020F0502020204030204" pitchFamily="34" charset="0"/>
                <a:cs typeface="Calibri" panose="020F0502020204030204" pitchFamily="34" charset="0"/>
              </a:rPr>
              <a:t>). However, the 2022 season had more direct storm hits. The North Beach had only a 2 % increase in erosion in 2022 compared to 2021 (</a:t>
            </a:r>
            <a:r>
              <a:rPr lang="en-US" sz="4800" b="1" dirty="0">
                <a:solidFill>
                  <a:srgbClr val="0E101A"/>
                </a:solidFill>
                <a:effectLst/>
                <a:latin typeface="Calibri" panose="020F0502020204030204" pitchFamily="34" charset="0"/>
                <a:cs typeface="Calibri" panose="020F0502020204030204" pitchFamily="34" charset="0"/>
              </a:rPr>
              <a:t>Table 1.</a:t>
            </a:r>
            <a:r>
              <a:rPr lang="en-US" sz="4800" dirty="0">
                <a:latin typeface="Calibri" panose="020F0502020204030204" pitchFamily="34" charset="0"/>
                <a:cs typeface="Calibri" panose="020F0502020204030204" pitchFamily="34" charset="0"/>
              </a:rPr>
              <a:t>). In contrast, the South Beach had a 50% decrease in erosion in 2022 compared to 2021 (</a:t>
            </a:r>
            <a:r>
              <a:rPr lang="en-US" sz="4800" b="1" dirty="0">
                <a:solidFill>
                  <a:srgbClr val="0E101A"/>
                </a:solidFill>
                <a:effectLst/>
                <a:latin typeface="Calibri" panose="020F0502020204030204" pitchFamily="34" charset="0"/>
                <a:cs typeface="Calibri" panose="020F0502020204030204" pitchFamily="34" charset="0"/>
              </a:rPr>
              <a:t>Table 1</a:t>
            </a:r>
            <a:r>
              <a:rPr lang="en-US" sz="4800" dirty="0">
                <a:latin typeface="Calibri" panose="020F0502020204030204" pitchFamily="34" charset="0"/>
                <a:cs typeface="Calibri" panose="020F0502020204030204" pitchFamily="34" charset="0"/>
              </a:rPr>
              <a:t>.).</a:t>
            </a:r>
            <a:endParaRPr lang="en-US" sz="40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C4458375-FBA5-5BE2-EBD2-6DB072828B83}"/>
              </a:ext>
            </a:extLst>
          </p:cNvPr>
          <p:cNvSpPr txBox="1"/>
          <p:nvPr/>
        </p:nvSpPr>
        <p:spPr>
          <a:xfrm>
            <a:off x="14869449" y="6815073"/>
            <a:ext cx="13770036" cy="4524315"/>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Net Hurricane Hurricane Season Erosion was calculated by subtracting the volume of sand estimated in December from that estimated in May; this acts to normalize cumulative erosions and accretion and provides Net Erosion over the hurricane season (</a:t>
            </a:r>
            <a:r>
              <a:rPr lang="en-US" sz="4800" b="1" dirty="0">
                <a:latin typeface="Calibri" panose="020F0502020204030204" pitchFamily="34" charset="0"/>
                <a:cs typeface="Calibri" panose="020F0502020204030204" pitchFamily="34" charset="0"/>
              </a:rPr>
              <a:t>Table 1</a:t>
            </a:r>
            <a:r>
              <a:rPr lang="en-US" sz="4800" dirty="0">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3CA3DF6B-350C-5A09-6ACE-818B2AD431CD}"/>
              </a:ext>
            </a:extLst>
          </p:cNvPr>
          <p:cNvSpPr txBox="1"/>
          <p:nvPr/>
        </p:nvSpPr>
        <p:spPr>
          <a:xfrm>
            <a:off x="7020706" y="36612525"/>
            <a:ext cx="6588376" cy="830997"/>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estimates were then </a:t>
            </a:r>
            <a:endParaRPr lang="en-US" sz="4400"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A506C503-AC8E-F8AD-5D53-849FF9FB468F}"/>
              </a:ext>
            </a:extLst>
          </p:cNvPr>
          <p:cNvSpPr txBox="1"/>
          <p:nvPr/>
        </p:nvSpPr>
        <p:spPr>
          <a:xfrm>
            <a:off x="990598" y="37315422"/>
            <a:ext cx="12784026" cy="830997"/>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converted from cubic feet into cubic meters.</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5346870"/>
      </p:ext>
    </p:extLst>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859</Words>
  <Application>Microsoft Macintosh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Benjamin Crews</cp:lastModifiedBy>
  <cp:revision>11</cp:revision>
  <dcterms:created xsi:type="dcterms:W3CDTF">2007-04-04T14:17:42Z</dcterms:created>
  <dcterms:modified xsi:type="dcterms:W3CDTF">2023-04-12T13:17:10Z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