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9" r:id="rId2"/>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jCJEoeVLJPb7mFCyTn54l5Z/At7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DFAA06-96AD-4E5E-9610-E781598783BC}" v="301" dt="2023-04-05T22:50:36.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2096"/>
        <p:guide pos="13824"/>
      </p:guideLst>
    </p:cSldViewPr>
  </p:slide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6/11/relationships/changesInfo" Target="changesInfos/changesInfo1.xml"/><Relationship Id="rId3"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son Greene" userId="6d2f4992-7229-4065-a321-ea0ae6c3c0c7" providerId="ADAL" clId="{0EF7F62C-0E4A-492E-AC90-832D553D4A49}"/>
    <pc:docChg chg="undo custSel modSld">
      <pc:chgData name="Mason Greene" userId="6d2f4992-7229-4065-a321-ea0ae6c3c0c7" providerId="ADAL" clId="{0EF7F62C-0E4A-492E-AC90-832D553D4A49}" dt="2023-03-31T18:58:03.696" v="271" actId="1036"/>
      <pc:docMkLst>
        <pc:docMk/>
      </pc:docMkLst>
      <pc:sldChg chg="addSp delSp modSp mod">
        <pc:chgData name="Mason Greene" userId="6d2f4992-7229-4065-a321-ea0ae6c3c0c7" providerId="ADAL" clId="{0EF7F62C-0E4A-492E-AC90-832D553D4A49}" dt="2023-03-31T18:58:03.696" v="271" actId="1036"/>
        <pc:sldMkLst>
          <pc:docMk/>
          <pc:sldMk cId="3154576412" sldId="259"/>
        </pc:sldMkLst>
        <pc:spChg chg="mod">
          <ac:chgData name="Mason Greene" userId="6d2f4992-7229-4065-a321-ea0ae6c3c0c7" providerId="ADAL" clId="{0EF7F62C-0E4A-492E-AC90-832D553D4A49}" dt="2023-03-31T18:40:52.885" v="176" actId="20577"/>
          <ac:spMkLst>
            <pc:docMk/>
            <pc:sldMk cId="3154576412" sldId="259"/>
            <ac:spMk id="5" creationId="{555802C9-C000-D304-E947-55BB2F478C55}"/>
          </ac:spMkLst>
        </pc:spChg>
        <pc:spChg chg="mod">
          <ac:chgData name="Mason Greene" userId="6d2f4992-7229-4065-a321-ea0ae6c3c0c7" providerId="ADAL" clId="{0EF7F62C-0E4A-492E-AC90-832D553D4A49}" dt="2023-03-31T18:42:55.903" v="208" actId="20577"/>
          <ac:spMkLst>
            <pc:docMk/>
            <pc:sldMk cId="3154576412" sldId="259"/>
            <ac:spMk id="8" creationId="{E975E0BE-6328-9AED-ED79-52B7358D1AF8}"/>
          </ac:spMkLst>
        </pc:spChg>
        <pc:spChg chg="mod">
          <ac:chgData name="Mason Greene" userId="6d2f4992-7229-4065-a321-ea0ae6c3c0c7" providerId="ADAL" clId="{0EF7F62C-0E4A-492E-AC90-832D553D4A49}" dt="2023-03-31T18:47:37.816" v="249" actId="1038"/>
          <ac:spMkLst>
            <pc:docMk/>
            <pc:sldMk cId="3154576412" sldId="259"/>
            <ac:spMk id="10" creationId="{1E88AC0D-3292-0011-577C-F82ADDE6F899}"/>
          </ac:spMkLst>
        </pc:spChg>
        <pc:spChg chg="mod">
          <ac:chgData name="Mason Greene" userId="6d2f4992-7229-4065-a321-ea0ae6c3c0c7" providerId="ADAL" clId="{0EF7F62C-0E4A-492E-AC90-832D553D4A49}" dt="2023-03-31T18:31:28.995" v="1" actId="20577"/>
          <ac:spMkLst>
            <pc:docMk/>
            <pc:sldMk cId="3154576412" sldId="259"/>
            <ac:spMk id="50" creationId="{00000000-0000-0000-0000-000000000000}"/>
          </ac:spMkLst>
        </pc:spChg>
        <pc:picChg chg="add del mod modCrop">
          <ac:chgData name="Mason Greene" userId="6d2f4992-7229-4065-a321-ea0ae6c3c0c7" providerId="ADAL" clId="{0EF7F62C-0E4A-492E-AC90-832D553D4A49}" dt="2023-03-31T18:33:36.674" v="9" actId="478"/>
          <ac:picMkLst>
            <pc:docMk/>
            <pc:sldMk cId="3154576412" sldId="259"/>
            <ac:picMk id="3" creationId="{0F1920C5-6789-4D9E-B83D-FD8636579C91}"/>
          </ac:picMkLst>
        </pc:picChg>
        <pc:picChg chg="add mod modCrop">
          <ac:chgData name="Mason Greene" userId="6d2f4992-7229-4065-a321-ea0ae6c3c0c7" providerId="ADAL" clId="{0EF7F62C-0E4A-492E-AC90-832D553D4A49}" dt="2023-03-31T18:36:51.377" v="40" actId="1035"/>
          <ac:picMkLst>
            <pc:docMk/>
            <pc:sldMk cId="3154576412" sldId="259"/>
            <ac:picMk id="6" creationId="{E9B7CDD3-C979-47AB-9EA3-EB3B99DB2B3A}"/>
          </ac:picMkLst>
        </pc:picChg>
        <pc:picChg chg="mod">
          <ac:chgData name="Mason Greene" userId="6d2f4992-7229-4065-a321-ea0ae6c3c0c7" providerId="ADAL" clId="{0EF7F62C-0E4A-492E-AC90-832D553D4A49}" dt="2023-03-31T18:47:37.437" v="248" actId="1038"/>
          <ac:picMkLst>
            <pc:docMk/>
            <pc:sldMk cId="3154576412" sldId="259"/>
            <ac:picMk id="12" creationId="{63477F99-045A-2848-60BA-E22BDA21397E}"/>
          </ac:picMkLst>
        </pc:picChg>
        <pc:picChg chg="add mod modCrop">
          <ac:chgData name="Mason Greene" userId="6d2f4992-7229-4065-a321-ea0ae6c3c0c7" providerId="ADAL" clId="{0EF7F62C-0E4A-492E-AC90-832D553D4A49}" dt="2023-03-31T18:58:03.696" v="271" actId="1036"/>
          <ac:picMkLst>
            <pc:docMk/>
            <pc:sldMk cId="3154576412" sldId="259"/>
            <ac:picMk id="13" creationId="{D910C33E-D391-4D64-AAA4-8F842ACBBAE7}"/>
          </ac:picMkLst>
        </pc:picChg>
        <pc:picChg chg="mod">
          <ac:chgData name="Mason Greene" userId="6d2f4992-7229-4065-a321-ea0ae6c3c0c7" providerId="ADAL" clId="{0EF7F62C-0E4A-492E-AC90-832D553D4A49}" dt="2023-03-31T18:47:54.132" v="250" actId="1076"/>
          <ac:picMkLst>
            <pc:docMk/>
            <pc:sldMk cId="3154576412" sldId="259"/>
            <ac:picMk id="14" creationId="{59724BD4-FEA8-15BE-E56D-434B10643297}"/>
          </ac:picMkLst>
        </pc:picChg>
        <pc:picChg chg="del">
          <ac:chgData name="Mason Greene" userId="6d2f4992-7229-4065-a321-ea0ae6c3c0c7" providerId="ADAL" clId="{0EF7F62C-0E4A-492E-AC90-832D553D4A49}" dt="2023-03-31T18:33:07.540" v="2" actId="478"/>
          <ac:picMkLst>
            <pc:docMk/>
            <pc:sldMk cId="3154576412" sldId="259"/>
            <ac:picMk id="20" creationId="{0D4F6DB2-947C-B379-83A4-DE20E46741A4}"/>
          </ac:picMkLst>
        </pc:picChg>
        <pc:picChg chg="del mod">
          <ac:chgData name="Mason Greene" userId="6d2f4992-7229-4065-a321-ea0ae6c3c0c7" providerId="ADAL" clId="{0EF7F62C-0E4A-492E-AC90-832D553D4A49}" dt="2023-03-31T18:56:26.037" v="251" actId="478"/>
          <ac:picMkLst>
            <pc:docMk/>
            <pc:sldMk cId="3154576412" sldId="259"/>
            <ac:picMk id="22" creationId="{66F26A3B-C742-8255-18C4-F30117F271DC}"/>
          </ac:picMkLst>
        </pc:picChg>
      </pc:sldChg>
    </pc:docChg>
  </pc:docChgLst>
  <pc:docChgLst>
    <pc:chgData name="mgreene2019@fit.edu" userId="6d2f4992-7229-4065-a321-ea0ae6c3c0c7" providerId="ADAL" clId="{68D9EAEE-8BA6-43BC-963C-680091965BD4}"/>
    <pc:docChg chg="undo custSel modSld">
      <pc:chgData name="mgreene2019@fit.edu" userId="6d2f4992-7229-4065-a321-ea0ae6c3c0c7" providerId="ADAL" clId="{68D9EAEE-8BA6-43BC-963C-680091965BD4}" dt="2023-04-01T19:33:57.551" v="327" actId="33524"/>
      <pc:docMkLst>
        <pc:docMk/>
      </pc:docMkLst>
      <pc:sldChg chg="modSp mod">
        <pc:chgData name="mgreene2019@fit.edu" userId="6d2f4992-7229-4065-a321-ea0ae6c3c0c7" providerId="ADAL" clId="{68D9EAEE-8BA6-43BC-963C-680091965BD4}" dt="2023-04-01T19:33:57.551" v="327" actId="33524"/>
        <pc:sldMkLst>
          <pc:docMk/>
          <pc:sldMk cId="3154576412" sldId="259"/>
        </pc:sldMkLst>
        <pc:spChg chg="mod">
          <ac:chgData name="mgreene2019@fit.edu" userId="6d2f4992-7229-4065-a321-ea0ae6c3c0c7" providerId="ADAL" clId="{68D9EAEE-8BA6-43BC-963C-680091965BD4}" dt="2023-04-01T19:33:57.551" v="327" actId="33524"/>
          <ac:spMkLst>
            <pc:docMk/>
            <pc:sldMk cId="3154576412" sldId="259"/>
            <ac:spMk id="5" creationId="{555802C9-C000-D304-E947-55BB2F478C55}"/>
          </ac:spMkLst>
        </pc:spChg>
        <pc:spChg chg="mod">
          <ac:chgData name="mgreene2019@fit.edu" userId="6d2f4992-7229-4065-a321-ea0ae6c3c0c7" providerId="ADAL" clId="{68D9EAEE-8BA6-43BC-963C-680091965BD4}" dt="2023-04-01T19:30:07.397" v="279" actId="20577"/>
          <ac:spMkLst>
            <pc:docMk/>
            <pc:sldMk cId="3154576412" sldId="259"/>
            <ac:spMk id="8" creationId="{E975E0BE-6328-9AED-ED79-52B7358D1AF8}"/>
          </ac:spMkLst>
        </pc:spChg>
        <pc:spChg chg="mod">
          <ac:chgData name="mgreene2019@fit.edu" userId="6d2f4992-7229-4065-a321-ea0ae6c3c0c7" providerId="ADAL" clId="{68D9EAEE-8BA6-43BC-963C-680091965BD4}" dt="2023-04-01T19:30:42.516" v="281" actId="20577"/>
          <ac:spMkLst>
            <pc:docMk/>
            <pc:sldMk cId="3154576412" sldId="259"/>
            <ac:spMk id="10" creationId="{1E88AC0D-3292-0011-577C-F82ADDE6F899}"/>
          </ac:spMkLst>
        </pc:spChg>
        <pc:picChg chg="mod">
          <ac:chgData name="mgreene2019@fit.edu" userId="6d2f4992-7229-4065-a321-ea0ae6c3c0c7" providerId="ADAL" clId="{68D9EAEE-8BA6-43BC-963C-680091965BD4}" dt="2023-04-01T19:30:51.035" v="286" actId="1036"/>
          <ac:picMkLst>
            <pc:docMk/>
            <pc:sldMk cId="3154576412" sldId="259"/>
            <ac:picMk id="13" creationId="{D910C33E-D391-4D64-AAA4-8F842ACBBAE7}"/>
          </ac:picMkLst>
        </pc:picChg>
      </pc:sldChg>
    </pc:docChg>
  </pc:docChgLst>
  <pc:docChgLst>
    <pc:chgData name="mgreene2019@fit.edu" userId="6d2f4992-7229-4065-a321-ea0ae6c3c0c7" providerId="ADAL" clId="{06DFAA06-96AD-4E5E-9610-E781598783BC}"/>
    <pc:docChg chg="undo custSel modSld">
      <pc:chgData name="mgreene2019@fit.edu" userId="6d2f4992-7229-4065-a321-ea0ae6c3c0c7" providerId="ADAL" clId="{06DFAA06-96AD-4E5E-9610-E781598783BC}" dt="2023-04-05T22:50:36.369" v="300" actId="20577"/>
      <pc:docMkLst>
        <pc:docMk/>
      </pc:docMkLst>
      <pc:sldChg chg="modSp mod">
        <pc:chgData name="mgreene2019@fit.edu" userId="6d2f4992-7229-4065-a321-ea0ae6c3c0c7" providerId="ADAL" clId="{06DFAA06-96AD-4E5E-9610-E781598783BC}" dt="2023-04-05T22:50:36.369" v="300" actId="20577"/>
        <pc:sldMkLst>
          <pc:docMk/>
          <pc:sldMk cId="3154576412" sldId="259"/>
        </pc:sldMkLst>
        <pc:spChg chg="mod">
          <ac:chgData name="mgreene2019@fit.edu" userId="6d2f4992-7229-4065-a321-ea0ae6c3c0c7" providerId="ADAL" clId="{06DFAA06-96AD-4E5E-9610-E781598783BC}" dt="2023-04-05T22:49:36.098" v="287" actId="20577"/>
          <ac:spMkLst>
            <pc:docMk/>
            <pc:sldMk cId="3154576412" sldId="259"/>
            <ac:spMk id="5" creationId="{555802C9-C000-D304-E947-55BB2F478C55}"/>
          </ac:spMkLst>
        </pc:spChg>
        <pc:spChg chg="mod">
          <ac:chgData name="mgreene2019@fit.edu" userId="6d2f4992-7229-4065-a321-ea0ae6c3c0c7" providerId="ADAL" clId="{06DFAA06-96AD-4E5E-9610-E781598783BC}" dt="2023-04-05T22:50:36.369" v="300" actId="20577"/>
          <ac:spMkLst>
            <pc:docMk/>
            <pc:sldMk cId="3154576412" sldId="259"/>
            <ac:spMk id="8" creationId="{E975E0BE-6328-9AED-ED79-52B7358D1AF8}"/>
          </ac:spMkLst>
        </pc:spChg>
        <pc:spChg chg="mod">
          <ac:chgData name="mgreene2019@fit.edu" userId="6d2f4992-7229-4065-a321-ea0ae6c3c0c7" providerId="ADAL" clId="{06DFAA06-96AD-4E5E-9610-E781598783BC}" dt="2023-04-05T22:46:36.413" v="283" actId="20577"/>
          <ac:spMkLst>
            <pc:docMk/>
            <pc:sldMk cId="3154576412" sldId="259"/>
            <ac:spMk id="10" creationId="{1E88AC0D-3292-0011-577C-F82ADDE6F89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47" name="Google Shape;47;p1:notes"/>
          <p:cNvSpPr>
            <a:spLocks noGrp="1" noRot="1" noChangeAspect="1"/>
          </p:cNvSpPr>
          <p:nvPr>
            <p:ph type="sldImg" idx="2"/>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8" name="Google Shape;48;p1:notes"/>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extLst>
      <p:ext uri="{BB962C8B-B14F-4D97-AF65-F5344CB8AC3E}">
        <p14:creationId xmlns:p14="http://schemas.microsoft.com/office/powerpoint/2010/main" val="11399546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2">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9"/>
        <p:cNvGrpSpPr/>
        <p:nvPr/>
      </p:nvGrpSpPr>
      <p:grpSpPr>
        <a:xfrm>
          <a:off x="0" y="0"/>
          <a:ext cx="0" cy="0"/>
          <a:chOff x="0" y="0"/>
          <a:chExt cx="0" cy="0"/>
        </a:xfrm>
      </p:grpSpPr>
      <p:sp>
        <p:nvSpPr>
          <p:cNvPr id="50" name="Google Shape;50;p1"/>
          <p:cNvSpPr txBox="1"/>
          <p:nvPr/>
        </p:nvSpPr>
        <p:spPr>
          <a:xfrm>
            <a:off x="8795657" y="1559651"/>
            <a:ext cx="28498800" cy="4399397"/>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000" b="1" i="0" u="none" strike="noStrike" cap="none">
                <a:solidFill>
                  <a:schemeClr val="dk1"/>
                </a:solidFill>
                <a:latin typeface="Calibri"/>
                <a:ea typeface="Calibri"/>
                <a:cs typeface="Calibri"/>
                <a:sym typeface="Calibri"/>
              </a:rPr>
              <a:t>Evaluation of Energy </a:t>
            </a:r>
            <a:r>
              <a:rPr lang="en-US" sz="8000" b="1">
                <a:solidFill>
                  <a:schemeClr val="dk1"/>
                </a:solidFill>
                <a:latin typeface="Calibri"/>
                <a:ea typeface="Calibri"/>
                <a:cs typeface="Calibri"/>
                <a:sym typeface="Calibri"/>
              </a:rPr>
              <a:t>E</a:t>
            </a:r>
            <a:r>
              <a:rPr lang="en-US" sz="8000" b="1" i="0" u="none" strike="noStrike" cap="none">
                <a:solidFill>
                  <a:schemeClr val="dk1"/>
                </a:solidFill>
                <a:latin typeface="Calibri"/>
                <a:ea typeface="Calibri"/>
                <a:cs typeface="Calibri"/>
                <a:sym typeface="Calibri"/>
              </a:rPr>
              <a:t>ngineering </a:t>
            </a:r>
            <a:r>
              <a:rPr lang="en-US" sz="8000" b="1">
                <a:solidFill>
                  <a:schemeClr val="dk1"/>
                </a:solidFill>
                <a:latin typeface="Calibri"/>
                <a:ea typeface="Calibri"/>
                <a:cs typeface="Calibri"/>
                <a:sym typeface="Calibri"/>
              </a:rPr>
              <a:t>U</a:t>
            </a:r>
            <a:r>
              <a:rPr lang="en-US" sz="8000" b="1" i="0" u="none" strike="noStrike" cap="none">
                <a:solidFill>
                  <a:schemeClr val="dk1"/>
                </a:solidFill>
                <a:latin typeface="Calibri"/>
                <a:ea typeface="Calibri"/>
                <a:cs typeface="Calibri"/>
                <a:sym typeface="Calibri"/>
              </a:rPr>
              <a:t>pgrades to Reduce Expenses and Improve Resilience, City of Melbourne, FL</a:t>
            </a:r>
            <a:br>
              <a:rPr lang="en-US" sz="8000" i="0" u="none" strike="noStrike" cap="none">
                <a:solidFill>
                  <a:schemeClr val="dk1"/>
                </a:solidFill>
                <a:latin typeface="Calibri"/>
                <a:ea typeface="Calibri"/>
                <a:cs typeface="Calibri"/>
                <a:sym typeface="Calibri"/>
              </a:rPr>
            </a:br>
            <a:r>
              <a:rPr lang="en-US" sz="6600" b="1" i="0" u="none" strike="noStrike" cap="none">
                <a:solidFill>
                  <a:schemeClr val="dk1"/>
                </a:solidFill>
                <a:latin typeface="Calibri"/>
                <a:ea typeface="Calibri"/>
                <a:cs typeface="Calibri"/>
                <a:sym typeface="Calibri"/>
              </a:rPr>
              <a:t>Mason Greene</a:t>
            </a:r>
            <a:endParaRPr/>
          </a:p>
          <a:p>
            <a:pPr marL="0" marR="0" lvl="0" indent="0" algn="ctr" rtl="0">
              <a:spcBef>
                <a:spcPts val="0"/>
              </a:spcBef>
              <a:spcAft>
                <a:spcPts val="0"/>
              </a:spcAft>
              <a:buNone/>
            </a:pPr>
            <a:r>
              <a:rPr lang="en-US" sz="5400" b="1" i="0" u="none" strike="noStrike" cap="none">
                <a:solidFill>
                  <a:schemeClr val="dk1"/>
                </a:solidFill>
                <a:latin typeface="Calibri"/>
                <a:ea typeface="Calibri"/>
                <a:cs typeface="Calibri"/>
                <a:sym typeface="Calibri"/>
              </a:rPr>
              <a:t>Faculty Advisor: Dr. Ken Lindeman, Dept. of Ocean Engineering &amp; Marine Sciences, Florida Tech</a:t>
            </a:r>
            <a:endParaRPr sz="4800" b="1" i="0" u="none" strike="noStrike" cap="none">
              <a:solidFill>
                <a:schemeClr val="dk1"/>
              </a:solidFill>
              <a:latin typeface="Calibri"/>
              <a:ea typeface="Calibri"/>
              <a:cs typeface="Calibri"/>
              <a:sym typeface="Calibri"/>
            </a:endParaRPr>
          </a:p>
        </p:txBody>
      </p:sp>
      <p:pic>
        <p:nvPicPr>
          <p:cNvPr id="9" name="Google Shape;117;p2"/>
          <p:cNvPicPr preferRelativeResize="0"/>
          <p:nvPr/>
        </p:nvPicPr>
        <p:blipFill rotWithShape="1">
          <a:blip r:embed="rId3">
            <a:alphaModFix/>
          </a:blip>
          <a:srcRect/>
          <a:stretch/>
        </p:blipFill>
        <p:spPr>
          <a:xfrm>
            <a:off x="36573649" y="2516025"/>
            <a:ext cx="1846219" cy="1828800"/>
          </a:xfrm>
          <a:prstGeom prst="rect">
            <a:avLst/>
          </a:prstGeom>
          <a:noFill/>
          <a:ln>
            <a:noFill/>
          </a:ln>
        </p:spPr>
      </p:pic>
      <p:sp>
        <p:nvSpPr>
          <p:cNvPr id="5" name="TextBox 4">
            <a:extLst>
              <a:ext uri="{FF2B5EF4-FFF2-40B4-BE49-F238E27FC236}">
                <a16:creationId xmlns:a16="http://schemas.microsoft.com/office/drawing/2014/main" id="{555802C9-C000-D304-E947-55BB2F478C55}"/>
              </a:ext>
            </a:extLst>
          </p:cNvPr>
          <p:cNvSpPr txBox="1"/>
          <p:nvPr/>
        </p:nvSpPr>
        <p:spPr>
          <a:xfrm>
            <a:off x="783774" y="6792686"/>
            <a:ext cx="13781313" cy="34009310"/>
          </a:xfrm>
          <a:prstGeom prst="rect">
            <a:avLst/>
          </a:prstGeom>
          <a:noFill/>
        </p:spPr>
        <p:txBody>
          <a:bodyPr wrap="square" rtlCol="0">
            <a:spAutoFit/>
          </a:bodyPr>
          <a:lstStyle/>
          <a:p>
            <a:r>
              <a:rPr lang="en-US" sz="5400" b="1" u="sng">
                <a:latin typeface="Calibri" panose="020F0502020204030204" pitchFamily="34" charset="0"/>
                <a:ea typeface="Calibri" panose="020F0502020204030204" pitchFamily="34" charset="0"/>
                <a:cs typeface="Calibri" panose="020F0502020204030204" pitchFamily="34" charset="0"/>
              </a:rPr>
              <a:t>Introduction</a:t>
            </a:r>
          </a:p>
          <a:p>
            <a:r>
              <a:rPr lang="en-US" sz="5200">
                <a:latin typeface="Calibri" panose="020F0502020204030204" pitchFamily="34" charset="0"/>
                <a:ea typeface="Calibri" panose="020F0502020204030204" pitchFamily="34" charset="0"/>
                <a:cs typeface="Calibri" panose="020F0502020204030204" pitchFamily="34" charset="0"/>
              </a:rPr>
              <a:t>Working alongside the City of Melbourne Beautification &amp; Energy Efficiency Board (BEEB) and Trane Heating &amp; Air Conditioning, this project aims to incentivize the installation of thermal ice storage system</a:t>
            </a:r>
            <a:r>
              <a:rPr lang="en-US" sz="5200">
                <a:solidFill>
                  <a:schemeClr val="tx1"/>
                </a:solidFill>
                <a:latin typeface="Calibri" panose="020F0502020204030204" pitchFamily="34" charset="0"/>
                <a:ea typeface="Calibri" panose="020F0502020204030204" pitchFamily="34" charset="0"/>
                <a:cs typeface="Calibri" panose="020F0502020204030204" pitchFamily="34" charset="0"/>
              </a:rPr>
              <a:t>s to reduce energy costs, using </a:t>
            </a:r>
            <a:r>
              <a:rPr lang="en-US" sz="5200">
                <a:latin typeface="Calibri" panose="020F0502020204030204" pitchFamily="34" charset="0"/>
                <a:ea typeface="Calibri" panose="020F0502020204030204" pitchFamily="34" charset="0"/>
                <a:cs typeface="Calibri" panose="020F0502020204030204" pitchFamily="34" charset="0"/>
              </a:rPr>
              <a:t>the Inflation Reduction Act of 2022 (IRA)</a:t>
            </a:r>
            <a:r>
              <a:rPr lang="en-US" sz="5200" baseline="30000">
                <a:latin typeface="Calibri" panose="020F0502020204030204" pitchFamily="34" charset="0"/>
                <a:ea typeface="Calibri" panose="020F0502020204030204" pitchFamily="34" charset="0"/>
                <a:cs typeface="Calibri" panose="020F0502020204030204" pitchFamily="34" charset="0"/>
              </a:rPr>
              <a:t>1</a:t>
            </a:r>
            <a:r>
              <a:rPr lang="en-US" sz="5200">
                <a:latin typeface="Calibri" panose="020F0502020204030204" pitchFamily="34" charset="0"/>
                <a:ea typeface="Calibri" panose="020F0502020204030204" pitchFamily="34" charset="0"/>
                <a:cs typeface="Calibri" panose="020F0502020204030204" pitchFamily="34" charset="0"/>
              </a:rPr>
              <a:t>. By targeting a prominent building in the area, the expectation is for others to follow the example of implementing energy efficient systems. Thermal energy storage works as a “battery” which can store energy for a later use. The system is charged when the energy is cheaper during off-peak hours and discharges the energy when needed.</a:t>
            </a:r>
          </a:p>
          <a:p>
            <a:endParaRPr lang="en-US" sz="5400">
              <a:latin typeface="Calibri" panose="020F0502020204030204" pitchFamily="34" charset="0"/>
              <a:ea typeface="Calibri" panose="020F0502020204030204" pitchFamily="34" charset="0"/>
              <a:cs typeface="Calibri" panose="020F0502020204030204" pitchFamily="34" charset="0"/>
            </a:endParaRPr>
          </a:p>
          <a:p>
            <a:r>
              <a:rPr lang="en-US" sz="5400" b="1" u="sng">
                <a:latin typeface="Calibri" panose="020F0502020204030204" pitchFamily="34" charset="0"/>
                <a:ea typeface="Calibri" panose="020F0502020204030204" pitchFamily="34" charset="0"/>
                <a:cs typeface="Calibri" panose="020F0502020204030204" pitchFamily="34" charset="0"/>
              </a:rPr>
              <a:t>Objectives</a:t>
            </a:r>
          </a:p>
          <a:p>
            <a:pPr marL="685800" indent="-685800">
              <a:buFont typeface="Arial" panose="020B0604020202020204" pitchFamily="34" charset="0"/>
              <a:buChar char="•"/>
            </a:pPr>
            <a:r>
              <a:rPr lang="en-US" sz="5200">
                <a:latin typeface="Calibri" panose="020F0502020204030204" pitchFamily="34" charset="0"/>
                <a:ea typeface="Calibri" panose="020F0502020204030204" pitchFamily="34" charset="0"/>
                <a:cs typeface="Calibri" panose="020F0502020204030204" pitchFamily="34" charset="0"/>
              </a:rPr>
              <a:t>To conduct a benchmarking study and develop a summary of current and projected energy efficiency in City Hall.</a:t>
            </a:r>
          </a:p>
          <a:p>
            <a:pPr marL="685800" indent="-685800">
              <a:buFont typeface="Arial" panose="020B0604020202020204" pitchFamily="34" charset="0"/>
              <a:buChar char="•"/>
            </a:pPr>
            <a:r>
              <a:rPr lang="en-US" sz="5200">
                <a:latin typeface="Calibri" panose="020F0502020204030204" pitchFamily="34" charset="0"/>
                <a:ea typeface="Calibri" panose="020F0502020204030204" pitchFamily="34" charset="0"/>
                <a:cs typeface="Calibri" panose="020F0502020204030204" pitchFamily="34" charset="0"/>
              </a:rPr>
              <a:t>To analyze the feasibility of installing a thermal ice storage system in City Hall.</a:t>
            </a:r>
          </a:p>
          <a:p>
            <a:endParaRPr lang="en-US" sz="5400" b="1" u="sng">
              <a:latin typeface="Calibri" panose="020F0502020204030204" pitchFamily="34" charset="0"/>
              <a:ea typeface="Calibri" panose="020F0502020204030204" pitchFamily="34" charset="0"/>
              <a:cs typeface="Calibri" panose="020F0502020204030204" pitchFamily="34" charset="0"/>
            </a:endParaRPr>
          </a:p>
          <a:p>
            <a:r>
              <a:rPr lang="en-US" sz="5400" b="1" u="sng">
                <a:latin typeface="Calibri" panose="020F0502020204030204" pitchFamily="34" charset="0"/>
                <a:ea typeface="Calibri" panose="020F0502020204030204" pitchFamily="34" charset="0"/>
                <a:cs typeface="Calibri" panose="020F0502020204030204" pitchFamily="34" charset="0"/>
              </a:rPr>
              <a:t>Methods</a:t>
            </a:r>
          </a:p>
          <a:p>
            <a:r>
              <a:rPr lang="en-US" sz="5400" b="1">
                <a:latin typeface="Calibri" panose="020F0502020204030204" pitchFamily="34" charset="0"/>
                <a:ea typeface="Calibri" panose="020F0502020204030204" pitchFamily="34" charset="0"/>
                <a:cs typeface="Calibri" panose="020F0502020204030204" pitchFamily="34" charset="0"/>
              </a:rPr>
              <a:t>Benchmarking Study</a:t>
            </a:r>
          </a:p>
          <a:p>
            <a:r>
              <a:rPr lang="en-US" sz="5200">
                <a:solidFill>
                  <a:srgbClr val="000000"/>
                </a:solidFill>
                <a:effectLst/>
                <a:latin typeface="Calibri" panose="020F0502020204030204" pitchFamily="34" charset="0"/>
                <a:ea typeface="Calibri" panose="020F0502020204030204" pitchFamily="34" charset="0"/>
                <a:cs typeface="Calibri" panose="020F0502020204030204" pitchFamily="34" charset="0"/>
              </a:rPr>
              <a:t>The current energy efficiency of Melbourne City Hall was determined utilizing recent utility and energy usage data. Evaluation of the building’s efficiency was completed using the EPA’s Energy Star Portfolio Manager</a:t>
            </a:r>
            <a:r>
              <a:rPr lang="en-US" sz="52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US" sz="5200">
                <a:solidFill>
                  <a:srgbClr val="000000"/>
                </a:solidFill>
                <a:effectLst/>
                <a:latin typeface="Calibri" panose="020F0502020204030204" pitchFamily="34" charset="0"/>
                <a:ea typeface="Calibri" panose="020F0502020204030204" pitchFamily="34" charset="0"/>
                <a:cs typeface="Calibri" panose="020F0502020204030204" pitchFamily="34" charset="0"/>
              </a:rPr>
              <a:t>The engineering data collected throughout this study will be used to apply for a BEEB Clean </a:t>
            </a:r>
            <a:r>
              <a:rPr lang="en-US" sz="5200">
                <a:latin typeface="Calibri" panose="020F0502020204030204" pitchFamily="34" charset="0"/>
                <a:ea typeface="Calibri" panose="020F0502020204030204" pitchFamily="34" charset="0"/>
                <a:cs typeface="Calibri" panose="020F0502020204030204" pitchFamily="34" charset="0"/>
              </a:rPr>
              <a:t>E</a:t>
            </a:r>
            <a:r>
              <a:rPr lang="en-US" sz="5200">
                <a:solidFill>
                  <a:srgbClr val="000000"/>
                </a:solidFill>
                <a:effectLst/>
                <a:latin typeface="Calibri" panose="020F0502020204030204" pitchFamily="34" charset="0"/>
                <a:ea typeface="Calibri" panose="020F0502020204030204" pitchFamily="34" charset="0"/>
                <a:cs typeface="Calibri" panose="020F0502020204030204" pitchFamily="34" charset="0"/>
              </a:rPr>
              <a:t>nergy </a:t>
            </a:r>
            <a:r>
              <a:rPr lang="en-US" sz="5200">
                <a:latin typeface="Calibri" panose="020F0502020204030204" pitchFamily="34" charset="0"/>
                <a:ea typeface="Calibri" panose="020F0502020204030204" pitchFamily="34" charset="0"/>
                <a:cs typeface="Calibri" panose="020F0502020204030204" pitchFamily="34" charset="0"/>
              </a:rPr>
              <a:t>A</a:t>
            </a:r>
            <a:r>
              <a:rPr lang="en-US" sz="5200">
                <a:solidFill>
                  <a:srgbClr val="000000"/>
                </a:solidFill>
                <a:effectLst/>
                <a:latin typeface="Calibri" panose="020F0502020204030204" pitchFamily="34" charset="0"/>
                <a:ea typeface="Calibri" panose="020F0502020204030204" pitchFamily="34" charset="0"/>
                <a:cs typeface="Calibri" panose="020F0502020204030204" pitchFamily="34" charset="0"/>
              </a:rPr>
              <a:t>ward.</a:t>
            </a:r>
            <a:endParaRPr lang="en-US" sz="5200" b="1">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a:p>
            <a:r>
              <a:rPr lang="en-US" sz="5400" b="1">
                <a:latin typeface="Calibri" panose="020F0502020204030204" pitchFamily="34" charset="0"/>
                <a:ea typeface="Calibri" panose="020F0502020204030204" pitchFamily="34" charset="0"/>
                <a:cs typeface="Calibri" panose="020F0502020204030204" pitchFamily="34" charset="0"/>
              </a:rPr>
              <a:t>Feasibility of Thermal Ice Storage Installation</a:t>
            </a:r>
          </a:p>
          <a:p>
            <a:r>
              <a:rPr lang="en-US" sz="5200">
                <a:effectLst/>
                <a:latin typeface="Calibri" panose="020F0502020204030204" pitchFamily="34" charset="0"/>
                <a:ea typeface="Calibri" panose="020F0502020204030204" pitchFamily="34" charset="0"/>
                <a:cs typeface="Calibri" panose="020F0502020204030204" pitchFamily="34" charset="0"/>
              </a:rPr>
              <a:t>A walkthrough of Melbourne City Hall </a:t>
            </a:r>
            <a:r>
              <a:rPr lang="en-US" sz="5200">
                <a:latin typeface="Calibri" panose="020F0502020204030204" pitchFamily="34" charset="0"/>
                <a:ea typeface="Calibri" panose="020F0502020204030204" pitchFamily="34" charset="0"/>
                <a:cs typeface="Calibri" panose="020F0502020204030204" pitchFamily="34" charset="0"/>
              </a:rPr>
              <a:t>was conducted in November 2023, to determine metrics including square footage, building capacity, and AC load. Using Trane’s </a:t>
            </a:r>
            <a:r>
              <a:rPr lang="en-US" sz="5200" err="1">
                <a:latin typeface="Calibri" panose="020F0502020204030204" pitchFamily="34" charset="0"/>
                <a:ea typeface="Calibri" panose="020F0502020204030204" pitchFamily="34" charset="0"/>
                <a:cs typeface="Calibri" panose="020F0502020204030204" pitchFamily="34" charset="0"/>
              </a:rPr>
              <a:t>FirstPass</a:t>
            </a:r>
            <a:r>
              <a:rPr lang="en-US" sz="5200">
                <a:latin typeface="Calibri" panose="020F0502020204030204" pitchFamily="34" charset="0"/>
                <a:ea typeface="Calibri" panose="020F0502020204030204" pitchFamily="34" charset="0"/>
                <a:cs typeface="Calibri" panose="020F0502020204030204" pitchFamily="34" charset="0"/>
              </a:rPr>
              <a:t> software, traditional AC and thermal ice storage system options for City Hall were assessed</a:t>
            </a:r>
            <a:r>
              <a:rPr lang="en-US" sz="5200" baseline="30000">
                <a:latin typeface="Calibri" panose="020F0502020204030204" pitchFamily="34" charset="0"/>
                <a:ea typeface="Calibri" panose="020F0502020204030204" pitchFamily="34" charset="0"/>
                <a:cs typeface="Calibri" panose="020F0502020204030204" pitchFamily="34" charset="0"/>
              </a:rPr>
              <a:t>2</a:t>
            </a:r>
            <a:r>
              <a:rPr lang="en-US" sz="5200">
                <a:latin typeface="Calibri" panose="020F0502020204030204" pitchFamily="34" charset="0"/>
                <a:ea typeface="Calibri" panose="020F0502020204030204" pitchFamily="34" charset="0"/>
                <a:cs typeface="Calibri" panose="020F0502020204030204" pitchFamily="34" charset="0"/>
              </a:rPr>
              <a:t>.</a:t>
            </a:r>
            <a:endParaRPr lang="en-US" sz="5200">
              <a:effectLst/>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E975E0BE-6328-9AED-ED79-52B7358D1AF8}"/>
              </a:ext>
            </a:extLst>
          </p:cNvPr>
          <p:cNvSpPr txBox="1"/>
          <p:nvPr/>
        </p:nvSpPr>
        <p:spPr>
          <a:xfrm>
            <a:off x="14662218" y="6792686"/>
            <a:ext cx="13894021" cy="32093401"/>
          </a:xfrm>
          <a:prstGeom prst="rect">
            <a:avLst/>
          </a:prstGeom>
          <a:noFill/>
        </p:spPr>
        <p:txBody>
          <a:bodyPr wrap="square" rtlCol="0">
            <a:spAutoFit/>
          </a:bodyPr>
          <a:lstStyle/>
          <a:p>
            <a:r>
              <a:rPr lang="en-US" sz="5400" b="1" u="sng">
                <a:latin typeface="Calibri" panose="020F0502020204030204" pitchFamily="34" charset="0"/>
                <a:ea typeface="Calibri" panose="020F0502020204030204" pitchFamily="34" charset="0"/>
                <a:cs typeface="Calibri" panose="020F0502020204030204" pitchFamily="34" charset="0"/>
              </a:rPr>
              <a:t>Results</a:t>
            </a:r>
            <a:endParaRPr lang="en-US" sz="5400" b="1">
              <a:latin typeface="Calibri" panose="020F0502020204030204" pitchFamily="34" charset="0"/>
              <a:ea typeface="Calibri" panose="020F0502020204030204" pitchFamily="34" charset="0"/>
              <a:cs typeface="Calibri" panose="020F0502020204030204" pitchFamily="34" charset="0"/>
            </a:endParaRPr>
          </a:p>
          <a:p>
            <a:r>
              <a:rPr lang="en-US" sz="5400" b="1">
                <a:latin typeface="Calibri" panose="020F0502020204030204" pitchFamily="34" charset="0"/>
                <a:ea typeface="Calibri" panose="020F0502020204030204" pitchFamily="34" charset="0"/>
                <a:cs typeface="Calibri" panose="020F0502020204030204" pitchFamily="34" charset="0"/>
              </a:rPr>
              <a:t>Benchmarking Study</a:t>
            </a:r>
          </a:p>
          <a:p>
            <a:r>
              <a:rPr lang="en-US" sz="5200">
                <a:latin typeface="Calibri" panose="020F0502020204030204" pitchFamily="34" charset="0"/>
                <a:ea typeface="Calibri" panose="020F0502020204030204" pitchFamily="34" charset="0"/>
                <a:cs typeface="Calibri" panose="020F0502020204030204" pitchFamily="34" charset="0"/>
              </a:rPr>
              <a:t>Fig. 1 shows monthly megawatt-hour usage in City Hall, 2017-2022. Along with seasonal trends, there is a general increase in MWh in recent years. This increase over time was caused by an increase in capacity post-pandemic (2020) and the lack of a capacity sensor to regulate the AC system.</a:t>
            </a: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pPr>
              <a:lnSpc>
                <a:spcPts val="6480"/>
              </a:lnSpc>
            </a:pPr>
            <a:r>
              <a:rPr lang="en-US" sz="4400" i="1">
                <a:latin typeface="Calibri" panose="020F0502020204030204" pitchFamily="34" charset="0"/>
                <a:ea typeface="Calibri" panose="020F0502020204030204" pitchFamily="34" charset="0"/>
                <a:cs typeface="Calibri" panose="020F0502020204030204" pitchFamily="34" charset="0"/>
              </a:rPr>
              <a:t>Figure 1: 2017-2022 city hall monthly energy usage</a:t>
            </a:r>
            <a:endParaRPr lang="en-US" sz="5400">
              <a:latin typeface="Calibri" panose="020F0502020204030204" pitchFamily="34" charset="0"/>
              <a:ea typeface="Calibri" panose="020F0502020204030204" pitchFamily="34" charset="0"/>
              <a:cs typeface="Calibri" panose="020F0502020204030204" pitchFamily="34" charset="0"/>
            </a:endParaRPr>
          </a:p>
          <a:p>
            <a:pPr>
              <a:lnSpc>
                <a:spcPts val="6480"/>
              </a:lnSpc>
            </a:pPr>
            <a:r>
              <a:rPr lang="en-US" sz="5200">
                <a:latin typeface="Calibri" panose="020F0502020204030204" pitchFamily="34" charset="0"/>
                <a:ea typeface="Calibri" panose="020F0502020204030204" pitchFamily="34" charset="0"/>
                <a:cs typeface="Calibri" panose="020F0502020204030204" pitchFamily="34" charset="0"/>
              </a:rPr>
              <a:t>Table 1 lists the metrics determined using Energy Star between 2020-2022. </a:t>
            </a: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pPr>
              <a:lnSpc>
                <a:spcPts val="6480"/>
              </a:lnSpc>
            </a:pPr>
            <a:endParaRPr lang="en-US" sz="4400" i="1">
              <a:latin typeface="Calibri" panose="020F0502020204030204" pitchFamily="34" charset="0"/>
              <a:ea typeface="Calibri" panose="020F0502020204030204" pitchFamily="34" charset="0"/>
              <a:cs typeface="Calibri" panose="020F0502020204030204" pitchFamily="34" charset="0"/>
            </a:endParaRPr>
          </a:p>
          <a:p>
            <a:pPr>
              <a:lnSpc>
                <a:spcPts val="6480"/>
              </a:lnSpc>
            </a:pPr>
            <a:endParaRPr lang="en-US" sz="4400" i="1">
              <a:latin typeface="Calibri" panose="020F0502020204030204" pitchFamily="34" charset="0"/>
              <a:ea typeface="Calibri" panose="020F0502020204030204" pitchFamily="34" charset="0"/>
              <a:cs typeface="Calibri" panose="020F0502020204030204" pitchFamily="34" charset="0"/>
            </a:endParaRPr>
          </a:p>
          <a:p>
            <a:pPr>
              <a:lnSpc>
                <a:spcPts val="6480"/>
              </a:lnSpc>
            </a:pPr>
            <a:r>
              <a:rPr lang="en-US" sz="4400" i="1">
                <a:latin typeface="Calibri" panose="020F0502020204030204" pitchFamily="34" charset="0"/>
                <a:ea typeface="Calibri" panose="020F0502020204030204" pitchFamily="34" charset="0"/>
                <a:cs typeface="Calibri" panose="020F0502020204030204" pitchFamily="34" charset="0"/>
              </a:rPr>
              <a:t>Table 1: Energy Star metrics for Melbourne City Hall</a:t>
            </a:r>
          </a:p>
          <a:p>
            <a:pPr>
              <a:lnSpc>
                <a:spcPts val="6480"/>
              </a:lnSpc>
            </a:pPr>
            <a:endParaRPr lang="en-US" sz="5400" b="1">
              <a:latin typeface="Calibri" panose="020F0502020204030204" pitchFamily="34" charset="0"/>
              <a:ea typeface="Calibri" panose="020F0502020204030204" pitchFamily="34" charset="0"/>
              <a:cs typeface="Calibri" panose="020F0502020204030204" pitchFamily="34" charset="0"/>
            </a:endParaRPr>
          </a:p>
          <a:p>
            <a:pPr>
              <a:lnSpc>
                <a:spcPts val="6480"/>
              </a:lnSpc>
            </a:pPr>
            <a:r>
              <a:rPr lang="en-US" sz="5400" b="1">
                <a:latin typeface="Calibri" panose="020F0502020204030204" pitchFamily="34" charset="0"/>
                <a:ea typeface="Calibri" panose="020F0502020204030204" pitchFamily="34" charset="0"/>
                <a:cs typeface="Calibri" panose="020F0502020204030204" pitchFamily="34" charset="0"/>
              </a:rPr>
              <a:t>Feasibility of Thermal Ice Storage Installation</a:t>
            </a:r>
          </a:p>
          <a:p>
            <a:r>
              <a:rPr lang="en-US" sz="5200">
                <a:latin typeface="Calibri" panose="020F0502020204030204" pitchFamily="34" charset="0"/>
                <a:ea typeface="Calibri" panose="020F0502020204030204" pitchFamily="34" charset="0"/>
                <a:cs typeface="Calibri" panose="020F0502020204030204" pitchFamily="34" charset="0"/>
              </a:rPr>
              <a:t>Fig. 2 displays the expected daily energy usage of City Hall if thermal ice storage was installed. The green bars represent the energy usage while the system stores ice overnight. The blue and purple bars represent the chiller and ice bank energy usage while cooling the building. These data show how the system will save money, by dispersing energy consumption evenly throughout the day.</a:t>
            </a:r>
          </a:p>
        </p:txBody>
      </p:sp>
      <p:sp>
        <p:nvSpPr>
          <p:cNvPr id="10" name="TextBox 9">
            <a:extLst>
              <a:ext uri="{FF2B5EF4-FFF2-40B4-BE49-F238E27FC236}">
                <a16:creationId xmlns:a16="http://schemas.microsoft.com/office/drawing/2014/main" id="{1E88AC0D-3292-0011-577C-F82ADDE6F899}"/>
              </a:ext>
            </a:extLst>
          </p:cNvPr>
          <p:cNvSpPr txBox="1"/>
          <p:nvPr/>
        </p:nvSpPr>
        <p:spPr>
          <a:xfrm>
            <a:off x="28636685" y="6792686"/>
            <a:ext cx="14586858" cy="32716649"/>
          </a:xfrm>
          <a:prstGeom prst="rect">
            <a:avLst/>
          </a:prstGeom>
          <a:noFill/>
        </p:spPr>
        <p:txBody>
          <a:bodyPr wrap="square" rtlCol="0">
            <a:spAutoFit/>
          </a:bodyPr>
          <a:lstStyle/>
          <a:p>
            <a:r>
              <a:rPr lang="en-US" sz="5400" b="1" u="sng">
                <a:latin typeface="Calibri" panose="020F0502020204030204" pitchFamily="34" charset="0"/>
                <a:ea typeface="Calibri" panose="020F0502020204030204" pitchFamily="34" charset="0"/>
                <a:cs typeface="Calibri" panose="020F0502020204030204" pitchFamily="34" charset="0"/>
              </a:rPr>
              <a:t>Results (</a:t>
            </a:r>
            <a:r>
              <a:rPr lang="en-US" sz="5400" b="1" u="sng" err="1">
                <a:latin typeface="Calibri" panose="020F0502020204030204" pitchFamily="34" charset="0"/>
                <a:ea typeface="Calibri" panose="020F0502020204030204" pitchFamily="34" charset="0"/>
                <a:cs typeface="Calibri" panose="020F0502020204030204" pitchFamily="34" charset="0"/>
              </a:rPr>
              <a:t>cont</a:t>
            </a:r>
            <a:r>
              <a:rPr lang="en-US" sz="5400" b="1" u="sng">
                <a:latin typeface="Calibri" panose="020F0502020204030204" pitchFamily="34" charset="0"/>
                <a:ea typeface="Calibri" panose="020F0502020204030204" pitchFamily="34" charset="0"/>
                <a:cs typeface="Calibri" panose="020F0502020204030204" pitchFamily="34" charset="0"/>
              </a:rPr>
              <a:t>).</a:t>
            </a: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5400">
              <a:latin typeface="Calibri" panose="020F0502020204030204" pitchFamily="34" charset="0"/>
              <a:ea typeface="Calibri" panose="020F0502020204030204" pitchFamily="34" charset="0"/>
              <a:cs typeface="Calibri" panose="020F0502020204030204" pitchFamily="34" charset="0"/>
            </a:endParaRPr>
          </a:p>
          <a:p>
            <a:endParaRPr lang="en-US" sz="4400" i="1">
              <a:latin typeface="Calibri" panose="020F0502020204030204" pitchFamily="34" charset="0"/>
              <a:ea typeface="Calibri" panose="020F0502020204030204" pitchFamily="34" charset="0"/>
              <a:cs typeface="Calibri" panose="020F0502020204030204" pitchFamily="34" charset="0"/>
            </a:endParaRPr>
          </a:p>
          <a:p>
            <a:endParaRPr lang="en-US" sz="4400" i="1">
              <a:latin typeface="Calibri" panose="020F0502020204030204" pitchFamily="34" charset="0"/>
              <a:ea typeface="Calibri" panose="020F0502020204030204" pitchFamily="34" charset="0"/>
              <a:cs typeface="Calibri" panose="020F0502020204030204" pitchFamily="34" charset="0"/>
            </a:endParaRPr>
          </a:p>
          <a:p>
            <a:r>
              <a:rPr lang="en-US" sz="4400" i="1">
                <a:latin typeface="Calibri" panose="020F0502020204030204" pitchFamily="34" charset="0"/>
                <a:ea typeface="Calibri" panose="020F0502020204030204" pitchFamily="34" charset="0"/>
                <a:cs typeface="Calibri" panose="020F0502020204030204" pitchFamily="34" charset="0"/>
              </a:rPr>
              <a:t>Figure 2: Expected city hall thermal ice storage loads, daily</a:t>
            </a:r>
            <a:endParaRPr lang="en-US" sz="5400">
              <a:latin typeface="Calibri" panose="020F0502020204030204" pitchFamily="34" charset="0"/>
              <a:ea typeface="Calibri" panose="020F0502020204030204" pitchFamily="34" charset="0"/>
              <a:cs typeface="Calibri" panose="020F0502020204030204" pitchFamily="34" charset="0"/>
            </a:endParaRPr>
          </a:p>
          <a:p>
            <a:r>
              <a:rPr lang="en-US" sz="5200">
                <a:latin typeface="Calibri" panose="020F0502020204030204" pitchFamily="34" charset="0"/>
                <a:ea typeface="Calibri" panose="020F0502020204030204" pitchFamily="34" charset="0"/>
                <a:cs typeface="Calibri" panose="020F0502020204030204" pitchFamily="34" charset="0"/>
              </a:rPr>
              <a:t>Table 2 inventories the ice storage options for City Hall. This table shows the significance of the IRA tax credit and Florida Power and Lighting (FPL) utility rebate on cost of the system. </a:t>
            </a:r>
            <a:endParaRPr lang="en-US" sz="5200" b="1">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a:p>
            <a:endParaRPr lang="en-US" sz="5400" b="1">
              <a:latin typeface="Calibri" panose="020F0502020204030204" pitchFamily="34" charset="0"/>
              <a:ea typeface="Calibri" panose="020F0502020204030204" pitchFamily="34" charset="0"/>
              <a:cs typeface="Calibri" panose="020F0502020204030204" pitchFamily="34" charset="0"/>
            </a:endParaRPr>
          </a:p>
          <a:p>
            <a:endParaRPr lang="en-US" sz="4400" i="1">
              <a:latin typeface="Calibri" panose="020F0502020204030204" pitchFamily="34" charset="0"/>
              <a:ea typeface="Calibri" panose="020F0502020204030204" pitchFamily="34" charset="0"/>
              <a:cs typeface="Calibri" panose="020F0502020204030204" pitchFamily="34" charset="0"/>
            </a:endParaRPr>
          </a:p>
          <a:p>
            <a:endParaRPr lang="en-US" sz="4400" i="1">
              <a:latin typeface="Calibri" panose="020F0502020204030204" pitchFamily="34" charset="0"/>
              <a:ea typeface="Calibri" panose="020F0502020204030204" pitchFamily="34" charset="0"/>
              <a:cs typeface="Calibri" panose="020F0502020204030204" pitchFamily="34" charset="0"/>
            </a:endParaRPr>
          </a:p>
          <a:p>
            <a:endParaRPr lang="en-US" sz="4400" i="1">
              <a:latin typeface="Calibri" panose="020F0502020204030204" pitchFamily="34" charset="0"/>
              <a:ea typeface="Calibri" panose="020F0502020204030204" pitchFamily="34" charset="0"/>
              <a:cs typeface="Calibri" panose="020F0502020204030204" pitchFamily="34" charset="0"/>
            </a:endParaRPr>
          </a:p>
          <a:p>
            <a:endParaRPr lang="en-US" sz="4400" i="1">
              <a:latin typeface="Calibri" panose="020F0502020204030204" pitchFamily="34" charset="0"/>
              <a:ea typeface="Calibri" panose="020F0502020204030204" pitchFamily="34" charset="0"/>
              <a:cs typeface="Calibri" panose="020F0502020204030204" pitchFamily="34" charset="0"/>
            </a:endParaRPr>
          </a:p>
          <a:p>
            <a:r>
              <a:rPr lang="en-US" sz="4400" i="1">
                <a:latin typeface="Calibri" panose="020F0502020204030204" pitchFamily="34" charset="0"/>
                <a:ea typeface="Calibri" panose="020F0502020204030204" pitchFamily="34" charset="0"/>
                <a:cs typeface="Calibri" panose="020F0502020204030204" pitchFamily="34" charset="0"/>
              </a:rPr>
              <a:t>Table 2: Comparison of ice storage and conventional options</a:t>
            </a:r>
          </a:p>
          <a:p>
            <a:endParaRPr lang="en-US" sz="5400">
              <a:latin typeface="Calibri" panose="020F0502020204030204" pitchFamily="34" charset="0"/>
              <a:ea typeface="Calibri" panose="020F0502020204030204" pitchFamily="34" charset="0"/>
              <a:cs typeface="Calibri" panose="020F0502020204030204" pitchFamily="34" charset="0"/>
            </a:endParaRPr>
          </a:p>
          <a:p>
            <a:r>
              <a:rPr lang="en-US" sz="5400" b="1" u="sng">
                <a:latin typeface="Calibri" panose="020F0502020204030204" pitchFamily="34" charset="0"/>
                <a:ea typeface="Calibri" panose="020F0502020204030204" pitchFamily="34" charset="0"/>
                <a:cs typeface="Calibri" panose="020F0502020204030204" pitchFamily="34" charset="0"/>
              </a:rPr>
              <a:t>Conclusions</a:t>
            </a:r>
          </a:p>
          <a:p>
            <a:r>
              <a:rPr lang="en-US" sz="5200">
                <a:latin typeface="Calibri" panose="020F0502020204030204" pitchFamily="34" charset="0"/>
                <a:ea typeface="Calibri" panose="020F0502020204030204" pitchFamily="34" charset="0"/>
                <a:cs typeface="Calibri" panose="020F0502020204030204" pitchFamily="34" charset="0"/>
              </a:rPr>
              <a:t>Based on the results of the benchmarking (Table 1), City Hall requires a more efficient cooling system. The IRA with the FPL tax rebates greatly reduces the overall cost of the thermal ice storage system (Table 2). By implementing this system, a precedent could be established for other cities in the county.</a:t>
            </a:r>
          </a:p>
          <a:p>
            <a:endParaRPr lang="en-US" sz="5400" b="1" u="sng">
              <a:latin typeface="Calibri" panose="020F0502020204030204" pitchFamily="34" charset="0"/>
              <a:ea typeface="Calibri" panose="020F0502020204030204" pitchFamily="34" charset="0"/>
              <a:cs typeface="Calibri" panose="020F0502020204030204" pitchFamily="34" charset="0"/>
            </a:endParaRPr>
          </a:p>
          <a:p>
            <a:r>
              <a:rPr lang="en-US" sz="5400" b="1" u="sng">
                <a:latin typeface="Calibri" panose="020F0502020204030204" pitchFamily="34" charset="0"/>
                <a:ea typeface="Calibri" panose="020F0502020204030204" pitchFamily="34" charset="0"/>
                <a:cs typeface="Calibri" panose="020F0502020204030204" pitchFamily="34" charset="0"/>
              </a:rPr>
              <a:t>References</a:t>
            </a:r>
          </a:p>
          <a:p>
            <a:r>
              <a:rPr lang="en-US" sz="4400">
                <a:latin typeface="Calibri" panose="020F0502020204030204" pitchFamily="34" charset="0"/>
                <a:ea typeface="Calibri" panose="020F0502020204030204" pitchFamily="34" charset="0"/>
                <a:cs typeface="Calibri" panose="020F0502020204030204" pitchFamily="34" charset="0"/>
              </a:rPr>
              <a:t>[1] U.S. Senate. (2022). </a:t>
            </a:r>
            <a:r>
              <a:rPr lang="en-US" sz="4400" i="1">
                <a:latin typeface="Calibri" panose="020F0502020204030204" pitchFamily="34" charset="0"/>
                <a:ea typeface="Calibri" panose="020F0502020204030204" pitchFamily="34" charset="0"/>
                <a:cs typeface="Calibri" panose="020F0502020204030204" pitchFamily="34" charset="0"/>
              </a:rPr>
              <a:t>The Inflation Reduction Act of 2022</a:t>
            </a:r>
            <a:r>
              <a:rPr lang="en-US" sz="4400">
                <a:latin typeface="Calibri" panose="020F0502020204030204" pitchFamily="34" charset="0"/>
                <a:ea typeface="Calibri" panose="020F0502020204030204" pitchFamily="34" charset="0"/>
                <a:cs typeface="Calibri" panose="020F0502020204030204" pitchFamily="34" charset="0"/>
              </a:rPr>
              <a:t>.</a:t>
            </a:r>
          </a:p>
          <a:p>
            <a:r>
              <a:rPr lang="en-US" sz="4400">
                <a:latin typeface="Calibri" panose="020F0502020204030204" pitchFamily="34" charset="0"/>
                <a:ea typeface="Calibri" panose="020F0502020204030204" pitchFamily="34" charset="0"/>
                <a:cs typeface="Calibri" panose="020F0502020204030204" pitchFamily="34" charset="0"/>
              </a:rPr>
              <a:t>[2] Trane Heating &amp; Air Conditioning. (2023). </a:t>
            </a:r>
            <a:r>
              <a:rPr lang="en-US" sz="4400" i="1">
                <a:latin typeface="Calibri" panose="020F0502020204030204" pitchFamily="34" charset="0"/>
                <a:ea typeface="Calibri" panose="020F0502020204030204" pitchFamily="34" charset="0"/>
                <a:cs typeface="Calibri" panose="020F0502020204030204" pitchFamily="34" charset="0"/>
              </a:rPr>
              <a:t>Thermal Energy Storage Systems</a:t>
            </a:r>
            <a:r>
              <a:rPr lang="en-US" sz="4400">
                <a:latin typeface="Calibri" panose="020F0502020204030204" pitchFamily="34" charset="0"/>
                <a:ea typeface="Calibri" panose="020F0502020204030204" pitchFamily="34" charset="0"/>
                <a:cs typeface="Calibri" panose="020F0502020204030204" pitchFamily="34" charset="0"/>
              </a:rPr>
              <a:t>.</a:t>
            </a:r>
            <a:endParaRPr lang="en-US" sz="5400" b="1" u="sng">
              <a:latin typeface="Calibri" panose="020F0502020204030204" pitchFamily="34" charset="0"/>
              <a:ea typeface="Calibri" panose="020F0502020204030204" pitchFamily="34" charset="0"/>
              <a:cs typeface="Calibri" panose="020F0502020204030204" pitchFamily="34" charset="0"/>
            </a:endParaRPr>
          </a:p>
          <a:p>
            <a:r>
              <a:rPr lang="en-US" sz="5400" b="1" u="sng">
                <a:latin typeface="Calibri" panose="020F0502020204030204" pitchFamily="34" charset="0"/>
                <a:ea typeface="Calibri" panose="020F0502020204030204" pitchFamily="34" charset="0"/>
                <a:cs typeface="Calibri" panose="020F0502020204030204" pitchFamily="34" charset="0"/>
              </a:rPr>
              <a:t>Acknowledgements</a:t>
            </a:r>
          </a:p>
          <a:p>
            <a:r>
              <a:rPr lang="en-US" sz="4800">
                <a:latin typeface="Calibri" panose="020F0502020204030204" pitchFamily="34" charset="0"/>
                <a:ea typeface="Calibri" panose="020F0502020204030204" pitchFamily="34" charset="0"/>
                <a:cs typeface="Calibri" panose="020F0502020204030204" pitchFamily="34" charset="0"/>
              </a:rPr>
              <a:t>Trane Team Leader Bruce Lindsay, Sarah Brooks, </a:t>
            </a:r>
          </a:p>
          <a:p>
            <a:r>
              <a:rPr lang="en-US" sz="4800">
                <a:latin typeface="Calibri" panose="020F0502020204030204" pitchFamily="34" charset="0"/>
                <a:ea typeface="Calibri" panose="020F0502020204030204" pitchFamily="34" charset="0"/>
                <a:cs typeface="Calibri" panose="020F0502020204030204" pitchFamily="34" charset="0"/>
              </a:rPr>
              <a:t>Jennifer </a:t>
            </a:r>
            <a:r>
              <a:rPr lang="en-US" sz="4800" err="1">
                <a:latin typeface="Calibri" panose="020F0502020204030204" pitchFamily="34" charset="0"/>
                <a:ea typeface="Calibri" panose="020F0502020204030204" pitchFamily="34" charset="0"/>
                <a:cs typeface="Calibri" panose="020F0502020204030204" pitchFamily="34" charset="0"/>
              </a:rPr>
              <a:t>Wilster</a:t>
            </a:r>
            <a:endParaRPr lang="en-US" sz="4800">
              <a:latin typeface="Calibri" panose="020F0502020204030204" pitchFamily="34" charset="0"/>
              <a:ea typeface="Calibri" panose="020F0502020204030204" pitchFamily="34" charset="0"/>
              <a:cs typeface="Calibri" panose="020F0502020204030204" pitchFamily="34" charset="0"/>
            </a:endParaRPr>
          </a:p>
          <a:p>
            <a:endParaRPr lang="en-US" sz="4800">
              <a:latin typeface="Calibri" panose="020F0502020204030204" pitchFamily="34" charset="0"/>
              <a:ea typeface="Calibri" panose="020F0502020204030204" pitchFamily="34" charset="0"/>
              <a:cs typeface="Calibri" panose="020F0502020204030204" pitchFamily="34" charset="0"/>
            </a:endParaRPr>
          </a:p>
        </p:txBody>
      </p:sp>
      <p:pic>
        <p:nvPicPr>
          <p:cNvPr id="11" name="Google Shape;76;p2" descr="Image result for brooklyn bridge silhouette">
            <a:extLst>
              <a:ext uri="{FF2B5EF4-FFF2-40B4-BE49-F238E27FC236}">
                <a16:creationId xmlns:a16="http://schemas.microsoft.com/office/drawing/2014/main" id="{17A9FA55-FC07-7FBD-60FE-A8B6E1C4805F}"/>
              </a:ext>
            </a:extLst>
          </p:cNvPr>
          <p:cNvPicPr preferRelativeResize="0"/>
          <p:nvPr/>
        </p:nvPicPr>
        <p:blipFill rotWithShape="1">
          <a:blip r:embed="rId4">
            <a:alphaModFix/>
          </a:blip>
          <a:srcRect t="29532" b="27551"/>
          <a:stretch/>
        </p:blipFill>
        <p:spPr>
          <a:xfrm>
            <a:off x="38740449" y="2516025"/>
            <a:ext cx="4277543" cy="1828800"/>
          </a:xfrm>
          <a:prstGeom prst="rect">
            <a:avLst/>
          </a:prstGeom>
          <a:noFill/>
          <a:ln>
            <a:noFill/>
          </a:ln>
        </p:spPr>
      </p:pic>
      <p:pic>
        <p:nvPicPr>
          <p:cNvPr id="12" name="Picture 11" descr="Chart&#10;&#10;Description automatically generated">
            <a:extLst>
              <a:ext uri="{FF2B5EF4-FFF2-40B4-BE49-F238E27FC236}">
                <a16:creationId xmlns:a16="http://schemas.microsoft.com/office/drawing/2014/main" id="{63477F99-045A-2848-60BA-E22BDA21397E}"/>
              </a:ext>
            </a:extLst>
          </p:cNvPr>
          <p:cNvPicPr>
            <a:picLocks noChangeAspect="1"/>
          </p:cNvPicPr>
          <p:nvPr/>
        </p:nvPicPr>
        <p:blipFill>
          <a:blip r:embed="rId5"/>
          <a:stretch>
            <a:fillRect/>
          </a:stretch>
        </p:blipFill>
        <p:spPr>
          <a:xfrm>
            <a:off x="28619459" y="7661202"/>
            <a:ext cx="13842084" cy="7160853"/>
          </a:xfrm>
          <a:prstGeom prst="rect">
            <a:avLst/>
          </a:prstGeom>
        </p:spPr>
      </p:pic>
      <p:pic>
        <p:nvPicPr>
          <p:cNvPr id="14" name="Picture 13" descr="Graphical user interface, application, table, Excel&#10;&#10;Description automatically generated">
            <a:extLst>
              <a:ext uri="{FF2B5EF4-FFF2-40B4-BE49-F238E27FC236}">
                <a16:creationId xmlns:a16="http://schemas.microsoft.com/office/drawing/2014/main" id="{59724BD4-FEA8-15BE-E56D-434B10643297}"/>
              </a:ext>
            </a:extLst>
          </p:cNvPr>
          <p:cNvPicPr>
            <a:picLocks noChangeAspect="1"/>
          </p:cNvPicPr>
          <p:nvPr/>
        </p:nvPicPr>
        <p:blipFill rotWithShape="1">
          <a:blip r:embed="rId6"/>
          <a:srcRect l="2543" t="41111" r="55834" b="31287"/>
          <a:stretch/>
        </p:blipFill>
        <p:spPr>
          <a:xfrm>
            <a:off x="14821236" y="23957652"/>
            <a:ext cx="12926462" cy="4821885"/>
          </a:xfrm>
          <a:prstGeom prst="rect">
            <a:avLst/>
          </a:prstGeom>
        </p:spPr>
      </p:pic>
      <p:pic>
        <p:nvPicPr>
          <p:cNvPr id="6" name="Picture 5" descr="Graphical user interface, application, table, Excel&#10;&#10;Description automatically generated">
            <a:extLst>
              <a:ext uri="{FF2B5EF4-FFF2-40B4-BE49-F238E27FC236}">
                <a16:creationId xmlns:a16="http://schemas.microsoft.com/office/drawing/2014/main" id="{E9B7CDD3-C979-47AB-9EA3-EB3B99DB2B3A}"/>
              </a:ext>
            </a:extLst>
          </p:cNvPr>
          <p:cNvPicPr>
            <a:picLocks noChangeAspect="1"/>
          </p:cNvPicPr>
          <p:nvPr/>
        </p:nvPicPr>
        <p:blipFill rotWithShape="1">
          <a:blip r:embed="rId7"/>
          <a:srcRect l="32639" t="31334" r="17084" b="16444"/>
          <a:stretch/>
        </p:blipFill>
        <p:spPr>
          <a:xfrm>
            <a:off x="14821236" y="13213683"/>
            <a:ext cx="12926462" cy="8391488"/>
          </a:xfrm>
          <a:prstGeom prst="rect">
            <a:avLst/>
          </a:prstGeom>
        </p:spPr>
      </p:pic>
      <p:pic>
        <p:nvPicPr>
          <p:cNvPr id="13" name="Picture 12" descr="Graphical user interface, application, table, Excel&#10;&#10;Description automatically generated">
            <a:extLst>
              <a:ext uri="{FF2B5EF4-FFF2-40B4-BE49-F238E27FC236}">
                <a16:creationId xmlns:a16="http://schemas.microsoft.com/office/drawing/2014/main" id="{D910C33E-D391-4D64-AAA4-8F842ACBBAE7}"/>
              </a:ext>
            </a:extLst>
          </p:cNvPr>
          <p:cNvPicPr>
            <a:picLocks noChangeAspect="1"/>
          </p:cNvPicPr>
          <p:nvPr/>
        </p:nvPicPr>
        <p:blipFill rotWithShape="1">
          <a:blip r:embed="rId8"/>
          <a:srcRect l="16806" t="40889" r="42221" b="29333"/>
          <a:stretch/>
        </p:blipFill>
        <p:spPr>
          <a:xfrm>
            <a:off x="29066902" y="18664621"/>
            <a:ext cx="12947197" cy="5881099"/>
          </a:xfrm>
          <a:prstGeom prst="rect">
            <a:avLst/>
          </a:prstGeom>
        </p:spPr>
      </p:pic>
    </p:spTree>
    <p:extLst>
      <p:ext uri="{BB962C8B-B14F-4D97-AF65-F5344CB8AC3E}">
        <p14:creationId xmlns:p14="http://schemas.microsoft.com/office/powerpoint/2010/main" val="3154576412"/>
      </p:ext>
    </p:extLst>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shopper</dc:creator>
  <cp:revision>1</cp:revision>
  <dcterms:created xsi:type="dcterms:W3CDTF">2007-04-04T14:17:42Z</dcterms:created>
  <dcterms:modified xsi:type="dcterms:W3CDTF">2023-04-05T22:51:09Z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