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iAxx1h6u97kAZR8C6cZQuvE/Arh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6"/>
  </p:normalViewPr>
  <p:slideViewPr>
    <p:cSldViewPr snapToGrid="0">
      <p:cViewPr>
        <p:scale>
          <a:sx n="28" d="100"/>
          <a:sy n="28" d="100"/>
        </p:scale>
        <p:origin x="1000" y="-1584"/>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1pPr>
            <a:lvl2pPr marL="914400" marR="0" lvl="1"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2pPr>
            <a:lvl3pPr marL="1371600" marR="0" lvl="2"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3pPr>
            <a:lvl4pPr marL="1828800" marR="0" lvl="3"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4pPr>
            <a:lvl5pPr marL="2286000" marR="0" lvl="4"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g13cecaf42ec_0_0: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7" name="Google Shape;47;g13cecaf42ec_0_0:notes"/>
          <p:cNvSpPr txBox="1">
            <a:spLocks noGrp="1"/>
          </p:cNvSpPr>
          <p:nvPr>
            <p:ph type="body" idx="1"/>
          </p:nvPr>
        </p:nvSpPr>
        <p:spPr>
          <a:xfrm>
            <a:off x="685800" y="4414838"/>
            <a:ext cx="5486400" cy="41847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728"/>
              </a:spcBef>
              <a:spcAft>
                <a:spcPts val="0"/>
              </a:spcAft>
              <a:buSzPts val="1400"/>
              <a:buNone/>
            </a:pPr>
            <a:endParaRPr/>
          </a:p>
        </p:txBody>
      </p:sp>
      <p:sp>
        <p:nvSpPr>
          <p:cNvPr id="48" name="Google Shape;48;g13cecaf42ec_0_0:notes"/>
          <p:cNvSpPr txBox="1">
            <a:spLocks noGrp="1"/>
          </p:cNvSpPr>
          <p:nvPr>
            <p:ph type="sldNum" idx="12"/>
          </p:nvPr>
        </p:nvSpPr>
        <p:spPr>
          <a:xfrm>
            <a:off x="3884614" y="8829675"/>
            <a:ext cx="2971800" cy="4650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lnSpc>
                <a:spcPct val="100000"/>
              </a:lnSpc>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sm" len="sm"/>
            <a:tailEnd type="none" w="sm" len="sm"/>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g13cecaf42ec_0_0"/>
          <p:cNvSpPr txBox="1"/>
          <p:nvPr/>
        </p:nvSpPr>
        <p:spPr>
          <a:xfrm>
            <a:off x="9296400" y="1410549"/>
            <a:ext cx="27352200" cy="4400400"/>
          </a:xfrm>
          <a:prstGeom prst="rect">
            <a:avLst/>
          </a:prstGeom>
          <a:noFill/>
          <a:ln>
            <a:noFill/>
          </a:ln>
        </p:spPr>
        <p:txBody>
          <a:bodyPr spcFirstLastPara="1" wrap="square" lIns="89675" tIns="44825" rIns="89675" bIns="44825" anchor="t" anchorCtr="0">
            <a:spAutoFit/>
          </a:bodyPr>
          <a:lstStyle/>
          <a:p>
            <a:pPr marL="0" marR="0" lvl="0" indent="0" algn="ctr" rtl="0">
              <a:lnSpc>
                <a:spcPct val="100000"/>
              </a:lnSpc>
              <a:spcBef>
                <a:spcPts val="0"/>
              </a:spcBef>
              <a:spcAft>
                <a:spcPts val="0"/>
              </a:spcAft>
              <a:buClr>
                <a:srgbClr val="000000"/>
              </a:buClr>
              <a:buSzPts val="8000"/>
              <a:buFont typeface="Arial"/>
              <a:buNone/>
            </a:pPr>
            <a:r>
              <a:rPr lang="en-US" sz="8000" b="1" dirty="0">
                <a:solidFill>
                  <a:schemeClr val="dk1"/>
                </a:solidFill>
                <a:latin typeface="Calibri"/>
                <a:ea typeface="Calibri"/>
                <a:cs typeface="Calibri"/>
                <a:sym typeface="Calibri"/>
              </a:rPr>
              <a:t>Categorization of Nuclear-Powered Safety Incidents for the Development of Standards for the Maritime Shipping Industry</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6600"/>
              <a:buFont typeface="Arial"/>
              <a:buNone/>
            </a:pPr>
            <a:r>
              <a:rPr lang="en-US" sz="6600" b="1" dirty="0">
                <a:solidFill>
                  <a:schemeClr val="dk1"/>
                </a:solidFill>
                <a:latin typeface="Calibri"/>
                <a:ea typeface="Calibri"/>
                <a:cs typeface="Calibri"/>
                <a:sym typeface="Calibri"/>
              </a:rPr>
              <a:t>An Edwards and Kara Perkins</a:t>
            </a:r>
            <a:endParaRPr sz="1400" b="0" i="0" u="none" strike="noStrike" cap="none" dirty="0">
              <a:solidFill>
                <a:srgbClr val="000000"/>
              </a:solidFill>
              <a:latin typeface="Arial"/>
              <a:ea typeface="Arial"/>
              <a:cs typeface="Arial"/>
              <a:sym typeface="Arial"/>
            </a:endParaRPr>
          </a:p>
          <a:p>
            <a:pPr marL="0" lvl="0" indent="0" algn="ctr" rtl="0">
              <a:spcBef>
                <a:spcPts val="0"/>
              </a:spcBef>
              <a:spcAft>
                <a:spcPts val="0"/>
              </a:spcAft>
              <a:buClr>
                <a:schemeClr val="dk1"/>
              </a:buClr>
              <a:buSzPts val="5400"/>
              <a:buFont typeface="Arial"/>
              <a:buNone/>
            </a:pPr>
            <a:r>
              <a:rPr lang="en-US" sz="5400" b="1" dirty="0">
                <a:solidFill>
                  <a:schemeClr val="dk1"/>
                </a:solidFill>
                <a:latin typeface="Calibri"/>
                <a:ea typeface="Calibri"/>
                <a:cs typeface="Calibri"/>
                <a:sym typeface="Calibri"/>
              </a:rPr>
              <a:t>Faculty Advisor: Dr. Ken Lindeman, Dept. of Ocean Engineering &amp; Marine Sciences, Florida Tech</a:t>
            </a:r>
            <a:endParaRPr sz="4800" b="1" i="0" u="none" strike="noStrike" cap="none" dirty="0">
              <a:solidFill>
                <a:schemeClr val="dk1"/>
              </a:solidFill>
              <a:latin typeface="Calibri"/>
              <a:ea typeface="Calibri"/>
              <a:cs typeface="Calibri"/>
              <a:sym typeface="Calibri"/>
            </a:endParaRPr>
          </a:p>
        </p:txBody>
      </p:sp>
      <p:pic>
        <p:nvPicPr>
          <p:cNvPr id="51" name="Google Shape;51;g13cecaf42ec_0_0"/>
          <p:cNvPicPr preferRelativeResize="0"/>
          <p:nvPr/>
        </p:nvPicPr>
        <p:blipFill rotWithShape="1">
          <a:blip r:embed="rId3">
            <a:alphaModFix/>
          </a:blip>
          <a:srcRect/>
          <a:stretch/>
        </p:blipFill>
        <p:spPr>
          <a:xfrm>
            <a:off x="37477338" y="2175473"/>
            <a:ext cx="2145000" cy="1974950"/>
          </a:xfrm>
          <a:prstGeom prst="rect">
            <a:avLst/>
          </a:prstGeom>
          <a:noFill/>
          <a:ln>
            <a:noFill/>
          </a:ln>
        </p:spPr>
      </p:pic>
      <p:pic>
        <p:nvPicPr>
          <p:cNvPr id="52" name="Google Shape;52;g13cecaf42ec_0_0"/>
          <p:cNvPicPr preferRelativeResize="0"/>
          <p:nvPr/>
        </p:nvPicPr>
        <p:blipFill rotWithShape="1">
          <a:blip r:embed="rId4">
            <a:alphaModFix/>
          </a:blip>
          <a:srcRect/>
          <a:stretch/>
        </p:blipFill>
        <p:spPr>
          <a:xfrm>
            <a:off x="40451078" y="2175481"/>
            <a:ext cx="1846219" cy="1828800"/>
          </a:xfrm>
          <a:prstGeom prst="rect">
            <a:avLst/>
          </a:prstGeom>
          <a:noFill/>
          <a:ln>
            <a:noFill/>
          </a:ln>
        </p:spPr>
      </p:pic>
      <p:sp>
        <p:nvSpPr>
          <p:cNvPr id="53" name="Google Shape;53;g13cecaf42ec_0_0"/>
          <p:cNvSpPr txBox="1"/>
          <p:nvPr/>
        </p:nvSpPr>
        <p:spPr>
          <a:xfrm>
            <a:off x="1053075" y="6756550"/>
            <a:ext cx="13915200" cy="31762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5200" b="1" dirty="0">
                <a:latin typeface="Calibri"/>
                <a:ea typeface="Calibri"/>
                <a:cs typeface="Calibri"/>
                <a:sym typeface="Calibri"/>
              </a:rPr>
              <a:t>Introduction</a:t>
            </a:r>
            <a:endParaRPr sz="5200" b="1" dirty="0">
              <a:latin typeface="Calibri"/>
              <a:ea typeface="Calibri"/>
              <a:cs typeface="Calibri"/>
              <a:sym typeface="Calibri"/>
            </a:endParaRPr>
          </a:p>
          <a:p>
            <a:pPr marL="0" lvl="0" indent="0" algn="l" rtl="0">
              <a:spcBef>
                <a:spcPts val="0"/>
              </a:spcBef>
              <a:spcAft>
                <a:spcPts val="0"/>
              </a:spcAft>
              <a:buNone/>
            </a:pPr>
            <a:r>
              <a:rPr lang="en-US" sz="4800" dirty="0">
                <a:latin typeface="Calibri"/>
                <a:ea typeface="Calibri"/>
                <a:cs typeface="Calibri"/>
                <a:sym typeface="Calibri"/>
              </a:rPr>
              <a:t>The American Bureau of Shipping (ABS) has been tasked with the International Maritime Organization’s (IMO) goal of reducing carbon emissions from shipping 45% by 2030</a:t>
            </a:r>
            <a:r>
              <a:rPr lang="en-US" sz="4800" b="1" baseline="30000" dirty="0">
                <a:latin typeface="Calibri"/>
                <a:ea typeface="Calibri"/>
                <a:cs typeface="Calibri"/>
                <a:sym typeface="Calibri"/>
              </a:rPr>
              <a:t>1</a:t>
            </a:r>
            <a:r>
              <a:rPr lang="en-US" sz="4800" dirty="0">
                <a:latin typeface="Calibri"/>
                <a:ea typeface="Calibri"/>
                <a:cs typeface="Calibri"/>
                <a:sym typeface="Calibri"/>
              </a:rPr>
              <a:t>. One fuel alternative is nuclear energy.</a:t>
            </a:r>
            <a:endParaRPr sz="4800" dirty="0">
              <a:latin typeface="Calibri"/>
              <a:ea typeface="Calibri"/>
              <a:cs typeface="Calibri"/>
              <a:sym typeface="Calibri"/>
            </a:endParaRPr>
          </a:p>
          <a:p>
            <a:pPr marL="0" lvl="0" indent="0" algn="l" rtl="0">
              <a:spcBef>
                <a:spcPts val="0"/>
              </a:spcBef>
              <a:spcAft>
                <a:spcPts val="0"/>
              </a:spcAft>
              <a:buNone/>
            </a:pPr>
            <a:r>
              <a:rPr lang="en-US" sz="4800" dirty="0">
                <a:latin typeface="Calibri"/>
                <a:ea typeface="Calibri"/>
                <a:cs typeface="Calibri"/>
                <a:sym typeface="Calibri"/>
              </a:rPr>
              <a:t>The US Navy has been using nuclear energy within its submarines since the Cold War with no major safety incidents</a:t>
            </a:r>
            <a:r>
              <a:rPr lang="en-US" sz="4800" b="1" baseline="30000" dirty="0">
                <a:latin typeface="Calibri"/>
                <a:ea typeface="Calibri"/>
                <a:cs typeface="Calibri"/>
                <a:sym typeface="Calibri"/>
              </a:rPr>
              <a:t>2</a:t>
            </a:r>
            <a:r>
              <a:rPr lang="en-US" sz="4800" b="1" dirty="0">
                <a:latin typeface="Calibri"/>
                <a:ea typeface="Calibri"/>
                <a:cs typeface="Calibri"/>
                <a:sym typeface="Calibri"/>
              </a:rPr>
              <a:t> .</a:t>
            </a:r>
            <a:r>
              <a:rPr lang="en-US" sz="4800" dirty="0">
                <a:latin typeface="Calibri"/>
                <a:ea typeface="Calibri"/>
                <a:cs typeface="Calibri"/>
                <a:sym typeface="Calibri"/>
              </a:rPr>
              <a:t>There have been several attempts to integrate nuclear energy into the commercial maritime industry</a:t>
            </a:r>
            <a:r>
              <a:rPr lang="en-US" sz="4800" b="1" baseline="30000" dirty="0">
                <a:latin typeface="Calibri"/>
                <a:ea typeface="Calibri"/>
                <a:cs typeface="Calibri"/>
                <a:sym typeface="Calibri"/>
              </a:rPr>
              <a:t>3</a:t>
            </a:r>
            <a:r>
              <a:rPr lang="en-US" sz="4800" b="1" dirty="0">
                <a:latin typeface="Calibri"/>
                <a:ea typeface="Calibri"/>
                <a:cs typeface="Calibri"/>
                <a:sym typeface="Calibri"/>
              </a:rPr>
              <a:t> . </a:t>
            </a:r>
            <a:r>
              <a:rPr lang="en-US" sz="4800" dirty="0">
                <a:latin typeface="Calibri"/>
                <a:ea typeface="Calibri"/>
                <a:cs typeface="Calibri"/>
                <a:sym typeface="Calibri"/>
              </a:rPr>
              <a:t>However, due to public safety concerns, all attempts have failed. The goal of this project is to investigate nuclear safety incident cases and regulations in order to make informed suggestions for the implementation of nuclear energy in the commercial maritime shipping sector.</a:t>
            </a:r>
            <a:endParaRPr sz="4800" dirty="0">
              <a:latin typeface="Calibri"/>
              <a:ea typeface="Calibri"/>
              <a:cs typeface="Calibri"/>
              <a:sym typeface="Calibri"/>
            </a:endParaRPr>
          </a:p>
          <a:p>
            <a:pPr marL="0" lvl="0" indent="0" algn="l" rtl="0">
              <a:spcBef>
                <a:spcPts val="0"/>
              </a:spcBef>
              <a:spcAft>
                <a:spcPts val="0"/>
              </a:spcAft>
              <a:buNone/>
            </a:pPr>
            <a:r>
              <a:rPr lang="en-US" sz="5200" b="1" dirty="0">
                <a:solidFill>
                  <a:schemeClr val="dk1"/>
                </a:solidFill>
                <a:latin typeface="Calibri"/>
                <a:ea typeface="Calibri"/>
                <a:cs typeface="Calibri"/>
                <a:sym typeface="Calibri"/>
              </a:rPr>
              <a:t>Objectives</a:t>
            </a:r>
            <a:endParaRPr sz="5200" u="sng" dirty="0">
              <a:solidFill>
                <a:schemeClr val="dk1"/>
              </a:solidFill>
              <a:latin typeface="Calibri"/>
              <a:ea typeface="Calibri"/>
              <a:cs typeface="Calibri"/>
              <a:sym typeface="Calibri"/>
            </a:endParaRPr>
          </a:p>
          <a:p>
            <a:pPr marL="457200" lvl="0" indent="-533400" algn="l" rtl="0">
              <a:lnSpc>
                <a:spcPct val="115000"/>
              </a:lnSpc>
              <a:spcBef>
                <a:spcPts val="0"/>
              </a:spcBef>
              <a:spcAft>
                <a:spcPts val="0"/>
              </a:spcAft>
              <a:buClr>
                <a:schemeClr val="dk1"/>
              </a:buClr>
              <a:buSzPts val="4800"/>
              <a:buFont typeface="Calibri"/>
              <a:buChar char="●"/>
            </a:pPr>
            <a:r>
              <a:rPr lang="en-US" sz="4800" dirty="0">
                <a:solidFill>
                  <a:schemeClr val="dk1"/>
                </a:solidFill>
                <a:latin typeface="Calibri"/>
                <a:ea typeface="Calibri"/>
                <a:cs typeface="Calibri"/>
                <a:sym typeface="Calibri"/>
              </a:rPr>
              <a:t>Conduct a literature review of safety incident cases on nuclear power and the maritime shipping industry</a:t>
            </a:r>
            <a:endParaRPr sz="4800" dirty="0">
              <a:solidFill>
                <a:schemeClr val="dk1"/>
              </a:solidFill>
              <a:latin typeface="Calibri"/>
              <a:ea typeface="Calibri"/>
              <a:cs typeface="Calibri"/>
              <a:sym typeface="Calibri"/>
            </a:endParaRPr>
          </a:p>
          <a:p>
            <a:pPr marL="457200" lvl="0" indent="-533400" algn="l" rtl="0">
              <a:lnSpc>
                <a:spcPct val="115000"/>
              </a:lnSpc>
              <a:spcBef>
                <a:spcPts val="0"/>
              </a:spcBef>
              <a:spcAft>
                <a:spcPts val="0"/>
              </a:spcAft>
              <a:buClr>
                <a:schemeClr val="dk1"/>
              </a:buClr>
              <a:buSzPts val="4800"/>
              <a:buFont typeface="Calibri"/>
              <a:buChar char="●"/>
            </a:pPr>
            <a:r>
              <a:rPr lang="en-US" sz="4800" dirty="0">
                <a:solidFill>
                  <a:schemeClr val="dk1"/>
                </a:solidFill>
                <a:latin typeface="Calibri"/>
                <a:ea typeface="Calibri"/>
                <a:cs typeface="Calibri"/>
                <a:sym typeface="Calibri"/>
              </a:rPr>
              <a:t>Develop a report and presentation for ABS outlining safety incident cases, recommendations, and lessons learned based on existing safety standards</a:t>
            </a:r>
            <a:endParaRPr sz="6000" b="1"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US" sz="5200" b="1" dirty="0">
                <a:solidFill>
                  <a:schemeClr val="dk1"/>
                </a:solidFill>
                <a:latin typeface="Calibri"/>
                <a:ea typeface="Calibri"/>
                <a:cs typeface="Calibri"/>
                <a:sym typeface="Calibri"/>
              </a:rPr>
              <a:t>Methods</a:t>
            </a:r>
            <a:endParaRPr sz="5200" b="1"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US" sz="4800" u="sng" dirty="0">
                <a:solidFill>
                  <a:schemeClr val="dk1"/>
                </a:solidFill>
                <a:latin typeface="Calibri"/>
                <a:ea typeface="Calibri"/>
                <a:cs typeface="Calibri"/>
                <a:sym typeface="Calibri"/>
              </a:rPr>
              <a:t>Literature Review</a:t>
            </a:r>
            <a:endParaRPr sz="4800" u="sng" dirty="0">
              <a:solidFill>
                <a:schemeClr val="dk1"/>
              </a:solidFill>
              <a:latin typeface="Calibri"/>
              <a:ea typeface="Calibri"/>
              <a:cs typeface="Calibri"/>
              <a:sym typeface="Calibri"/>
            </a:endParaRPr>
          </a:p>
          <a:p>
            <a:pPr marL="457200" lvl="0" indent="-533400" algn="l" rtl="0">
              <a:spcBef>
                <a:spcPts val="0"/>
              </a:spcBef>
              <a:spcAft>
                <a:spcPts val="0"/>
              </a:spcAft>
              <a:buClr>
                <a:schemeClr val="dk1"/>
              </a:buClr>
              <a:buSzPts val="4800"/>
              <a:buFont typeface="Calibri"/>
              <a:buChar char="●"/>
            </a:pPr>
            <a:r>
              <a:rPr lang="en-US" sz="4800" dirty="0">
                <a:solidFill>
                  <a:schemeClr val="dk1"/>
                </a:solidFill>
                <a:latin typeface="Calibri"/>
                <a:ea typeface="Calibri"/>
                <a:cs typeface="Calibri"/>
                <a:sym typeface="Calibri"/>
              </a:rPr>
              <a:t>A review of academic, corporate and military  literature on nuclear safety incidents on marine shipping incidents was conducted.</a:t>
            </a:r>
            <a:endParaRPr sz="4800" dirty="0">
              <a:solidFill>
                <a:schemeClr val="dk1"/>
              </a:solidFill>
              <a:latin typeface="Calibri"/>
              <a:ea typeface="Calibri"/>
              <a:cs typeface="Calibri"/>
              <a:sym typeface="Calibri"/>
            </a:endParaRPr>
          </a:p>
          <a:p>
            <a:pPr marL="457200" lvl="0" indent="-533400" algn="l" rtl="0">
              <a:spcBef>
                <a:spcPts val="0"/>
              </a:spcBef>
              <a:spcAft>
                <a:spcPts val="0"/>
              </a:spcAft>
              <a:buClr>
                <a:schemeClr val="dk1"/>
              </a:buClr>
              <a:buSzPts val="4800"/>
              <a:buFont typeface="Calibri"/>
              <a:buChar char="●"/>
            </a:pPr>
            <a:r>
              <a:rPr lang="en-US" sz="4800" dirty="0">
                <a:solidFill>
                  <a:schemeClr val="dk1"/>
                </a:solidFill>
                <a:latin typeface="Calibri"/>
                <a:ea typeface="Calibri"/>
                <a:cs typeface="Calibri"/>
                <a:sym typeface="Calibri"/>
              </a:rPr>
              <a:t>Error types were categorized as: human, design, and collision.</a:t>
            </a:r>
            <a:endParaRPr sz="4800" u="sng" dirty="0">
              <a:solidFill>
                <a:schemeClr val="dk1"/>
              </a:solidFill>
              <a:latin typeface="Calibri"/>
              <a:ea typeface="Calibri"/>
              <a:cs typeface="Calibri"/>
              <a:sym typeface="Calibri"/>
            </a:endParaRPr>
          </a:p>
          <a:p>
            <a:pPr marL="457200" lvl="0" indent="-533400" algn="l" rtl="0">
              <a:spcBef>
                <a:spcPts val="0"/>
              </a:spcBef>
              <a:spcAft>
                <a:spcPts val="0"/>
              </a:spcAft>
              <a:buClr>
                <a:schemeClr val="dk1"/>
              </a:buClr>
              <a:buSzPts val="4800"/>
              <a:buFont typeface="Calibri"/>
              <a:buChar char="●"/>
            </a:pPr>
            <a:r>
              <a:rPr lang="en-US" sz="4800" dirty="0">
                <a:solidFill>
                  <a:schemeClr val="dk1"/>
                </a:solidFill>
                <a:latin typeface="Calibri"/>
                <a:ea typeface="Calibri"/>
                <a:cs typeface="Calibri"/>
                <a:sym typeface="Calibri"/>
              </a:rPr>
              <a:t>Safety incidents involving nuclear power were reviewed (both land-based and sea-based).</a:t>
            </a:r>
          </a:p>
          <a:p>
            <a:pPr marL="457200" lvl="0" indent="-533400" algn="l" rtl="0">
              <a:spcBef>
                <a:spcPts val="0"/>
              </a:spcBef>
              <a:spcAft>
                <a:spcPts val="0"/>
              </a:spcAft>
              <a:buClr>
                <a:schemeClr val="dk1"/>
              </a:buClr>
              <a:buSzPts val="4800"/>
              <a:buFont typeface="Calibri"/>
              <a:buChar char="●"/>
            </a:pPr>
            <a:r>
              <a:rPr lang="en-US" sz="4800" dirty="0">
                <a:solidFill>
                  <a:schemeClr val="dk1"/>
                </a:solidFill>
                <a:latin typeface="Calibri"/>
                <a:ea typeface="Calibri"/>
                <a:cs typeface="Calibri"/>
                <a:sym typeface="Calibri"/>
              </a:rPr>
              <a:t>Based on categorization of the safety incident cases, specific lessons learned were compiled and relevancy was determined.</a:t>
            </a:r>
          </a:p>
          <a:p>
            <a:pPr lvl="0" algn="l" rtl="0">
              <a:spcBef>
                <a:spcPts val="0"/>
              </a:spcBef>
              <a:spcAft>
                <a:spcPts val="0"/>
              </a:spcAft>
              <a:buClr>
                <a:schemeClr val="dk1"/>
              </a:buClr>
              <a:buSzPts val="4800"/>
            </a:pPr>
            <a:r>
              <a:rPr lang="en-US" sz="4800" u="sng" dirty="0">
                <a:solidFill>
                  <a:schemeClr val="dk1"/>
                </a:solidFill>
                <a:latin typeface="Calibri"/>
                <a:ea typeface="Calibri"/>
                <a:cs typeface="Calibri"/>
                <a:sym typeface="Calibri"/>
              </a:rPr>
              <a:t>Existing Safety Standards</a:t>
            </a:r>
            <a:endParaRPr sz="4800" u="sng" dirty="0">
              <a:solidFill>
                <a:schemeClr val="dk1"/>
              </a:solidFill>
              <a:latin typeface="Calibri"/>
              <a:ea typeface="Calibri"/>
              <a:cs typeface="Calibri"/>
              <a:sym typeface="Calibri"/>
            </a:endParaRPr>
          </a:p>
          <a:p>
            <a:pPr marL="457200" lvl="0" indent="-533400" algn="l" rtl="0">
              <a:lnSpc>
                <a:spcPct val="115000"/>
              </a:lnSpc>
              <a:spcBef>
                <a:spcPts val="0"/>
              </a:spcBef>
              <a:spcAft>
                <a:spcPts val="0"/>
              </a:spcAft>
              <a:buClr>
                <a:schemeClr val="dk1"/>
              </a:buClr>
              <a:buSzPts val="4800"/>
              <a:buFont typeface="Calibri"/>
              <a:buChar char="●"/>
            </a:pPr>
            <a:r>
              <a:rPr lang="en-US" sz="4800" dirty="0">
                <a:solidFill>
                  <a:schemeClr val="dk1"/>
                </a:solidFill>
                <a:latin typeface="Calibri"/>
                <a:ea typeface="Calibri"/>
                <a:cs typeface="Calibri"/>
                <a:sym typeface="Calibri"/>
              </a:rPr>
              <a:t>We comparatively analyzed safety standards of the IMO &amp; Russian Maritime Registrar of Shipping (RS).</a:t>
            </a:r>
          </a:p>
          <a:p>
            <a:pPr marL="457200" lvl="0" indent="-533400" algn="l" rtl="0">
              <a:lnSpc>
                <a:spcPct val="115000"/>
              </a:lnSpc>
              <a:spcBef>
                <a:spcPts val="0"/>
              </a:spcBef>
              <a:spcAft>
                <a:spcPts val="0"/>
              </a:spcAft>
              <a:buClr>
                <a:schemeClr val="dk1"/>
              </a:buClr>
              <a:buSzPts val="4800"/>
              <a:buFont typeface="Calibri"/>
              <a:buChar char="●"/>
            </a:pPr>
            <a:r>
              <a:rPr lang="en-US" sz="4800" dirty="0">
                <a:solidFill>
                  <a:schemeClr val="dk1"/>
                </a:solidFill>
                <a:latin typeface="Calibri"/>
                <a:ea typeface="Calibri"/>
                <a:cs typeface="Calibri"/>
                <a:sym typeface="Calibri"/>
              </a:rPr>
              <a:t>Recommendations for future standards were created based on consultations with ABS engineers.</a:t>
            </a:r>
          </a:p>
          <a:p>
            <a:pPr marL="457200" lvl="0" indent="-533400" algn="l" rtl="0">
              <a:lnSpc>
                <a:spcPct val="115000"/>
              </a:lnSpc>
              <a:spcBef>
                <a:spcPts val="0"/>
              </a:spcBef>
              <a:spcAft>
                <a:spcPts val="0"/>
              </a:spcAft>
              <a:buClr>
                <a:schemeClr val="dk1"/>
              </a:buClr>
              <a:buSzPts val="4800"/>
              <a:buFont typeface="Calibri"/>
              <a:buChar char="●"/>
            </a:pPr>
            <a:r>
              <a:rPr lang="en-US" sz="4800" dirty="0">
                <a:solidFill>
                  <a:schemeClr val="dk1"/>
                </a:solidFill>
                <a:latin typeface="Calibri"/>
                <a:ea typeface="Calibri"/>
                <a:cs typeface="Calibri"/>
                <a:sym typeface="Calibri"/>
              </a:rPr>
              <a:t>A report and presentation were prepared on the safety standards based on the literature review.</a:t>
            </a:r>
            <a:endParaRPr sz="48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4800" dirty="0">
              <a:latin typeface="Calibri"/>
              <a:ea typeface="Calibri"/>
              <a:cs typeface="Calibri"/>
              <a:sym typeface="Calibri"/>
            </a:endParaRPr>
          </a:p>
        </p:txBody>
      </p:sp>
      <p:sp>
        <p:nvSpPr>
          <p:cNvPr id="54" name="Google Shape;54;g13cecaf42ec_0_0"/>
          <p:cNvSpPr txBox="1"/>
          <p:nvPr/>
        </p:nvSpPr>
        <p:spPr>
          <a:xfrm>
            <a:off x="15303013" y="7042300"/>
            <a:ext cx="13580400" cy="31310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5400" b="1" dirty="0">
                <a:latin typeface="Calibri"/>
                <a:ea typeface="Calibri"/>
                <a:cs typeface="Calibri"/>
                <a:sym typeface="Calibri"/>
              </a:rPr>
              <a:t>Results</a:t>
            </a:r>
            <a:endParaRPr sz="5400" b="1" dirty="0">
              <a:latin typeface="Calibri"/>
              <a:ea typeface="Calibri"/>
              <a:cs typeface="Calibri"/>
              <a:sym typeface="Calibri"/>
            </a:endParaRPr>
          </a:p>
          <a:p>
            <a:pPr marL="0" lvl="0" indent="0" algn="l" rtl="0">
              <a:spcBef>
                <a:spcPts val="0"/>
              </a:spcBef>
              <a:spcAft>
                <a:spcPts val="0"/>
              </a:spcAft>
              <a:buNone/>
            </a:pPr>
            <a:r>
              <a:rPr lang="en-US" sz="4800" u="sng" dirty="0">
                <a:latin typeface="Calibri"/>
                <a:ea typeface="Calibri"/>
                <a:cs typeface="Calibri"/>
                <a:sym typeface="Calibri"/>
              </a:rPr>
              <a:t>Literature Review</a:t>
            </a:r>
            <a:endParaRPr sz="4800" u="sng" dirty="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US" sz="4800" dirty="0">
                <a:solidFill>
                  <a:schemeClr val="dk1"/>
                </a:solidFill>
                <a:latin typeface="Calibri"/>
                <a:ea typeface="Calibri"/>
                <a:cs typeface="Calibri"/>
                <a:sym typeface="Calibri"/>
              </a:rPr>
              <a:t>The main contributors to nuclear safety incidents were human and design error (Fig. 1).  An analysis was also conducted solely on submarine incidents finding that the main contributors are the same, with the addition of collisions. Suggestions for best practices were made based on case studies.</a:t>
            </a:r>
            <a:endParaRPr sz="4800" dirty="0">
              <a:solidFill>
                <a:schemeClr val="dk1"/>
              </a:solidFill>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ctr" rtl="0">
              <a:spcBef>
                <a:spcPts val="0"/>
              </a:spcBef>
              <a:spcAft>
                <a:spcPts val="0"/>
              </a:spcAft>
              <a:buNone/>
            </a:pPr>
            <a:endParaRPr sz="4800" i="1" dirty="0">
              <a:solidFill>
                <a:schemeClr val="dk1"/>
              </a:solidFill>
              <a:latin typeface="Calibri"/>
              <a:ea typeface="Calibri"/>
              <a:cs typeface="Calibri"/>
              <a:sym typeface="Calibri"/>
            </a:endParaRPr>
          </a:p>
          <a:p>
            <a:pPr marL="0" lvl="0" indent="0" algn="ctr" rtl="0">
              <a:spcBef>
                <a:spcPts val="0"/>
              </a:spcBef>
              <a:spcAft>
                <a:spcPts val="0"/>
              </a:spcAft>
              <a:buNone/>
            </a:pPr>
            <a:endParaRPr sz="4800" i="1" dirty="0">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endParaRPr sz="4800" i="1" dirty="0">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endParaRPr sz="4800" i="1" dirty="0">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endParaRPr sz="4800" i="1" dirty="0">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100"/>
              <a:buFont typeface="Arial"/>
              <a:buNone/>
            </a:pPr>
            <a:r>
              <a:rPr lang="en-US" sz="4800" i="1" dirty="0">
                <a:solidFill>
                  <a:schemeClr val="dk1"/>
                </a:solidFill>
                <a:latin typeface="Calibri"/>
                <a:ea typeface="Calibri"/>
                <a:cs typeface="Calibri"/>
                <a:sym typeface="Calibri"/>
              </a:rPr>
              <a:t>Fig. 1: Distribution of Nuclear Incident Causes</a:t>
            </a:r>
            <a:endParaRPr sz="4800" i="1" dirty="0">
              <a:solidFill>
                <a:schemeClr val="dk1"/>
              </a:solidFill>
              <a:latin typeface="Calibri"/>
              <a:ea typeface="Calibri"/>
              <a:cs typeface="Calibri"/>
              <a:sym typeface="Calibri"/>
            </a:endParaRPr>
          </a:p>
          <a:p>
            <a:pPr>
              <a:buClr>
                <a:schemeClr val="dk1"/>
              </a:buClr>
              <a:buSzPts val="1100"/>
            </a:pPr>
            <a:r>
              <a:rPr lang="en-US" sz="4800" dirty="0">
                <a:solidFill>
                  <a:schemeClr val="dk1"/>
                </a:solidFill>
                <a:latin typeface="Calibri"/>
                <a:ea typeface="Calibri"/>
                <a:cs typeface="Calibri"/>
                <a:sym typeface="Calibri"/>
              </a:rPr>
              <a:t>The number of peer reviewed articles related to nuclear energy has increased exponentially (Fig. 2).</a:t>
            </a:r>
          </a:p>
          <a:p>
            <a:pPr marL="0" lvl="0" indent="0" algn="l" rtl="0">
              <a:spcBef>
                <a:spcPts val="0"/>
              </a:spcBef>
              <a:spcAft>
                <a:spcPts val="0"/>
              </a:spcAft>
              <a:buClr>
                <a:schemeClr val="dk1"/>
              </a:buClr>
              <a:buSzPts val="1100"/>
              <a:buFont typeface="Arial"/>
              <a:buNone/>
            </a:pPr>
            <a:r>
              <a:rPr lang="en-US" sz="4800" dirty="0">
                <a:solidFill>
                  <a:schemeClr val="dk1"/>
                </a:solidFill>
                <a:latin typeface="Calibri"/>
                <a:ea typeface="Calibri"/>
                <a:cs typeface="Calibri"/>
                <a:sym typeface="Calibri"/>
              </a:rPr>
              <a:t>This research is relevant because interest in nuclear energy has increased over the past decade.  </a:t>
            </a:r>
            <a:endParaRPr sz="4800" dirty="0">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l" rtl="0">
              <a:spcBef>
                <a:spcPts val="0"/>
              </a:spcBef>
              <a:spcAft>
                <a:spcPts val="0"/>
              </a:spcAft>
              <a:buNone/>
            </a:pPr>
            <a:endParaRPr sz="4800" dirty="0">
              <a:latin typeface="Calibri"/>
              <a:ea typeface="Calibri"/>
              <a:cs typeface="Calibri"/>
              <a:sym typeface="Calibri"/>
            </a:endParaRPr>
          </a:p>
          <a:p>
            <a:pPr marL="0" lvl="0" indent="0" algn="ctr" rtl="0">
              <a:spcBef>
                <a:spcPts val="0"/>
              </a:spcBef>
              <a:spcAft>
                <a:spcPts val="0"/>
              </a:spcAft>
              <a:buNone/>
            </a:pPr>
            <a:endParaRPr sz="4800" dirty="0">
              <a:latin typeface="Calibri"/>
              <a:ea typeface="Calibri"/>
              <a:cs typeface="Calibri"/>
              <a:sym typeface="Calibri"/>
            </a:endParaRPr>
          </a:p>
          <a:p>
            <a:pPr marL="0" lvl="0" indent="0" algn="ctr" rtl="0">
              <a:spcBef>
                <a:spcPts val="0"/>
              </a:spcBef>
              <a:spcAft>
                <a:spcPts val="0"/>
              </a:spcAft>
              <a:buNone/>
            </a:pPr>
            <a:endParaRPr sz="4800" i="1" dirty="0">
              <a:latin typeface="Calibri"/>
              <a:ea typeface="Calibri"/>
              <a:cs typeface="Calibri"/>
              <a:sym typeface="Calibri"/>
            </a:endParaRPr>
          </a:p>
          <a:p>
            <a:pPr marL="0" lvl="0" indent="0" algn="ctr" rtl="0">
              <a:spcBef>
                <a:spcPts val="0"/>
              </a:spcBef>
              <a:spcAft>
                <a:spcPts val="0"/>
              </a:spcAft>
              <a:buNone/>
            </a:pPr>
            <a:endParaRPr lang="en-US" sz="4800" i="1" dirty="0">
              <a:latin typeface="Calibri"/>
              <a:ea typeface="Calibri"/>
              <a:cs typeface="Calibri"/>
              <a:sym typeface="Calibri"/>
            </a:endParaRPr>
          </a:p>
          <a:p>
            <a:pPr marL="0" lvl="0" indent="0" rtl="0">
              <a:spcBef>
                <a:spcPts val="0"/>
              </a:spcBef>
              <a:spcAft>
                <a:spcPts val="0"/>
              </a:spcAft>
              <a:buNone/>
            </a:pPr>
            <a:endParaRPr lang="en-US" sz="4800" i="1" dirty="0">
              <a:latin typeface="Calibri"/>
              <a:ea typeface="Calibri"/>
              <a:cs typeface="Calibri"/>
              <a:sym typeface="Calibri"/>
            </a:endParaRPr>
          </a:p>
          <a:p>
            <a:pPr marL="0" lvl="0" indent="0" rtl="0">
              <a:spcBef>
                <a:spcPts val="0"/>
              </a:spcBef>
              <a:spcAft>
                <a:spcPts val="0"/>
              </a:spcAft>
              <a:buNone/>
            </a:pPr>
            <a:endParaRPr lang="en-US" sz="4800" i="1" dirty="0">
              <a:latin typeface="Calibri"/>
              <a:ea typeface="Calibri"/>
              <a:cs typeface="Calibri"/>
              <a:sym typeface="Calibri"/>
            </a:endParaRPr>
          </a:p>
          <a:p>
            <a:pPr marL="0" lvl="0" indent="0" rtl="0">
              <a:spcBef>
                <a:spcPts val="0"/>
              </a:spcBef>
              <a:spcAft>
                <a:spcPts val="0"/>
              </a:spcAft>
              <a:buNone/>
            </a:pPr>
            <a:r>
              <a:rPr lang="en-US" sz="4800" i="1" dirty="0">
                <a:latin typeface="Calibri"/>
                <a:ea typeface="Calibri"/>
                <a:cs typeface="Calibri"/>
                <a:sym typeface="Calibri"/>
              </a:rPr>
              <a:t>Fig. 2: Google Scholar Articles/yr. on “Nuclear Energy”</a:t>
            </a:r>
          </a:p>
          <a:p>
            <a:pPr marL="0" lvl="0" indent="0" rtl="0">
              <a:spcBef>
                <a:spcPts val="0"/>
              </a:spcBef>
              <a:spcAft>
                <a:spcPts val="0"/>
              </a:spcAft>
              <a:buNone/>
            </a:pPr>
            <a:r>
              <a:rPr lang="en-US" sz="4800" dirty="0">
                <a:solidFill>
                  <a:schemeClr val="dk1"/>
                </a:solidFill>
                <a:latin typeface="Calibri"/>
                <a:ea typeface="Calibri"/>
                <a:cs typeface="Calibri"/>
                <a:sym typeface="Calibri"/>
              </a:rPr>
              <a:t>This rise in interest reflects an increasing research focus on nuclear energy and safety. This increase in available knowledge can help improve public opinion.</a:t>
            </a:r>
            <a:endParaRPr sz="4800" dirty="0">
              <a:latin typeface="Calibri"/>
              <a:ea typeface="Calibri"/>
              <a:cs typeface="Calibri"/>
              <a:sym typeface="Calibri"/>
            </a:endParaRPr>
          </a:p>
        </p:txBody>
      </p:sp>
      <p:sp>
        <p:nvSpPr>
          <p:cNvPr id="55" name="Google Shape;55;g13cecaf42ec_0_0"/>
          <p:cNvSpPr txBox="1"/>
          <p:nvPr/>
        </p:nvSpPr>
        <p:spPr>
          <a:xfrm>
            <a:off x="31988725" y="6642250"/>
            <a:ext cx="15121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56" name="Google Shape;56;g13cecaf42ec_0_0"/>
          <p:cNvSpPr txBox="1"/>
          <p:nvPr/>
        </p:nvSpPr>
        <p:spPr>
          <a:xfrm>
            <a:off x="28883550" y="6870850"/>
            <a:ext cx="13915200" cy="31310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4800" u="sng" dirty="0">
                <a:latin typeface="Calibri"/>
                <a:ea typeface="Calibri"/>
                <a:cs typeface="Calibri"/>
                <a:sym typeface="Calibri"/>
              </a:rPr>
              <a:t>Existing Safety Standards</a:t>
            </a:r>
            <a:endParaRPr sz="4800" b="1" dirty="0">
              <a:latin typeface="Calibri"/>
              <a:ea typeface="Calibri"/>
              <a:cs typeface="Calibri"/>
              <a:sym typeface="Calibri"/>
            </a:endParaRPr>
          </a:p>
          <a:p>
            <a:pPr marL="0" lvl="0" indent="0" algn="l" rtl="0">
              <a:spcBef>
                <a:spcPts val="0"/>
              </a:spcBef>
              <a:spcAft>
                <a:spcPts val="0"/>
              </a:spcAft>
              <a:buNone/>
            </a:pPr>
            <a:endParaRPr sz="4800" b="1" dirty="0">
              <a:latin typeface="Calibri"/>
              <a:ea typeface="Calibri"/>
              <a:cs typeface="Calibri"/>
              <a:sym typeface="Calibri"/>
            </a:endParaRPr>
          </a:p>
          <a:p>
            <a:pPr marL="0" lvl="0" indent="0" algn="l" rtl="0">
              <a:spcBef>
                <a:spcPts val="0"/>
              </a:spcBef>
              <a:spcAft>
                <a:spcPts val="0"/>
              </a:spcAft>
              <a:buNone/>
            </a:pPr>
            <a:endParaRPr sz="4800" b="1" dirty="0">
              <a:latin typeface="Calibri"/>
              <a:ea typeface="Calibri"/>
              <a:cs typeface="Calibri"/>
              <a:sym typeface="Calibri"/>
            </a:endParaRPr>
          </a:p>
          <a:p>
            <a:pPr marL="0" lvl="0" indent="0" algn="l" rtl="0">
              <a:spcBef>
                <a:spcPts val="0"/>
              </a:spcBef>
              <a:spcAft>
                <a:spcPts val="0"/>
              </a:spcAft>
              <a:buNone/>
            </a:pPr>
            <a:endParaRPr sz="4800" b="1" dirty="0">
              <a:latin typeface="Calibri"/>
              <a:ea typeface="Calibri"/>
              <a:cs typeface="Calibri"/>
              <a:sym typeface="Calibri"/>
            </a:endParaRPr>
          </a:p>
          <a:p>
            <a:pPr marL="0" lvl="0" indent="0" algn="l" rtl="0">
              <a:spcBef>
                <a:spcPts val="0"/>
              </a:spcBef>
              <a:spcAft>
                <a:spcPts val="0"/>
              </a:spcAft>
              <a:buNone/>
            </a:pPr>
            <a:endParaRPr sz="4800" b="1" dirty="0">
              <a:latin typeface="Calibri"/>
              <a:ea typeface="Calibri"/>
              <a:cs typeface="Calibri"/>
              <a:sym typeface="Calibri"/>
            </a:endParaRPr>
          </a:p>
          <a:p>
            <a:pPr marL="0" lvl="0" indent="0" algn="l" rtl="0">
              <a:spcBef>
                <a:spcPts val="0"/>
              </a:spcBef>
              <a:spcAft>
                <a:spcPts val="0"/>
              </a:spcAft>
              <a:buNone/>
            </a:pPr>
            <a:endParaRPr sz="4800" b="1" dirty="0">
              <a:latin typeface="Calibri"/>
              <a:ea typeface="Calibri"/>
              <a:cs typeface="Calibri"/>
              <a:sym typeface="Calibri"/>
            </a:endParaRPr>
          </a:p>
          <a:p>
            <a:pPr marL="0" lvl="0" indent="0" algn="l" rtl="0">
              <a:spcBef>
                <a:spcPts val="0"/>
              </a:spcBef>
              <a:spcAft>
                <a:spcPts val="0"/>
              </a:spcAft>
              <a:buNone/>
            </a:pPr>
            <a:endParaRPr sz="4800" b="1" dirty="0">
              <a:latin typeface="Calibri"/>
              <a:ea typeface="Calibri"/>
              <a:cs typeface="Calibri"/>
              <a:sym typeface="Calibri"/>
            </a:endParaRPr>
          </a:p>
          <a:p>
            <a:pPr marL="0" lvl="0" indent="0" algn="l" rtl="0">
              <a:spcBef>
                <a:spcPts val="0"/>
              </a:spcBef>
              <a:spcAft>
                <a:spcPts val="0"/>
              </a:spcAft>
              <a:buNone/>
            </a:pPr>
            <a:endParaRPr sz="4800" b="1" dirty="0">
              <a:latin typeface="Calibri"/>
              <a:ea typeface="Calibri"/>
              <a:cs typeface="Calibri"/>
              <a:sym typeface="Calibri"/>
            </a:endParaRPr>
          </a:p>
          <a:p>
            <a:pPr marL="0" lvl="0" indent="0" algn="l" rtl="0">
              <a:spcBef>
                <a:spcPts val="0"/>
              </a:spcBef>
              <a:spcAft>
                <a:spcPts val="0"/>
              </a:spcAft>
              <a:buNone/>
            </a:pPr>
            <a:endParaRPr sz="4800" b="1" dirty="0">
              <a:latin typeface="Calibri"/>
              <a:ea typeface="Calibri"/>
              <a:cs typeface="Calibri"/>
              <a:sym typeface="Calibri"/>
            </a:endParaRPr>
          </a:p>
          <a:p>
            <a:pPr marL="0" lvl="0" indent="0" algn="ctr" rtl="0">
              <a:spcBef>
                <a:spcPts val="0"/>
              </a:spcBef>
              <a:spcAft>
                <a:spcPts val="0"/>
              </a:spcAft>
              <a:buNone/>
            </a:pPr>
            <a:endParaRPr sz="4800" i="1" dirty="0">
              <a:latin typeface="Calibri"/>
              <a:ea typeface="Calibri"/>
              <a:cs typeface="Calibri"/>
              <a:sym typeface="Calibri"/>
            </a:endParaRPr>
          </a:p>
          <a:p>
            <a:pPr marL="0" lvl="0" indent="0" algn="ctr" rtl="0">
              <a:spcBef>
                <a:spcPts val="0"/>
              </a:spcBef>
              <a:spcAft>
                <a:spcPts val="0"/>
              </a:spcAft>
              <a:buNone/>
            </a:pPr>
            <a:endParaRPr sz="4800" i="1" dirty="0">
              <a:latin typeface="Calibri"/>
              <a:ea typeface="Calibri"/>
              <a:cs typeface="Calibri"/>
              <a:sym typeface="Calibri"/>
            </a:endParaRPr>
          </a:p>
          <a:p>
            <a:pPr marL="0" lvl="0" indent="0" algn="l" rtl="0">
              <a:spcBef>
                <a:spcPts val="0"/>
              </a:spcBef>
              <a:spcAft>
                <a:spcPts val="0"/>
              </a:spcAft>
              <a:buNone/>
            </a:pPr>
            <a:endParaRPr sz="4800" i="1" dirty="0">
              <a:latin typeface="Calibri"/>
              <a:ea typeface="Calibri"/>
              <a:cs typeface="Calibri"/>
              <a:sym typeface="Calibri"/>
            </a:endParaRPr>
          </a:p>
          <a:p>
            <a:pPr marL="0" lvl="0" indent="0" algn="ctr" rtl="0">
              <a:spcBef>
                <a:spcPts val="0"/>
              </a:spcBef>
              <a:spcAft>
                <a:spcPts val="0"/>
              </a:spcAft>
              <a:buNone/>
            </a:pPr>
            <a:endParaRPr sz="4800" i="1" dirty="0">
              <a:latin typeface="Calibri"/>
              <a:ea typeface="Calibri"/>
              <a:cs typeface="Calibri"/>
              <a:sym typeface="Calibri"/>
            </a:endParaRPr>
          </a:p>
          <a:p>
            <a:pPr marL="0" lvl="0" indent="0" algn="ctr" rtl="0">
              <a:spcBef>
                <a:spcPts val="0"/>
              </a:spcBef>
              <a:spcAft>
                <a:spcPts val="0"/>
              </a:spcAft>
              <a:buNone/>
            </a:pPr>
            <a:r>
              <a:rPr lang="en-US" sz="4800" i="1" dirty="0">
                <a:latin typeface="Calibri"/>
                <a:ea typeface="Calibri"/>
                <a:cs typeface="Calibri"/>
                <a:sym typeface="Calibri"/>
              </a:rPr>
              <a:t>Figure  3:  Identification of Preferred Standards</a:t>
            </a:r>
          </a:p>
          <a:p>
            <a:pPr marL="0" lvl="0" indent="0" rtl="0">
              <a:spcBef>
                <a:spcPts val="0"/>
              </a:spcBef>
              <a:spcAft>
                <a:spcPts val="0"/>
              </a:spcAft>
              <a:buNone/>
            </a:pPr>
            <a:r>
              <a:rPr lang="en-US" sz="4800" dirty="0">
                <a:latin typeface="Calibri"/>
                <a:ea typeface="Calibri"/>
                <a:cs typeface="Calibri"/>
                <a:sym typeface="Calibri"/>
              </a:rPr>
              <a:t>When comparing the IMO to the RS standards, preferences were based on the level of detail and clarity provided. Fig. 3 demonstrates the preferred existing standards based on standard type.  Five of the preferred standards were based on the RS and four on the IMO, reflecting differences on level of detail.</a:t>
            </a:r>
          </a:p>
          <a:p>
            <a:pPr marL="0" lvl="0" indent="0" rtl="0">
              <a:spcBef>
                <a:spcPts val="0"/>
              </a:spcBef>
              <a:spcAft>
                <a:spcPts val="0"/>
              </a:spcAft>
              <a:buNone/>
            </a:pPr>
            <a:r>
              <a:rPr lang="en-US" sz="5200" b="1" dirty="0">
                <a:latin typeface="Calibri"/>
                <a:ea typeface="Calibri"/>
                <a:cs typeface="Calibri"/>
                <a:sym typeface="Calibri"/>
              </a:rPr>
              <a:t>Discussion / Conclusions</a:t>
            </a:r>
            <a:endParaRPr sz="5200" b="1" dirty="0">
              <a:latin typeface="Calibri"/>
              <a:ea typeface="Calibri"/>
              <a:cs typeface="Calibri"/>
              <a:sym typeface="Calibri"/>
            </a:endParaRPr>
          </a:p>
          <a:p>
            <a:pPr marL="0" lvl="0" indent="0" algn="l" rtl="0">
              <a:spcBef>
                <a:spcPts val="0"/>
              </a:spcBef>
              <a:spcAft>
                <a:spcPts val="0"/>
              </a:spcAft>
              <a:buNone/>
            </a:pPr>
            <a:r>
              <a:rPr lang="en-US" sz="4800" dirty="0">
                <a:solidFill>
                  <a:schemeClr val="dk1"/>
                </a:solidFill>
                <a:latin typeface="Calibri"/>
                <a:ea typeface="Calibri"/>
                <a:cs typeface="Calibri"/>
                <a:sym typeface="Calibri"/>
              </a:rPr>
              <a:t>Many lessons can be learned for the implementation of  marine nuclear technology by evaluating past mistakes. Currently, the majority of safety incidents are caused by human error. The best way to combat this via detailed safety standards regarding training, materials testing, and overall systems testing. The next step include gathering more quantifiable research  to determine which types of nuclear reactors would we best suited for implementation in commercial maritime  shipping.</a:t>
            </a:r>
            <a:endParaRPr sz="4800" dirty="0">
              <a:solidFill>
                <a:schemeClr val="dk1"/>
              </a:solidFill>
              <a:latin typeface="Calibri"/>
              <a:ea typeface="Calibri"/>
              <a:cs typeface="Calibri"/>
              <a:sym typeface="Calibri"/>
            </a:endParaRPr>
          </a:p>
          <a:p>
            <a:pPr marL="0" lvl="0" indent="0" algn="l" rtl="0">
              <a:spcBef>
                <a:spcPts val="0"/>
              </a:spcBef>
              <a:spcAft>
                <a:spcPts val="0"/>
              </a:spcAft>
              <a:buNone/>
            </a:pPr>
            <a:r>
              <a:rPr lang="en-US" sz="4800" b="1" dirty="0">
                <a:latin typeface="Calibri"/>
                <a:ea typeface="Calibri"/>
                <a:cs typeface="Calibri"/>
                <a:sym typeface="Calibri"/>
              </a:rPr>
              <a:t>References</a:t>
            </a:r>
            <a:endParaRPr sz="4800" b="1" dirty="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US" sz="4800" dirty="0">
                <a:solidFill>
                  <a:schemeClr val="dk1"/>
                </a:solidFill>
                <a:highlight>
                  <a:srgbClr val="FFFFFF"/>
                </a:highlight>
                <a:latin typeface="Calibri"/>
                <a:ea typeface="Calibri"/>
                <a:cs typeface="Calibri"/>
                <a:sym typeface="Calibri"/>
              </a:rPr>
              <a:t>[1] </a:t>
            </a:r>
            <a:r>
              <a:rPr lang="en-US" sz="4800" i="1" dirty="0">
                <a:solidFill>
                  <a:schemeClr val="dk1"/>
                </a:solidFill>
                <a:latin typeface="Calibri"/>
                <a:ea typeface="Calibri"/>
                <a:cs typeface="Calibri"/>
                <a:sym typeface="Calibri"/>
              </a:rPr>
              <a:t>Index of Imo Resolutions</a:t>
            </a:r>
            <a:r>
              <a:rPr lang="en-US" sz="4800" dirty="0">
                <a:solidFill>
                  <a:schemeClr val="dk1"/>
                </a:solidFill>
                <a:latin typeface="Calibri"/>
                <a:ea typeface="Calibri"/>
                <a:cs typeface="Calibri"/>
                <a:sym typeface="Calibri"/>
              </a:rPr>
              <a:t>. International Maritime Organization. (n.d.).</a:t>
            </a:r>
            <a:endParaRPr sz="4800" dirty="0">
              <a:solidFill>
                <a:schemeClr val="dk1"/>
              </a:solidFill>
              <a:highlight>
                <a:srgbClr val="FFFFFF"/>
              </a:highlight>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US" sz="4800" dirty="0">
                <a:solidFill>
                  <a:schemeClr val="dk1"/>
                </a:solidFill>
                <a:highlight>
                  <a:srgbClr val="FFFFFF"/>
                </a:highlight>
                <a:latin typeface="Calibri"/>
                <a:ea typeface="Calibri"/>
                <a:cs typeface="Calibri"/>
                <a:sym typeface="Calibri"/>
              </a:rPr>
              <a:t>[2] </a:t>
            </a:r>
            <a:r>
              <a:rPr lang="en-US" sz="4800" i="1" dirty="0">
                <a:solidFill>
                  <a:schemeClr val="dk1"/>
                </a:solidFill>
                <a:highlight>
                  <a:srgbClr val="FFFFFF"/>
                </a:highlight>
                <a:latin typeface="Calibri"/>
                <a:ea typeface="Calibri"/>
                <a:cs typeface="Calibri"/>
                <a:sym typeface="Calibri"/>
              </a:rPr>
              <a:t>The Nuclear Navy</a:t>
            </a:r>
            <a:r>
              <a:rPr lang="en-US" sz="4800" dirty="0">
                <a:solidFill>
                  <a:schemeClr val="dk1"/>
                </a:solidFill>
                <a:highlight>
                  <a:srgbClr val="FFFFFF"/>
                </a:highlight>
                <a:latin typeface="Calibri"/>
                <a:ea typeface="Calibri"/>
                <a:cs typeface="Calibri"/>
                <a:sym typeface="Calibri"/>
              </a:rPr>
              <a:t>. Naval History and Heritage Command. (n.d.)</a:t>
            </a:r>
            <a:endParaRPr sz="4800" dirty="0">
              <a:solidFill>
                <a:schemeClr val="dk1"/>
              </a:solidFill>
              <a:highlight>
                <a:srgbClr val="FFFFFF"/>
              </a:highlight>
              <a:latin typeface="Calibri"/>
              <a:ea typeface="Calibri"/>
              <a:cs typeface="Calibri"/>
              <a:sym typeface="Calibri"/>
            </a:endParaRPr>
          </a:p>
          <a:p>
            <a:pPr marL="0" lvl="0" indent="0" algn="l" rtl="0">
              <a:lnSpc>
                <a:spcPct val="115000"/>
              </a:lnSpc>
              <a:spcBef>
                <a:spcPts val="0"/>
              </a:spcBef>
              <a:spcAft>
                <a:spcPts val="0"/>
              </a:spcAft>
              <a:buNone/>
            </a:pPr>
            <a:r>
              <a:rPr lang="en-US" sz="4800" dirty="0">
                <a:solidFill>
                  <a:schemeClr val="dk1"/>
                </a:solidFill>
                <a:highlight>
                  <a:srgbClr val="FFFFFF"/>
                </a:highlight>
                <a:latin typeface="Calibri"/>
                <a:ea typeface="Calibri"/>
                <a:cs typeface="Calibri"/>
                <a:sym typeface="Calibri"/>
              </a:rPr>
              <a:t>[3]  IAEA. (2022, November 15). </a:t>
            </a:r>
            <a:r>
              <a:rPr lang="en-US" sz="4800" i="1" dirty="0">
                <a:solidFill>
                  <a:schemeClr val="dk1"/>
                </a:solidFill>
                <a:highlight>
                  <a:srgbClr val="FFFFFF"/>
                </a:highlight>
                <a:latin typeface="Calibri"/>
                <a:ea typeface="Calibri"/>
                <a:cs typeface="Calibri"/>
                <a:sym typeface="Calibri"/>
              </a:rPr>
              <a:t>What is nuclear energy? The Science of Nuclear Power</a:t>
            </a:r>
            <a:r>
              <a:rPr lang="en-US" sz="4800" dirty="0">
                <a:solidFill>
                  <a:schemeClr val="dk1"/>
                </a:solidFill>
                <a:highlight>
                  <a:srgbClr val="FFFFFF"/>
                </a:highlight>
                <a:latin typeface="Calibri"/>
                <a:ea typeface="Calibri"/>
                <a:cs typeface="Calibri"/>
                <a:sym typeface="Calibri"/>
              </a:rPr>
              <a:t>. IAEA</a:t>
            </a:r>
            <a:endParaRPr sz="4800" dirty="0">
              <a:latin typeface="Calibri"/>
              <a:ea typeface="Calibri"/>
              <a:cs typeface="Calibri"/>
              <a:sym typeface="Calibri"/>
            </a:endParaRPr>
          </a:p>
          <a:p>
            <a:pPr marL="0" lvl="0" indent="0" algn="l" rtl="0">
              <a:spcBef>
                <a:spcPts val="0"/>
              </a:spcBef>
              <a:spcAft>
                <a:spcPts val="0"/>
              </a:spcAft>
              <a:buNone/>
            </a:pPr>
            <a:r>
              <a:rPr lang="en-US" sz="4800" b="1" dirty="0">
                <a:latin typeface="Calibri"/>
                <a:ea typeface="Calibri"/>
                <a:cs typeface="Calibri"/>
                <a:sym typeface="Calibri"/>
              </a:rPr>
              <a:t>Acknowledgements</a:t>
            </a:r>
            <a:endParaRPr sz="4800" b="1" dirty="0">
              <a:latin typeface="Calibri"/>
              <a:ea typeface="Calibri"/>
              <a:cs typeface="Calibri"/>
              <a:sym typeface="Calibri"/>
            </a:endParaRPr>
          </a:p>
          <a:p>
            <a:pPr marL="0" lvl="0" indent="0" algn="l" rtl="0">
              <a:spcBef>
                <a:spcPts val="0"/>
              </a:spcBef>
              <a:spcAft>
                <a:spcPts val="0"/>
              </a:spcAft>
              <a:buNone/>
            </a:pPr>
            <a:r>
              <a:rPr lang="en-US" sz="4800" dirty="0">
                <a:latin typeface="Calibri"/>
                <a:ea typeface="Calibri"/>
                <a:cs typeface="Calibri"/>
                <a:sym typeface="Calibri"/>
              </a:rPr>
              <a:t>ABS Team: Meg Dowling and Shania Suarez.</a:t>
            </a:r>
            <a:endParaRPr sz="4800" dirty="0">
              <a:latin typeface="Calibri"/>
              <a:ea typeface="Calibri"/>
              <a:cs typeface="Calibri"/>
              <a:sym typeface="Calibri"/>
            </a:endParaRPr>
          </a:p>
          <a:p>
            <a:pPr marL="0" lvl="0" indent="0" algn="l" rtl="0">
              <a:spcBef>
                <a:spcPts val="0"/>
              </a:spcBef>
              <a:spcAft>
                <a:spcPts val="0"/>
              </a:spcAft>
              <a:buNone/>
            </a:pPr>
            <a:r>
              <a:rPr lang="en-US" sz="4800" dirty="0">
                <a:latin typeface="Calibri"/>
                <a:ea typeface="Calibri"/>
                <a:cs typeface="Calibri"/>
                <a:sym typeface="Calibri"/>
              </a:rPr>
              <a:t>Sarah Brooks, Florida Tech.</a:t>
            </a:r>
            <a:endParaRPr sz="4800" dirty="0">
              <a:latin typeface="Calibri"/>
              <a:ea typeface="Calibri"/>
              <a:cs typeface="Calibri"/>
              <a:sym typeface="Calibri"/>
            </a:endParaRPr>
          </a:p>
          <a:p>
            <a:pPr marL="0" lvl="0" indent="0" algn="l" rtl="0">
              <a:spcBef>
                <a:spcPts val="0"/>
              </a:spcBef>
              <a:spcAft>
                <a:spcPts val="0"/>
              </a:spcAft>
              <a:buNone/>
            </a:pPr>
            <a:endParaRPr sz="6000" b="1" dirty="0">
              <a:latin typeface="Calibri"/>
              <a:ea typeface="Calibri"/>
              <a:cs typeface="Calibri"/>
              <a:sym typeface="Calibri"/>
            </a:endParaRPr>
          </a:p>
        </p:txBody>
      </p:sp>
      <p:pic>
        <p:nvPicPr>
          <p:cNvPr id="58" name="Google Shape;58;g13cecaf42ec_0_0"/>
          <p:cNvPicPr preferRelativeResize="0"/>
          <p:nvPr/>
        </p:nvPicPr>
        <p:blipFill>
          <a:blip r:embed="rId5">
            <a:alphaModFix/>
          </a:blip>
          <a:stretch>
            <a:fillRect/>
          </a:stretch>
        </p:blipFill>
        <p:spPr>
          <a:xfrm>
            <a:off x="15302876" y="25786080"/>
            <a:ext cx="13180684" cy="7955280"/>
          </a:xfrm>
          <a:prstGeom prst="rect">
            <a:avLst/>
          </a:prstGeom>
          <a:noFill/>
          <a:ln>
            <a:noFill/>
          </a:ln>
        </p:spPr>
      </p:pic>
      <p:pic>
        <p:nvPicPr>
          <p:cNvPr id="1030" name="Picture 6">
            <a:extLst>
              <a:ext uri="{FF2B5EF4-FFF2-40B4-BE49-F238E27FC236}">
                <a16:creationId xmlns:a16="http://schemas.microsoft.com/office/drawing/2014/main" id="{5CF40C80-4833-4256-AE49-09DCD1CE1FB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49317" y="7902576"/>
            <a:ext cx="12995983" cy="822194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680849C9-9CED-D25D-C7FE-7576C7B13585}"/>
              </a:ext>
            </a:extLst>
          </p:cNvPr>
          <p:cNvPicPr>
            <a:picLocks noChangeAspect="1"/>
          </p:cNvPicPr>
          <p:nvPr/>
        </p:nvPicPr>
        <p:blipFill>
          <a:blip r:embed="rId7"/>
          <a:stretch>
            <a:fillRect/>
          </a:stretch>
        </p:blipFill>
        <p:spPr>
          <a:xfrm>
            <a:off x="15302876" y="13544156"/>
            <a:ext cx="13180684" cy="8104133"/>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678</Words>
  <Application>Microsoft Macintosh PowerPoint</Application>
  <PresentationFormat>Custom</PresentationFormat>
  <Paragraphs>76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shopper</dc:creator>
  <cp:lastModifiedBy>Kara Perkins</cp:lastModifiedBy>
  <cp:revision>2</cp:revision>
  <dcterms:created xsi:type="dcterms:W3CDTF">2007-04-04T14:17:42Z</dcterms:created>
  <dcterms:modified xsi:type="dcterms:W3CDTF">2023-04-06T00:42:59Z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