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43891200" cy="38404800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jCJEoeVLJPb7mFCyTn54l5Z/At7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99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307" autoAdjust="0"/>
    <p:restoredTop sz="94660"/>
  </p:normalViewPr>
  <p:slideViewPr>
    <p:cSldViewPr snapToGrid="0">
      <p:cViewPr>
        <p:scale>
          <a:sx n="25" d="100"/>
          <a:sy n="25" d="100"/>
        </p:scale>
        <p:origin x="136" y="-1892"/>
      </p:cViewPr>
      <p:guideLst>
        <p:guide orient="horz" pos="12096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fnoj\Documents\Fall%202022\STARS\Book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095225542476356"/>
          <c:y val="6.1412238729092593E-2"/>
          <c:w val="0.87699855292930373"/>
          <c:h val="0.66673824826437711"/>
        </c:manualLayout>
      </c:layout>
      <c:barChart>
        <c:barDir val="col"/>
        <c:grouping val="clustered"/>
        <c:varyColors val="0"/>
        <c:ser>
          <c:idx val="0"/>
          <c:order val="0"/>
          <c:tx>
            <c:v>2020</c:v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'Points Over Time'!$G$5:$G$13</c:f>
              <c:strCache>
                <c:ptCount val="9"/>
                <c:pt idx="0">
                  <c:v>EN 2</c:v>
                </c:pt>
                <c:pt idx="1">
                  <c:v>EN 3</c:v>
                </c:pt>
                <c:pt idx="2">
                  <c:v>EN 5</c:v>
                </c:pt>
                <c:pt idx="3">
                  <c:v>EN 5</c:v>
                </c:pt>
                <c:pt idx="4">
                  <c:v>EN 6</c:v>
                </c:pt>
                <c:pt idx="5">
                  <c:v>EN 8</c:v>
                </c:pt>
                <c:pt idx="6">
                  <c:v>EN 9</c:v>
                </c:pt>
                <c:pt idx="7">
                  <c:v>EN 10</c:v>
                </c:pt>
                <c:pt idx="8">
                  <c:v>EN 12</c:v>
                </c:pt>
              </c:strCache>
            </c:strRef>
          </c:cat>
          <c:val>
            <c:numRef>
              <c:f>'Points Over Time'!$H$5:$H$13</c:f>
              <c:numCache>
                <c:formatCode>General</c:formatCode>
                <c:ptCount val="9"/>
                <c:pt idx="0">
                  <c:v>1.2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0.9</c:v>
                </c:pt>
                <c:pt idx="6">
                  <c:v>0</c:v>
                </c:pt>
                <c:pt idx="7">
                  <c:v>2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DA-499D-B80F-34562D2CAA34}"/>
            </c:ext>
          </c:extLst>
        </c:ser>
        <c:ser>
          <c:idx val="1"/>
          <c:order val="1"/>
          <c:tx>
            <c:v>2023</c:v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'Points Over Time'!$G$5:$G$13</c:f>
              <c:strCache>
                <c:ptCount val="9"/>
                <c:pt idx="0">
                  <c:v>EN 2</c:v>
                </c:pt>
                <c:pt idx="1">
                  <c:v>EN 3</c:v>
                </c:pt>
                <c:pt idx="2">
                  <c:v>EN 5</c:v>
                </c:pt>
                <c:pt idx="3">
                  <c:v>EN 5</c:v>
                </c:pt>
                <c:pt idx="4">
                  <c:v>EN 6</c:v>
                </c:pt>
                <c:pt idx="5">
                  <c:v>EN 8</c:v>
                </c:pt>
                <c:pt idx="6">
                  <c:v>EN 9</c:v>
                </c:pt>
                <c:pt idx="7">
                  <c:v>EN 10</c:v>
                </c:pt>
                <c:pt idx="8">
                  <c:v>EN 12</c:v>
                </c:pt>
              </c:strCache>
            </c:strRef>
          </c:cat>
          <c:val>
            <c:numRef>
              <c:f>'Points Over Time'!$I$5:$I$13</c:f>
              <c:numCache>
                <c:formatCode>General</c:formatCode>
                <c:ptCount val="9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0.5</c:v>
                </c:pt>
                <c:pt idx="5">
                  <c:v>1</c:v>
                </c:pt>
                <c:pt idx="6">
                  <c:v>0</c:v>
                </c:pt>
                <c:pt idx="7">
                  <c:v>3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DA-499D-B80F-34562D2CAA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8586512"/>
        <c:axId val="1248593712"/>
      </c:barChart>
      <c:catAx>
        <c:axId val="124858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8593712"/>
        <c:crosses val="autoZero"/>
        <c:auto val="1"/>
        <c:lblAlgn val="ctr"/>
        <c:lblOffset val="100"/>
        <c:noMultiLvlLbl val="0"/>
      </c:catAx>
      <c:valAx>
        <c:axId val="1248593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4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Points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4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8586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4000"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2020</c:v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'Points Over Time'!$K$5:$K$13</c:f>
              <c:strCache>
                <c:ptCount val="9"/>
                <c:pt idx="0">
                  <c:v>PA 1</c:v>
                </c:pt>
                <c:pt idx="1">
                  <c:v>PA 2</c:v>
                </c:pt>
                <c:pt idx="2">
                  <c:v>PA 3</c:v>
                </c:pt>
                <c:pt idx="3">
                  <c:v>PA 4</c:v>
                </c:pt>
                <c:pt idx="4">
                  <c:v>PA 6</c:v>
                </c:pt>
                <c:pt idx="5">
                  <c:v>PA 10</c:v>
                </c:pt>
                <c:pt idx="6">
                  <c:v>PA 11</c:v>
                </c:pt>
                <c:pt idx="7">
                  <c:v>PA 12</c:v>
                </c:pt>
                <c:pt idx="8">
                  <c:v>PA 14</c:v>
                </c:pt>
              </c:strCache>
            </c:strRef>
          </c:cat>
          <c:val>
            <c:numRef>
              <c:f>'Points Over Time'!$L$5:$L$13</c:f>
              <c:numCache>
                <c:formatCode>General</c:formatCode>
                <c:ptCount val="9"/>
                <c:pt idx="0">
                  <c:v>1</c:v>
                </c:pt>
                <c:pt idx="1">
                  <c:v>2.5</c:v>
                </c:pt>
                <c:pt idx="2">
                  <c:v>1.25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0.75</c:v>
                </c:pt>
                <c:pt idx="8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1A-4B02-82A9-2DC68561A9B9}"/>
            </c:ext>
          </c:extLst>
        </c:ser>
        <c:ser>
          <c:idx val="1"/>
          <c:order val="1"/>
          <c:tx>
            <c:v>2023</c:v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'Points Over Time'!$K$5:$K$13</c:f>
              <c:strCache>
                <c:ptCount val="9"/>
                <c:pt idx="0">
                  <c:v>PA 1</c:v>
                </c:pt>
                <c:pt idx="1">
                  <c:v>PA 2</c:v>
                </c:pt>
                <c:pt idx="2">
                  <c:v>PA 3</c:v>
                </c:pt>
                <c:pt idx="3">
                  <c:v>PA 4</c:v>
                </c:pt>
                <c:pt idx="4">
                  <c:v>PA 6</c:v>
                </c:pt>
                <c:pt idx="5">
                  <c:v>PA 10</c:v>
                </c:pt>
                <c:pt idx="6">
                  <c:v>PA 11</c:v>
                </c:pt>
                <c:pt idx="7">
                  <c:v>PA 12</c:v>
                </c:pt>
                <c:pt idx="8">
                  <c:v>PA 14</c:v>
                </c:pt>
              </c:strCache>
            </c:strRef>
          </c:cat>
          <c:val>
            <c:numRef>
              <c:f>'Points Over Time'!$M$5:$M$13</c:f>
              <c:numCache>
                <c:formatCode>General</c:formatCode>
                <c:ptCount val="9"/>
                <c:pt idx="0">
                  <c:v>1</c:v>
                </c:pt>
                <c:pt idx="1">
                  <c:v>2.5</c:v>
                </c:pt>
                <c:pt idx="2">
                  <c:v>1.25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1A-4B02-82A9-2DC68561A9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46521360"/>
        <c:axId val="1046533360"/>
      </c:barChart>
      <c:catAx>
        <c:axId val="104652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6533360"/>
        <c:crosses val="autoZero"/>
        <c:auto val="1"/>
        <c:lblAlgn val="ctr"/>
        <c:lblOffset val="100"/>
        <c:noMultiLvlLbl val="0"/>
      </c:catAx>
      <c:valAx>
        <c:axId val="104653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4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Points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4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6521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4000"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AC</c:v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cat>
            <c:numRef>
              <c:f>'Points Over Time'!$C$4:$E$4</c:f>
              <c:numCache>
                <c:formatCode>General</c:formatCode>
                <c:ptCount val="3"/>
                <c:pt idx="0">
                  <c:v>2017</c:v>
                </c:pt>
                <c:pt idx="1">
                  <c:v>2020</c:v>
                </c:pt>
                <c:pt idx="2">
                  <c:v>2023</c:v>
                </c:pt>
              </c:numCache>
            </c:numRef>
          </c:cat>
          <c:val>
            <c:numRef>
              <c:f>'Points Over Time'!$C$5:$E$5</c:f>
              <c:numCache>
                <c:formatCode>General</c:formatCode>
                <c:ptCount val="3"/>
                <c:pt idx="0">
                  <c:v>37.370000000000005</c:v>
                </c:pt>
                <c:pt idx="1">
                  <c:v>39.82</c:v>
                </c:pt>
                <c:pt idx="2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59-40FC-A1E6-08B7DE76F287}"/>
            </c:ext>
          </c:extLst>
        </c:ser>
        <c:ser>
          <c:idx val="1"/>
          <c:order val="1"/>
          <c:tx>
            <c:v>EN</c:v>
          </c:tx>
          <c:spPr>
            <a:solidFill>
              <a:srgbClr val="0099CC"/>
            </a:solidFill>
            <a:ln>
              <a:noFill/>
            </a:ln>
            <a:effectLst/>
          </c:spPr>
          <c:invertIfNegative val="0"/>
          <c:cat>
            <c:numRef>
              <c:f>'Points Over Time'!$C$4:$E$4</c:f>
              <c:numCache>
                <c:formatCode>General</c:formatCode>
                <c:ptCount val="3"/>
                <c:pt idx="0">
                  <c:v>2017</c:v>
                </c:pt>
                <c:pt idx="1">
                  <c:v>2020</c:v>
                </c:pt>
                <c:pt idx="2">
                  <c:v>2023</c:v>
                </c:pt>
              </c:numCache>
            </c:numRef>
          </c:cat>
          <c:val>
            <c:numRef>
              <c:f>'Points Over Time'!$C$6:$E$6</c:f>
              <c:numCache>
                <c:formatCode>General</c:formatCode>
                <c:ptCount val="3"/>
                <c:pt idx="0">
                  <c:v>17.03</c:v>
                </c:pt>
                <c:pt idx="1">
                  <c:v>19.29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59-40FC-A1E6-08B7DE76F287}"/>
            </c:ext>
          </c:extLst>
        </c:ser>
        <c:ser>
          <c:idx val="2"/>
          <c:order val="2"/>
          <c:tx>
            <c:v>OP</c:v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'Points Over Time'!$C$4:$E$4</c:f>
              <c:numCache>
                <c:formatCode>General</c:formatCode>
                <c:ptCount val="3"/>
                <c:pt idx="0">
                  <c:v>2017</c:v>
                </c:pt>
                <c:pt idx="1">
                  <c:v>2020</c:v>
                </c:pt>
                <c:pt idx="2">
                  <c:v>2023</c:v>
                </c:pt>
              </c:numCache>
            </c:numRef>
          </c:cat>
          <c:val>
            <c:numRef>
              <c:f>'Points Over Time'!$C$7:$E$7</c:f>
              <c:numCache>
                <c:formatCode>General</c:formatCode>
                <c:ptCount val="3"/>
                <c:pt idx="0">
                  <c:v>16.05</c:v>
                </c:pt>
                <c:pt idx="1">
                  <c:v>25.63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59-40FC-A1E6-08B7DE76F287}"/>
            </c:ext>
          </c:extLst>
        </c:ser>
        <c:ser>
          <c:idx val="3"/>
          <c:order val="3"/>
          <c:tx>
            <c:v>PA</c:v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numRef>
              <c:f>'Points Over Time'!$C$4:$E$4</c:f>
              <c:numCache>
                <c:formatCode>General</c:formatCode>
                <c:ptCount val="3"/>
                <c:pt idx="0">
                  <c:v>2017</c:v>
                </c:pt>
                <c:pt idx="1">
                  <c:v>2020</c:v>
                </c:pt>
                <c:pt idx="2">
                  <c:v>2023</c:v>
                </c:pt>
              </c:numCache>
            </c:numRef>
          </c:cat>
          <c:val>
            <c:numRef>
              <c:f>'Points Over Time'!$C$8:$E$8</c:f>
              <c:numCache>
                <c:formatCode>General</c:formatCode>
                <c:ptCount val="3"/>
                <c:pt idx="0">
                  <c:v>8.8800000000000008</c:v>
                </c:pt>
                <c:pt idx="1">
                  <c:v>13.870000000000001</c:v>
                </c:pt>
                <c:pt idx="2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359-40FC-A1E6-08B7DE76F2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4457632"/>
        <c:axId val="524459296"/>
      </c:barChart>
      <c:catAx>
        <c:axId val="52445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459296"/>
        <c:crosses val="autoZero"/>
        <c:auto val="1"/>
        <c:lblAlgn val="ctr"/>
        <c:lblOffset val="100"/>
        <c:noMultiLvlLbl val="0"/>
      </c:catAx>
      <c:valAx>
        <c:axId val="524459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600"/>
                  <a:t>Points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457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745195825489457"/>
          <c:y val="0.89979093952136457"/>
          <c:w val="0.43539911153370975"/>
          <c:h val="7.60033116132798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9867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1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2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2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3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4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>
            <a:spLocks noGrp="1"/>
          </p:cNvSpPr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2"/>
          <p:cNvSpPr>
            <a:spLocks noGrp="1"/>
          </p:cNvSpPr>
          <p:nvPr>
            <p:ph type="pic" idx="2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w="3175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w="3810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hyperlink" Target="https://stars.aashe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A9D8BC5-9718-4765-5E7F-691CF2D80E4D}"/>
              </a:ext>
            </a:extLst>
          </p:cNvPr>
          <p:cNvSpPr txBox="1"/>
          <p:nvPr/>
        </p:nvSpPr>
        <p:spPr>
          <a:xfrm>
            <a:off x="14935199" y="6672869"/>
            <a:ext cx="13309600" cy="317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en-US" sz="5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5200" u="sng" dirty="0">
                <a:latin typeface="Calibri" panose="020F0502020204030204" pitchFamily="34" charset="0"/>
                <a:cs typeface="Calibri" panose="020F0502020204030204" pitchFamily="34" charset="0"/>
              </a:rPr>
              <a:t>Optimizing STARS </a:t>
            </a:r>
            <a:r>
              <a:rPr lang="en-US" sz="5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Workflo</a:t>
            </a:r>
            <a:r>
              <a:rPr lang="en-US" sz="52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ws</a:t>
            </a:r>
            <a:endParaRPr lang="en-US" sz="52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most important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campus offices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for completion of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certification included:  Facilities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Student-Life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Office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Institutional Research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and the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SUS Academic Program (Fig. 1).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width of the flow-lines indicates the relative volume of information transfer; e.g., the inter-actions of the USC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and,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SUS Academic Program. </a:t>
            </a:r>
          </a:p>
          <a:p>
            <a:r>
              <a:rPr lang="en-US" sz="52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Actions </a:t>
            </a:r>
            <a:r>
              <a:rPr lang="en-US" sz="5200" u="sng" dirty="0">
                <a:latin typeface="Calibri" panose="020F0502020204030204" pitchFamily="34" charset="0"/>
                <a:cs typeface="Calibri" panose="020F0502020204030204" pitchFamily="34" charset="0"/>
              </a:rPr>
              <a:t>to Achieve Engagement Points</a:t>
            </a:r>
          </a:p>
          <a:p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Up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to 6 additional points are expected to be added due to efforts undertaken in the EN category during the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project (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Fig. 2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). In the EN category, we have been able to keep 95% of the points from the 2020 report (18.5 points). </a:t>
            </a:r>
            <a:endParaRPr lang="en-US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250000"/>
              </a:lnSpc>
            </a:pPr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5200" u="sng" dirty="0">
                <a:latin typeface="Calibri" panose="020F0502020204030204" pitchFamily="34" charset="0"/>
                <a:cs typeface="Calibri" panose="020F0502020204030204" pitchFamily="34" charset="0"/>
              </a:rPr>
              <a:t>Actions to Achieve Planning &amp; Admin. Points</a:t>
            </a:r>
          </a:p>
          <a:p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seen in Fig. 3, at least 1 new point may also be added from PA 6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. 60% of the points for the PA category were maintained from the 2020 report (8.25 points). </a:t>
            </a:r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9349292" y="1456401"/>
            <a:ext cx="28498800" cy="4399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75" tIns="44825" rIns="89675" bIns="4482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Campus-wide Sustainability </a:t>
            </a:r>
            <a:r>
              <a:rPr lang="en-US" sz="80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Recertification </a:t>
            </a:r>
            <a:r>
              <a:rPr lang="en-US" sz="80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Focusing on 30 STARS</a:t>
            </a:r>
            <a:br>
              <a:rPr lang="en-US" sz="80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80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Engagement </a:t>
            </a:r>
            <a:r>
              <a:rPr lang="en-US" sz="8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lang="en-US" sz="8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8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lanning </a:t>
            </a:r>
            <a:r>
              <a:rPr lang="en-US" sz="80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Credits, Florida Tech</a:t>
            </a:r>
            <a:r>
              <a:rPr lang="en-US" sz="80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80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Christian Foster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Advisor: Dr. Ken Lindeman, Dept.  of Ocean Engineering &amp; Marine Sciences, , Florida Tech</a:t>
            </a:r>
          </a:p>
        </p:txBody>
      </p:sp>
      <p:pic>
        <p:nvPicPr>
          <p:cNvPr id="9" name="Google Shape;11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113498" y="2291171"/>
            <a:ext cx="1846219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58E464C-07A4-0FD1-ABA0-DF06E503A349}"/>
              </a:ext>
            </a:extLst>
          </p:cNvPr>
          <p:cNvSpPr txBox="1"/>
          <p:nvPr/>
        </p:nvSpPr>
        <p:spPr>
          <a:xfrm>
            <a:off x="711200" y="6756400"/>
            <a:ext cx="14223999" cy="32329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b="1" u="sng" dirty="0"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  <a:p>
            <a:r>
              <a:rPr lang="en-US" sz="5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Florida Tech has been the source of many </a:t>
            </a:r>
            <a:r>
              <a:rPr lang="en-US" sz="5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innovations, </a:t>
            </a:r>
            <a:r>
              <a:rPr lang="en-US" sz="5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yet </a:t>
            </a:r>
            <a:r>
              <a:rPr lang="en-US" sz="5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</a:t>
            </a:r>
            <a:r>
              <a:rPr lang="en-US" sz="5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challenges have created a focus on </a:t>
            </a:r>
            <a:r>
              <a:rPr lang="en-US" sz="5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campus sustainability actions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This project </a:t>
            </a:r>
            <a:r>
              <a:rPr lang="en-US" sz="5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focuses on 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achieving credits in the STARS </a:t>
            </a:r>
            <a:r>
              <a:rPr lang="en-US" sz="5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3-year certification </a:t>
            </a:r>
            <a:r>
              <a:rPr lang="en-US" sz="5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process¹ </a:t>
            </a:r>
            <a:r>
              <a:rPr lang="en-US" sz="5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Florida </a:t>
            </a:r>
            <a:r>
              <a:rPr lang="en-US" sz="5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 employs to aid campus innovations and </a:t>
            </a:r>
            <a:r>
              <a:rPr lang="en-US" sz="5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establish baselines for </a:t>
            </a:r>
            <a:r>
              <a:rPr lang="en-US" sz="5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sustainability performance </a:t>
            </a:r>
            <a:r>
              <a:rPr lang="en-US" sz="5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measurement. </a:t>
            </a:r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7500"/>
              </a:lnSpc>
            </a:pPr>
            <a:r>
              <a:rPr lang="en-US" sz="5200" b="1" u="sng" dirty="0">
                <a:latin typeface="Calibri" panose="020F0502020204030204" pitchFamily="34" charset="0"/>
                <a:cs typeface="Calibri" panose="020F0502020204030204" pitchFamily="34" charset="0"/>
              </a:rPr>
              <a:t>Objectives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assemble </a:t>
            </a:r>
            <a:r>
              <a:rPr lang="en-US" sz="5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workgroups 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5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WGs</a:t>
            </a:r>
            <a:r>
              <a:rPr lang="en-US" sz="5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delegate workloads and optimize points for credits.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achieve maximum overall points in the Engagement (EN) Category.</a:t>
            </a:r>
            <a:endParaRPr lang="en-US" sz="5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achieve maximum overall points in the Planning &amp; Administration (PA) Category.</a:t>
            </a:r>
          </a:p>
          <a:p>
            <a:pPr>
              <a:lnSpc>
                <a:spcPts val="7500"/>
              </a:lnSpc>
            </a:pPr>
            <a:r>
              <a:rPr lang="en-US" sz="52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endParaRPr lang="en-US" sz="5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5500"/>
              </a:lnSpc>
            </a:pPr>
            <a:r>
              <a:rPr lang="en-US" sz="52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Optimizing </a:t>
            </a:r>
            <a:r>
              <a:rPr lang="en-US" sz="5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STARS Workflows</a:t>
            </a:r>
            <a:endParaRPr lang="en-US" sz="5200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Re-aligned and re-engaged existing </a:t>
            </a:r>
            <a:r>
              <a:rPr lang="en-US" sz="5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WGs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the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University Sustainability Council (USC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Merged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USC’s </a:t>
            </a:r>
            <a:r>
              <a:rPr lang="en-US" sz="5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and PA category </a:t>
            </a:r>
            <a:r>
              <a:rPr lang="en-US" sz="5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WGs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 due</a:t>
            </a:r>
            <a:b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heavy overlap in membership and content.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Expanded involvement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students, including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student employees and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organizations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5200" u="sng" dirty="0">
                <a:latin typeface="Calibri" panose="020F0502020204030204" pitchFamily="34" charset="0"/>
                <a:cs typeface="Calibri" panose="020F0502020204030204" pitchFamily="34" charset="0"/>
              </a:rPr>
              <a:t>Actions to </a:t>
            </a:r>
            <a:r>
              <a:rPr lang="en-US" sz="52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Achieve Engagement </a:t>
            </a:r>
            <a:r>
              <a:rPr lang="en-US" sz="5200" u="sng" dirty="0">
                <a:latin typeface="Calibri" panose="020F0502020204030204" pitchFamily="34" charset="0"/>
                <a:cs typeface="Calibri" panose="020F0502020204030204" pitchFamily="34" charset="0"/>
              </a:rPr>
              <a:t>Points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An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inventory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was made of past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points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achieved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, and potential new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points were estimated.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11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credits were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identified for priority actions.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&gt;30 data-mining or other actions were completed.</a:t>
            </a:r>
            <a:endParaRPr lang="en-US" sz="5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Depending on </a:t>
            </a: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credit details, &gt;6 specific </a:t>
            </a:r>
            <a:r>
              <a:rPr lang="en-US" sz="5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campus </a:t>
            </a: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partnerships </a:t>
            </a:r>
            <a:r>
              <a:rPr lang="en-US" sz="5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were continued or catalyzed to satisfy measurable criteria</a:t>
            </a: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5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5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Actions </a:t>
            </a:r>
            <a:r>
              <a:rPr lang="en-US" sz="52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Achieve Planning &amp; Admin. Points</a:t>
            </a:r>
            <a:endParaRPr lang="en-US" sz="5200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</a:t>
            </a:r>
            <a:r>
              <a:rPr lang="en-US" sz="5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inventory </a:t>
            </a: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made of </a:t>
            </a:r>
            <a:r>
              <a:rPr lang="en-US" sz="5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past points achieved, and potential new </a:t>
            </a: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points were estimated.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PA credits </a:t>
            </a:r>
            <a:r>
              <a:rPr lang="en-US" sz="5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were </a:t>
            </a: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identified for actions.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&gt;20 data-mining or other actions were completed.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Depending </a:t>
            </a:r>
            <a:r>
              <a:rPr lang="en-US" sz="5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credit details, actions with &gt;4 </a:t>
            </a: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partners </a:t>
            </a:r>
            <a:r>
              <a:rPr lang="en-US" sz="5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were continued or catalyzed to satisfy measurable criteria.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CE5143-1CA9-CBB6-09EA-547EEFB3FA9D}"/>
              </a:ext>
            </a:extLst>
          </p:cNvPr>
          <p:cNvSpPr txBox="1"/>
          <p:nvPr/>
        </p:nvSpPr>
        <p:spPr>
          <a:xfrm>
            <a:off x="28955999" y="6672869"/>
            <a:ext cx="14224000" cy="321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Results, </a:t>
            </a:r>
            <a:r>
              <a:rPr lang="en-US" sz="5200" b="1" u="sng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52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ont</a:t>
            </a:r>
            <a:r>
              <a:rPr lang="en-US" sz="5200" b="1" u="sng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An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additional 35% (4.81 points) may be maintained by the recertification due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date. </a:t>
            </a:r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5200" b="1" u="sng" dirty="0">
                <a:latin typeface="Calibri" panose="020F0502020204030204" pitchFamily="34" charset="0"/>
                <a:cs typeface="Calibri" panose="020F0502020204030204" pitchFamily="34" charset="0"/>
              </a:rPr>
              <a:t>Discussion</a:t>
            </a:r>
          </a:p>
          <a:p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recertification is due in Nov. 2023. To advance from our prior Silver to a Gold STARS rating, an increase of approx. 15 pts to 65 total is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needed</a:t>
            </a: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²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work done during the project has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identified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areas, such as PA credits, where more data is still needed to determine final points (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Fig.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4). </a:t>
            </a:r>
            <a:b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5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primary point increases included the Trick-or-Trash program, as well as new AC and EN surveys.  </a:t>
            </a:r>
          </a:p>
          <a:p>
            <a:r>
              <a:rPr lang="en-US" sz="52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Literature Cited</a:t>
            </a:r>
            <a:endParaRPr lang="en-US" sz="5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5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¹  </a:t>
            </a:r>
            <a:r>
              <a:rPr lang="en-US" sz="52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STARS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Home Page, </a:t>
            </a: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https://stars.aashe.org/</a:t>
            </a:r>
            <a:endParaRPr lang="en-US" sz="5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² FIT STARS Report. 2020. </a:t>
            </a:r>
            <a:r>
              <a:rPr lang="en-US" sz="5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</a:t>
            </a: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://.aashe.org/</a:t>
            </a:r>
            <a:endParaRPr lang="en-US" sz="5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52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Acknowledgements</a:t>
            </a:r>
            <a:endParaRPr lang="en-US" sz="52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5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Florida Tech </a:t>
            </a: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Facilities, many on the USC and its </a:t>
            </a:r>
            <a:r>
              <a:rPr lang="en-US" sz="52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WGs</a:t>
            </a:r>
            <a:r>
              <a:rPr lang="en-US" sz="5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others on campus.  Sarah </a:t>
            </a:r>
            <a:r>
              <a:rPr lang="en-US" sz="5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Brooks, TA.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DB644D-EFFC-5D67-2683-103147E4E38D}"/>
              </a:ext>
            </a:extLst>
          </p:cNvPr>
          <p:cNvSpPr txBox="1"/>
          <p:nvPr/>
        </p:nvSpPr>
        <p:spPr>
          <a:xfrm>
            <a:off x="15085623" y="18533878"/>
            <a:ext cx="130087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Fig 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1:  Relationships among stocks and flows for STARS credits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A5AD8-1CB5-763F-D16A-9AE706B7AA75}"/>
              </a:ext>
            </a:extLst>
          </p:cNvPr>
          <p:cNvSpPr txBox="1"/>
          <p:nvPr/>
        </p:nvSpPr>
        <p:spPr>
          <a:xfrm>
            <a:off x="29028158" y="30353531"/>
            <a:ext cx="134479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Fig 4: 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Point increases by category over three certification cycles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7094" y="33197622"/>
            <a:ext cx="129894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Fig 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2: Changes in EN points per credit for 2 certification cycles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1FB1B256-75CA-9038-84C1-C012249594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985056"/>
              </p:ext>
            </p:extLst>
          </p:nvPr>
        </p:nvGraphicFramePr>
        <p:xfrm>
          <a:off x="14738917" y="26974800"/>
          <a:ext cx="13702164" cy="6496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917260C4-7925-8012-D730-119B7EE263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9884713"/>
              </p:ext>
            </p:extLst>
          </p:nvPr>
        </p:nvGraphicFramePr>
        <p:xfrm>
          <a:off x="28955995" y="9459631"/>
          <a:ext cx="13309600" cy="6796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3865806C-ED43-D657-0E7F-8F03428FEB79}"/>
              </a:ext>
            </a:extLst>
          </p:cNvPr>
          <p:cNvSpPr txBox="1"/>
          <p:nvPr/>
        </p:nvSpPr>
        <p:spPr>
          <a:xfrm>
            <a:off x="30406676" y="16212221"/>
            <a:ext cx="114615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Fig 3: 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Points per PA category, 2020 compared to 2023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8795608" y="23383009"/>
            <a:ext cx="13309600" cy="6937423"/>
            <a:chOff x="28795608" y="18401488"/>
            <a:chExt cx="13309600" cy="6937423"/>
          </a:xfrm>
        </p:grpSpPr>
        <p:graphicFrame>
          <p:nvGraphicFramePr>
            <p:cNvPr id="27" name="Chart 26">
              <a:extLst>
                <a:ext uri="{FF2B5EF4-FFF2-40B4-BE49-F238E27FC236}">
                  <a16:creationId xmlns:a16="http://schemas.microsoft.com/office/drawing/2014/main" id="{0AA925E0-60C7-EBFC-2B64-79C8C2D99B12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95421145"/>
                </p:ext>
              </p:extLst>
            </p:nvPr>
          </p:nvGraphicFramePr>
          <p:xfrm>
            <a:off x="28795608" y="18401488"/>
            <a:ext cx="13309600" cy="693742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sp>
          <p:nvSpPr>
            <p:cNvPr id="28" name="TextBox 27"/>
            <p:cNvSpPr txBox="1"/>
            <p:nvPr/>
          </p:nvSpPr>
          <p:spPr>
            <a:xfrm>
              <a:off x="35565977" y="18703366"/>
              <a:ext cx="1670423" cy="120032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/>
                <a:t>Silver Rating</a:t>
              </a:r>
              <a:endParaRPr lang="en-US" sz="36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670813" y="18670496"/>
              <a:ext cx="1885576" cy="120032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/>
                <a:t>Bronze Rating</a:t>
              </a:r>
              <a:endParaRPr lang="en-US" sz="36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9632963" y="18645096"/>
              <a:ext cx="2073837" cy="120032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/>
                <a:t>Gold Rating?</a:t>
              </a:r>
              <a:endParaRPr lang="en-US" sz="3600" b="1" dirty="0"/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05" b="5265"/>
          <a:stretch/>
        </p:blipFill>
        <p:spPr>
          <a:xfrm>
            <a:off x="15646395" y="11480474"/>
            <a:ext cx="11322730" cy="674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75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R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F4B183"/>
    </a:accent1>
    <a:accent2>
      <a:srgbClr val="85C0FB"/>
    </a:accent2>
    <a:accent3>
      <a:srgbClr val="FFD965"/>
    </a:accent3>
    <a:accent4>
      <a:srgbClr val="A8D08D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F4B183"/>
    </a:accent1>
    <a:accent2>
      <a:srgbClr val="85C0FB"/>
    </a:accent2>
    <a:accent3>
      <a:srgbClr val="A8D08D"/>
    </a:accent3>
    <a:accent4>
      <a:srgbClr val="C490AA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2032</TotalTime>
  <Words>666</Words>
  <Application>Microsoft Office PowerPoint</Application>
  <PresentationFormat>Custom</PresentationFormat>
  <Paragraphs>90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shopper</dc:creator>
  <cp:lastModifiedBy>Christian Foster</cp:lastModifiedBy>
  <cp:revision>53</cp:revision>
  <dcterms:created xsi:type="dcterms:W3CDTF">2007-04-04T14:17:42Z</dcterms:created>
  <dcterms:modified xsi:type="dcterms:W3CDTF">2023-04-06T01:49:42Z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