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877" autoAdjust="0"/>
    <p:restoredTop sz="94660"/>
  </p:normalViewPr>
  <p:slideViewPr>
    <p:cSldViewPr snapToGrid="0">
      <p:cViewPr varScale="1">
        <p:scale>
          <a:sx n="11" d="100"/>
          <a:sy n="11" d="100"/>
        </p:scale>
        <p:origin x="1996" y="144"/>
      </p:cViewPr>
      <p:guideLst>
        <p:guide orient="horz" pos="12096"/>
        <p:guide pos="13824"/>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421986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3" name="TextBox 2">
            <a:extLst>
              <a:ext uri="{FF2B5EF4-FFF2-40B4-BE49-F238E27FC236}">
                <a16:creationId xmlns:a16="http://schemas.microsoft.com/office/drawing/2014/main" id="{9367FA2D-9B7C-B51D-7661-EBFB5E88C3D9}"/>
              </a:ext>
            </a:extLst>
          </p:cNvPr>
          <p:cNvSpPr txBox="1"/>
          <p:nvPr/>
        </p:nvSpPr>
        <p:spPr>
          <a:xfrm>
            <a:off x="15022286" y="7063635"/>
            <a:ext cx="13846628" cy="33301424"/>
          </a:xfrm>
          <a:prstGeom prst="rect">
            <a:avLst/>
          </a:prstGeom>
          <a:noFill/>
        </p:spPr>
        <p:txBody>
          <a:bodyPr wrap="square" rtlCol="0">
            <a:spAutoFit/>
          </a:bodyPr>
          <a:lstStyle/>
          <a:p>
            <a:r>
              <a:rPr lang="en-US" sz="5800" b="1" u="sng" dirty="0">
                <a:latin typeface="Calibri" panose="020F0502020204030204" pitchFamily="34" charset="0"/>
                <a:ea typeface="Calibri" panose="020F0502020204030204" pitchFamily="34" charset="0"/>
                <a:cs typeface="Calibri" panose="020F0502020204030204" pitchFamily="34" charset="0"/>
              </a:rPr>
              <a:t>Results</a:t>
            </a:r>
          </a:p>
          <a:p>
            <a:r>
              <a:rPr lang="en-US" sz="5400" b="1" dirty="0">
                <a:latin typeface="Calibri" panose="020F0502020204030204" pitchFamily="34" charset="0"/>
                <a:ea typeface="Calibri" panose="020F0502020204030204" pitchFamily="34" charset="0"/>
                <a:cs typeface="Calibri" panose="020F0502020204030204" pitchFamily="34" charset="0"/>
              </a:rPr>
              <a:t>Plan Framing and Drafting</a:t>
            </a:r>
          </a:p>
          <a:p>
            <a:r>
              <a:rPr lang="en-US" sz="5200" dirty="0">
                <a:latin typeface="Calibri" panose="020F0502020204030204" pitchFamily="34" charset="0"/>
                <a:ea typeface="Calibri" panose="020F0502020204030204" pitchFamily="34" charset="0"/>
                <a:cs typeface="Calibri" panose="020F0502020204030204" pitchFamily="34" charset="0"/>
              </a:rPr>
              <a:t>Analysis of previous SCRC documents resulted in the establishment of five key project categories with nested subcategories (</a:t>
            </a:r>
            <a:r>
              <a:rPr lang="en-US" sz="5200" i="1" dirty="0">
                <a:latin typeface="Calibri" panose="020F0502020204030204" pitchFamily="34" charset="0"/>
                <a:ea typeface="Calibri" panose="020F0502020204030204" pitchFamily="34" charset="0"/>
                <a:cs typeface="Calibri" panose="020F0502020204030204" pitchFamily="34" charset="0"/>
              </a:rPr>
              <a:t>Fig. 1</a:t>
            </a:r>
            <a:r>
              <a:rPr lang="en-US" sz="5200" dirty="0">
                <a:latin typeface="Calibri" panose="020F0502020204030204" pitchFamily="34" charset="0"/>
                <a:ea typeface="Calibri" panose="020F0502020204030204" pitchFamily="34" charset="0"/>
                <a:cs typeface="Calibri" panose="020F0502020204030204" pitchFamily="34" charset="0"/>
              </a:rPr>
              <a:t>). </a:t>
            </a:r>
          </a:p>
          <a:p>
            <a:endParaRPr lang="en-US" sz="5200" dirty="0">
              <a:latin typeface="Calibri" panose="020F0502020204030204" pitchFamily="34" charset="0"/>
              <a:ea typeface="Calibri" panose="020F0502020204030204" pitchFamily="34" charset="0"/>
              <a:cs typeface="Calibri" panose="020F0502020204030204" pitchFamily="34" charset="0"/>
            </a:endParaRPr>
          </a:p>
          <a:p>
            <a:r>
              <a:rPr lang="en-US" sz="4800" i="1" dirty="0">
                <a:solidFill>
                  <a:schemeClr val="tx1"/>
                </a:solidFill>
                <a:latin typeface="Calibri" panose="020F0502020204030204" pitchFamily="34" charset="0"/>
                <a:ea typeface="Calibri" panose="020F0502020204030204" pitchFamily="34" charset="0"/>
                <a:cs typeface="Calibri" panose="020F0502020204030204" pitchFamily="34" charset="0"/>
              </a:rPr>
              <a:t>Fig. 1. Categories &amp; </a:t>
            </a:r>
            <a:br>
              <a:rPr lang="en-US" sz="4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tx1"/>
                </a:solidFill>
                <a:latin typeface="Calibri" panose="020F0502020204030204" pitchFamily="34" charset="0"/>
                <a:ea typeface="Calibri" panose="020F0502020204030204" pitchFamily="34" charset="0"/>
                <a:cs typeface="Calibri" panose="020F0502020204030204" pitchFamily="34" charset="0"/>
              </a:rPr>
              <a:t>subcategories of plan.</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Within each category, </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there were a unique </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number of aspired </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actions and example </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projects to be carried </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out by the committee</a:t>
            </a:r>
            <a:b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in the future (</a:t>
            </a:r>
            <a:r>
              <a:rPr lang="en-US" sz="4800" i="1" dirty="0">
                <a:solidFill>
                  <a:schemeClr val="tx1"/>
                </a:solidFill>
                <a:latin typeface="Calibri" panose="020F0502020204030204" pitchFamily="34" charset="0"/>
                <a:ea typeface="Calibri" panose="020F0502020204030204" pitchFamily="34" charset="0"/>
                <a:cs typeface="Calibri" panose="020F0502020204030204" pitchFamily="34" charset="0"/>
              </a:rPr>
              <a:t>Fig. 2</a:t>
            </a: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r>
              <a:rPr lang="en-US" sz="4800" i="1" dirty="0">
                <a:latin typeface="Calibri" panose="020F0502020204030204" pitchFamily="34" charset="0"/>
                <a:ea typeface="Calibri" panose="020F0502020204030204" pitchFamily="34" charset="0"/>
                <a:cs typeface="Calibri" panose="020F0502020204030204" pitchFamily="34" charset="0"/>
              </a:rPr>
              <a:t>Fig. 2. Distribution of actions &amp; examples per category. </a:t>
            </a:r>
            <a:endParaRPr lang="en-US" sz="5200" i="1" dirty="0">
              <a:latin typeface="Calibri" panose="020F0502020204030204" pitchFamily="34" charset="0"/>
              <a:ea typeface="Calibri" panose="020F0502020204030204" pitchFamily="34" charset="0"/>
              <a:cs typeface="Calibri" panose="020F0502020204030204" pitchFamily="34" charset="0"/>
            </a:endParaRPr>
          </a:p>
          <a:p>
            <a:endParaRPr lang="en-US" sz="5200" b="1" dirty="0">
              <a:latin typeface="Calibri" panose="020F0502020204030204" pitchFamily="34" charset="0"/>
              <a:ea typeface="Calibri" panose="020F0502020204030204" pitchFamily="34" charset="0"/>
              <a:cs typeface="Calibri" panose="020F0502020204030204" pitchFamily="34" charset="0"/>
            </a:endParaRPr>
          </a:p>
          <a:p>
            <a:r>
              <a:rPr lang="en-US" sz="5400" b="1" dirty="0">
                <a:latin typeface="Calibri" panose="020F0502020204030204" pitchFamily="34" charset="0"/>
                <a:ea typeface="Calibri" panose="020F0502020204030204" pitchFamily="34" charset="0"/>
                <a:cs typeface="Calibri" panose="020F0502020204030204" pitchFamily="34" charset="0"/>
              </a:rPr>
              <a:t>Plan Completion</a:t>
            </a:r>
          </a:p>
          <a:p>
            <a:r>
              <a:rPr lang="en-US" sz="5200" dirty="0">
                <a:latin typeface="Calibri" panose="020F0502020204030204" pitchFamily="34" charset="0"/>
                <a:ea typeface="Calibri" panose="020F0502020204030204" pitchFamily="34" charset="0"/>
                <a:cs typeface="Calibri" panose="020F0502020204030204" pitchFamily="34" charset="0"/>
              </a:rPr>
              <a:t>Transitioning the document to a complete state required many rounds of review feedback (</a:t>
            </a:r>
            <a:r>
              <a:rPr lang="en-US" sz="5200" i="1" dirty="0">
                <a:latin typeface="Calibri" panose="020F0502020204030204" pitchFamily="34" charset="0"/>
                <a:ea typeface="Calibri" panose="020F0502020204030204" pitchFamily="34" charset="0"/>
                <a:cs typeface="Calibri" panose="020F0502020204030204" pitchFamily="34" charset="0"/>
              </a:rPr>
              <a:t>Fig. 3</a:t>
            </a:r>
            <a:r>
              <a:rPr lang="en-US" sz="5200" dirty="0">
                <a:latin typeface="Calibri" panose="020F0502020204030204" pitchFamily="34" charset="0"/>
                <a:ea typeface="Calibri" panose="020F0502020204030204" pitchFamily="34" charset="0"/>
                <a:cs typeface="Calibri" panose="020F0502020204030204" pitchFamily="34" charset="0"/>
              </a:rPr>
              <a:t>). </a:t>
            </a: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r>
              <a:rPr lang="en-US" sz="4800" i="1" dirty="0">
                <a:latin typeface="Calibri" panose="020F0502020204030204" pitchFamily="34" charset="0"/>
                <a:ea typeface="Calibri" panose="020F0502020204030204" pitchFamily="34" charset="0"/>
                <a:cs typeface="Calibri" panose="020F0502020204030204" pitchFamily="34" charset="0"/>
              </a:rPr>
              <a:t>Fig. 3. Select system structures &amp; flows.</a:t>
            </a:r>
            <a:endParaRPr lang="en-US" sz="4800" b="1"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p:txBody>
      </p:sp>
      <p:sp>
        <p:nvSpPr>
          <p:cNvPr id="50" name="Google Shape;50;p1"/>
          <p:cNvSpPr txBox="1"/>
          <p:nvPr/>
        </p:nvSpPr>
        <p:spPr>
          <a:xfrm>
            <a:off x="9276080" y="2072640"/>
            <a:ext cx="30469840" cy="3168291"/>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Developing the First Sustainability </a:t>
            </a:r>
            <a:r>
              <a:rPr lang="en-US" sz="8000" b="1" dirty="0">
                <a:solidFill>
                  <a:schemeClr val="dk1"/>
                </a:solidFill>
                <a:latin typeface="Calibri"/>
                <a:ea typeface="Calibri"/>
                <a:cs typeface="Calibri"/>
                <a:sym typeface="Calibri"/>
              </a:rPr>
              <a:t>Plan for the Town of Indialantic, FL.</a:t>
            </a:r>
            <a:br>
              <a:rPr lang="en-US" sz="8000" i="0" u="none" strike="noStrike" cap="none" dirty="0">
                <a:solidFill>
                  <a:schemeClr val="dk1"/>
                </a:solidFill>
                <a:latin typeface="Calibri"/>
                <a:ea typeface="Calibri"/>
                <a:cs typeface="Calibri"/>
                <a:sym typeface="Calibri"/>
              </a:rPr>
            </a:br>
            <a:r>
              <a:rPr lang="en-US" sz="6600" b="1" i="0" u="none" strike="noStrike" cap="none" dirty="0">
                <a:solidFill>
                  <a:schemeClr val="dk1"/>
                </a:solidFill>
                <a:latin typeface="Calibri"/>
                <a:ea typeface="Calibri"/>
                <a:cs typeface="Calibri"/>
                <a:sym typeface="Calibri"/>
              </a:rPr>
              <a:t>Emily Flint, Trinity DiNunzio</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Dr. Ken Lindeman, Dept.  of Ocean Engineering &amp; Marine Sciences, Florida Tech</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9" name="Google Shape;117;p2"/>
          <p:cNvPicPr preferRelativeResize="0"/>
          <p:nvPr/>
        </p:nvPicPr>
        <p:blipFill rotWithShape="1">
          <a:blip r:embed="rId3">
            <a:alphaModFix/>
          </a:blip>
          <a:srcRect/>
          <a:stretch/>
        </p:blipFill>
        <p:spPr>
          <a:xfrm>
            <a:off x="40251418" y="2803345"/>
            <a:ext cx="1846219" cy="1828800"/>
          </a:xfrm>
          <a:prstGeom prst="rect">
            <a:avLst/>
          </a:prstGeom>
          <a:noFill/>
          <a:ln>
            <a:noFill/>
          </a:ln>
        </p:spPr>
      </p:pic>
      <p:sp>
        <p:nvSpPr>
          <p:cNvPr id="4" name="TextBox 3">
            <a:extLst>
              <a:ext uri="{FF2B5EF4-FFF2-40B4-BE49-F238E27FC236}">
                <a16:creationId xmlns:a16="http://schemas.microsoft.com/office/drawing/2014/main" id="{F6459607-6573-ADC9-6342-1055C2B71920}"/>
              </a:ext>
            </a:extLst>
          </p:cNvPr>
          <p:cNvSpPr txBox="1"/>
          <p:nvPr/>
        </p:nvSpPr>
        <p:spPr>
          <a:xfrm>
            <a:off x="1763486" y="7273927"/>
            <a:ext cx="13846628" cy="2956333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7AE7EA72-7971-D32E-E892-18302F3D0164}"/>
              </a:ext>
            </a:extLst>
          </p:cNvPr>
          <p:cNvSpPr txBox="1"/>
          <p:nvPr/>
        </p:nvSpPr>
        <p:spPr>
          <a:xfrm>
            <a:off x="1915886" y="7426327"/>
            <a:ext cx="13846628" cy="2956333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012F02FF-9AFC-7DC5-87F6-1890ABBC0044}"/>
              </a:ext>
            </a:extLst>
          </p:cNvPr>
          <p:cNvSpPr txBox="1"/>
          <p:nvPr/>
        </p:nvSpPr>
        <p:spPr>
          <a:xfrm>
            <a:off x="947058" y="7063635"/>
            <a:ext cx="13846628" cy="30038993"/>
          </a:xfrm>
          <a:prstGeom prst="rect">
            <a:avLst/>
          </a:prstGeom>
          <a:noFill/>
        </p:spPr>
        <p:txBody>
          <a:bodyPr wrap="square" rtlCol="0">
            <a:spAutoFit/>
          </a:bodyPr>
          <a:lstStyle/>
          <a:p>
            <a:r>
              <a:rPr lang="en-US" sz="5800" b="1" u="sng" dirty="0">
                <a:latin typeface="Calibri" panose="020F0502020204030204" pitchFamily="34" charset="0"/>
                <a:ea typeface="Calibri" panose="020F0502020204030204" pitchFamily="34" charset="0"/>
                <a:cs typeface="Calibri" panose="020F0502020204030204" pitchFamily="34" charset="0"/>
              </a:rPr>
              <a:t>Introduction</a:t>
            </a:r>
          </a:p>
          <a:p>
            <a:r>
              <a:rPr lang="en-US" sz="5200" dirty="0">
                <a:latin typeface="Calibri" panose="020F0502020204030204" pitchFamily="34" charset="0"/>
                <a:ea typeface="Calibri" panose="020F0502020204030204" pitchFamily="34" charset="0"/>
                <a:cs typeface="Calibri" panose="020F0502020204030204" pitchFamily="34" charset="0"/>
              </a:rPr>
              <a:t>Coastal communities face challenges due to increasing population density and resource limitations. The Town of Indialantic has developed a Sustainable Communities and Resiliency Committee (SCRC) to work on mitigating these impacts</a:t>
            </a:r>
            <a:r>
              <a:rPr lang="en-US" sz="5200" baseline="30000" dirty="0">
                <a:latin typeface="Calibri" panose="020F0502020204030204" pitchFamily="34" charset="0"/>
                <a:ea typeface="Calibri" panose="020F0502020204030204" pitchFamily="34" charset="0"/>
                <a:cs typeface="Calibri" panose="020F0502020204030204" pitchFamily="34" charset="0"/>
              </a:rPr>
              <a:t>1</a:t>
            </a:r>
            <a:r>
              <a:rPr lang="en-US" sz="5200" dirty="0">
                <a:latin typeface="Calibri" panose="020F0502020204030204" pitchFamily="34" charset="0"/>
                <a:ea typeface="Calibri" panose="020F0502020204030204" pitchFamily="34" charset="0"/>
                <a:cs typeface="Calibri" panose="020F0502020204030204" pitchFamily="34" charset="0"/>
              </a:rPr>
              <a:t>. For this project, our internships focused on creating the town’s first Sustainability Plan to guide and implement actions in categories such as Stormwater and Knowledge and Access.</a:t>
            </a:r>
          </a:p>
          <a:p>
            <a:endParaRPr lang="en-US" sz="5200" dirty="0">
              <a:latin typeface="Calibri" panose="020F0502020204030204" pitchFamily="34" charset="0"/>
              <a:ea typeface="Calibri" panose="020F0502020204030204" pitchFamily="34" charset="0"/>
              <a:cs typeface="Calibri" panose="020F0502020204030204" pitchFamily="34" charset="0"/>
            </a:endParaRPr>
          </a:p>
          <a:p>
            <a:r>
              <a:rPr lang="en-US" sz="5800" b="1" u="sng" dirty="0">
                <a:latin typeface="Calibri" panose="020F0502020204030204" pitchFamily="34" charset="0"/>
                <a:ea typeface="Calibri" panose="020F0502020204030204" pitchFamily="34" charset="0"/>
                <a:cs typeface="Calibri" panose="020F0502020204030204" pitchFamily="34" charset="0"/>
              </a:rPr>
              <a:t>Objectives</a:t>
            </a:r>
          </a:p>
          <a:p>
            <a:pPr marL="914400" indent="-914400">
              <a:buAutoNum type="arabicPeriod"/>
            </a:pPr>
            <a:r>
              <a:rPr lang="en-US" sz="5200" dirty="0">
                <a:latin typeface="Calibri" panose="020F0502020204030204" pitchFamily="34" charset="0"/>
                <a:ea typeface="Calibri" panose="020F0502020204030204" pitchFamily="34" charset="0"/>
                <a:cs typeface="Calibri" panose="020F0502020204030204" pitchFamily="34" charset="0"/>
              </a:rPr>
              <a:t>Construct a framework for first town sustainability plan with town stakeholders</a:t>
            </a:r>
          </a:p>
          <a:p>
            <a:pPr marL="914400" indent="-914400">
              <a:buAutoNum type="arabicPeriod"/>
            </a:pPr>
            <a:r>
              <a:rPr lang="en-US" sz="5200" dirty="0">
                <a:latin typeface="Calibri" panose="020F0502020204030204" pitchFamily="34" charset="0"/>
                <a:ea typeface="Calibri" panose="020F0502020204030204" pitchFamily="34" charset="0"/>
                <a:cs typeface="Calibri" panose="020F0502020204030204" pitchFamily="34" charset="0"/>
              </a:rPr>
              <a:t>Develop a full sustainability plan for Committee and then Town Council approval</a:t>
            </a:r>
          </a:p>
          <a:p>
            <a:endParaRPr lang="en-US" sz="5200" dirty="0">
              <a:latin typeface="Calibri" panose="020F0502020204030204" pitchFamily="34" charset="0"/>
              <a:ea typeface="Calibri" panose="020F0502020204030204" pitchFamily="34" charset="0"/>
              <a:cs typeface="Calibri" panose="020F0502020204030204" pitchFamily="34" charset="0"/>
            </a:endParaRPr>
          </a:p>
          <a:p>
            <a:r>
              <a:rPr lang="en-US" sz="5800" b="1" u="sng" dirty="0">
                <a:latin typeface="Calibri" panose="020F0502020204030204" pitchFamily="34" charset="0"/>
                <a:ea typeface="Calibri" panose="020F0502020204030204" pitchFamily="34" charset="0"/>
                <a:cs typeface="Calibri" panose="020F0502020204030204" pitchFamily="34" charset="0"/>
              </a:rPr>
              <a:t>Methods</a:t>
            </a:r>
          </a:p>
          <a:p>
            <a:r>
              <a:rPr lang="en-US" sz="5400" b="1" dirty="0">
                <a:latin typeface="Calibri" panose="020F0502020204030204" pitchFamily="34" charset="0"/>
                <a:ea typeface="Calibri" panose="020F0502020204030204" pitchFamily="34" charset="0"/>
                <a:cs typeface="Calibri" panose="020F0502020204030204" pitchFamily="34" charset="0"/>
              </a:rPr>
              <a:t>Plan Framing and Drafting</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Organize and expand information from previous interns and other relevant sources</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Collaborate with the </a:t>
            </a:r>
            <a:r>
              <a:rPr lang="en-US" sz="5200" dirty="0" err="1">
                <a:latin typeface="Calibri" panose="020F0502020204030204" pitchFamily="34" charset="0"/>
                <a:ea typeface="Calibri" panose="020F0502020204030204" pitchFamily="34" charset="0"/>
                <a:cs typeface="Calibri" panose="020F0502020204030204" pitchFamily="34" charset="0"/>
              </a:rPr>
              <a:t>SCRC</a:t>
            </a:r>
            <a:r>
              <a:rPr lang="en-US" sz="5200" dirty="0">
                <a:latin typeface="Calibri" panose="020F0502020204030204" pitchFamily="34" charset="0"/>
                <a:ea typeface="Calibri" panose="020F0502020204030204" pitchFamily="34" charset="0"/>
                <a:cs typeface="Calibri" panose="020F0502020204030204" pitchFamily="34" charset="0"/>
              </a:rPr>
              <a:t> on document structure and establish tiers of key categories</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Draft sections of the document for review </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Process </a:t>
            </a:r>
            <a:r>
              <a:rPr lang="en-US" sz="5200" dirty="0" err="1">
                <a:latin typeface="Calibri" panose="020F0502020204030204" pitchFamily="34" charset="0"/>
                <a:ea typeface="Calibri" panose="020F0502020204030204" pitchFamily="34" charset="0"/>
                <a:cs typeface="Calibri" panose="020F0502020204030204" pitchFamily="34" charset="0"/>
              </a:rPr>
              <a:t>SCRC</a:t>
            </a:r>
            <a:r>
              <a:rPr lang="en-US" sz="5200" dirty="0">
                <a:latin typeface="Calibri" panose="020F0502020204030204" pitchFamily="34" charset="0"/>
                <a:ea typeface="Calibri" panose="020F0502020204030204" pitchFamily="34" charset="0"/>
                <a:cs typeface="Calibri" panose="020F0502020204030204" pitchFamily="34" charset="0"/>
              </a:rPr>
              <a:t> feedback from monthly meetings</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Design graphics and gather other visual content to be included in the final product</a:t>
            </a:r>
          </a:p>
          <a:p>
            <a:pPr marL="685800" indent="-685800">
              <a:buFont typeface="Arial" panose="020B0604020202020204" pitchFamily="34" charset="0"/>
              <a:buChar char="•"/>
            </a:pPr>
            <a:endParaRPr lang="en-US" sz="5200" dirty="0">
              <a:latin typeface="Calibri" panose="020F0502020204030204" pitchFamily="34" charset="0"/>
              <a:ea typeface="Calibri" panose="020F0502020204030204" pitchFamily="34" charset="0"/>
              <a:cs typeface="Calibri" panose="020F0502020204030204" pitchFamily="34" charset="0"/>
            </a:endParaRPr>
          </a:p>
          <a:p>
            <a:r>
              <a:rPr lang="en-US" sz="5400" b="1" dirty="0">
                <a:latin typeface="Calibri" panose="020F0502020204030204" pitchFamily="34" charset="0"/>
                <a:ea typeface="Calibri" panose="020F0502020204030204" pitchFamily="34" charset="0"/>
                <a:cs typeface="Calibri" panose="020F0502020204030204" pitchFamily="34" charset="0"/>
              </a:rPr>
              <a:t>Plan Completion</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Collaborate with SCRC members to finalize text and convert into a fully formatted document</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Prioritize committee members on areas of interest and need in the document</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Transition the document to a slide deck format that can be accessed by the public</a:t>
            </a:r>
          </a:p>
          <a:p>
            <a:pPr marL="685800" indent="-685800">
              <a:buFont typeface="Arial" panose="020B0604020202020204" pitchFamily="34" charset="0"/>
              <a:buChar char="•"/>
            </a:pPr>
            <a:r>
              <a:rPr lang="en-US" sz="5200" dirty="0">
                <a:latin typeface="Calibri" panose="020F0502020204030204" pitchFamily="34" charset="0"/>
                <a:ea typeface="Calibri" panose="020F0502020204030204" pitchFamily="34" charset="0"/>
                <a:cs typeface="Calibri" panose="020F0502020204030204" pitchFamily="34" charset="0"/>
              </a:rPr>
              <a:t>Present to the committee for internal review and approval prior to Town Council review</a:t>
            </a:r>
          </a:p>
        </p:txBody>
      </p:sp>
      <p:sp>
        <p:nvSpPr>
          <p:cNvPr id="10" name="TextBox 9">
            <a:extLst>
              <a:ext uri="{FF2B5EF4-FFF2-40B4-BE49-F238E27FC236}">
                <a16:creationId xmlns:a16="http://schemas.microsoft.com/office/drawing/2014/main" id="{6D87890F-EE15-4F9A-D2B7-C9E1460A5740}"/>
              </a:ext>
            </a:extLst>
          </p:cNvPr>
          <p:cNvSpPr txBox="1"/>
          <p:nvPr/>
        </p:nvSpPr>
        <p:spPr>
          <a:xfrm>
            <a:off x="29055030" y="7063635"/>
            <a:ext cx="14064009" cy="31300876"/>
          </a:xfrm>
          <a:prstGeom prst="rect">
            <a:avLst/>
          </a:prstGeom>
          <a:noFill/>
        </p:spPr>
        <p:txBody>
          <a:bodyPr wrap="square" rtlCol="0">
            <a:spAutoFit/>
          </a:bodyPr>
          <a:lstStyle/>
          <a:p>
            <a:r>
              <a:rPr lang="en-US" sz="5800" b="1" u="sng" dirty="0">
                <a:latin typeface="Calibri" panose="020F0502020204030204" pitchFamily="34" charset="0"/>
                <a:ea typeface="Calibri" panose="020F0502020204030204" pitchFamily="34" charset="0"/>
                <a:cs typeface="Calibri" panose="020F0502020204030204" pitchFamily="34" charset="0"/>
              </a:rPr>
              <a:t>Results, Plan Completion, cont. </a:t>
            </a:r>
          </a:p>
          <a:p>
            <a:r>
              <a:rPr lang="en-US" sz="5200" dirty="0">
                <a:latin typeface="Calibri" panose="020F0502020204030204" pitchFamily="34" charset="0"/>
                <a:ea typeface="Calibri" panose="020F0502020204030204" pitchFamily="34" charset="0"/>
                <a:cs typeface="Calibri" panose="020F0502020204030204" pitchFamily="34" charset="0"/>
              </a:rPr>
              <a:t>During the process, the committee decided to prioritize the Stormwater and Flood Management category. We analyzed the damage cost of hurricanes (</a:t>
            </a:r>
            <a:r>
              <a:rPr lang="en-US" sz="5200" i="1" dirty="0">
                <a:latin typeface="Calibri" panose="020F0502020204030204" pitchFamily="34" charset="0"/>
                <a:ea typeface="Calibri" panose="020F0502020204030204" pitchFamily="34" charset="0"/>
                <a:cs typeface="Calibri" panose="020F0502020204030204" pitchFamily="34" charset="0"/>
              </a:rPr>
              <a:t>Fig. 4</a:t>
            </a:r>
            <a:r>
              <a:rPr lang="en-US" sz="5200" dirty="0">
                <a:latin typeface="Calibri" panose="020F0502020204030204" pitchFamily="34" charset="0"/>
                <a:ea typeface="Calibri" panose="020F0502020204030204" pitchFamily="34" charset="0"/>
                <a:cs typeface="Calibri" panose="020F0502020204030204" pitchFamily="34" charset="0"/>
              </a:rPr>
              <a:t>). We iteratively reviewed plan text with the SCRC, beginning at the December 2022 meeting.  The SCRC will vote to send the plan to the Town Council on April 26. The council vote will occur at a later date. </a:t>
            </a:r>
            <a:br>
              <a:rPr lang="en-US" sz="5200" dirty="0">
                <a:latin typeface="Calibri" panose="020F0502020204030204" pitchFamily="34" charset="0"/>
                <a:ea typeface="Calibri" panose="020F0502020204030204" pitchFamily="34" charset="0"/>
                <a:cs typeface="Calibri" panose="020F0502020204030204" pitchFamily="34" charset="0"/>
              </a:rPr>
            </a:br>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5200" dirty="0">
              <a:latin typeface="Calibri" panose="020F0502020204030204" pitchFamily="34" charset="0"/>
              <a:ea typeface="Calibri" panose="020F0502020204030204" pitchFamily="34" charset="0"/>
              <a:cs typeface="Calibri" panose="020F0502020204030204" pitchFamily="34" charset="0"/>
            </a:endParaRPr>
          </a:p>
          <a:p>
            <a:endParaRPr lang="en-US" sz="4800" i="1" dirty="0">
              <a:latin typeface="Calibri" panose="020F0502020204030204" pitchFamily="34" charset="0"/>
              <a:ea typeface="Calibri" panose="020F0502020204030204" pitchFamily="34" charset="0"/>
              <a:cs typeface="Calibri" panose="020F0502020204030204" pitchFamily="34" charset="0"/>
            </a:endParaRPr>
          </a:p>
          <a:p>
            <a:r>
              <a:rPr lang="en-US" sz="4800" i="1" dirty="0">
                <a:latin typeface="Calibri" panose="020F0502020204030204" pitchFamily="34" charset="0"/>
                <a:ea typeface="Calibri" panose="020F0502020204030204" pitchFamily="34" charset="0"/>
                <a:cs typeface="Calibri" panose="020F0502020204030204" pitchFamily="34" charset="0"/>
              </a:rPr>
              <a:t>Fig. 4. Economic impact of hurricanes, continental U.S.</a:t>
            </a:r>
            <a:r>
              <a:rPr lang="en-US" sz="4800" i="1" baseline="30000" dirty="0">
                <a:latin typeface="Calibri" panose="020F0502020204030204" pitchFamily="34" charset="0"/>
                <a:ea typeface="Calibri" panose="020F0502020204030204" pitchFamily="34" charset="0"/>
                <a:cs typeface="Calibri" panose="020F0502020204030204" pitchFamily="34" charset="0"/>
              </a:rPr>
              <a:t>2</a:t>
            </a:r>
          </a:p>
          <a:p>
            <a:endParaRPr lang="en-US" sz="5200" b="1" u="sng" dirty="0">
              <a:latin typeface="Calibri" panose="020F0502020204030204" pitchFamily="34" charset="0"/>
              <a:ea typeface="Calibri" panose="020F0502020204030204" pitchFamily="34" charset="0"/>
              <a:cs typeface="Calibri" panose="020F0502020204030204" pitchFamily="34" charset="0"/>
            </a:endParaRPr>
          </a:p>
          <a:p>
            <a:r>
              <a:rPr lang="en-US" sz="5800" b="1" u="sng" dirty="0">
                <a:latin typeface="Calibri" panose="020F0502020204030204" pitchFamily="34" charset="0"/>
                <a:ea typeface="Calibri" panose="020F0502020204030204" pitchFamily="34" charset="0"/>
                <a:cs typeface="Calibri" panose="020F0502020204030204" pitchFamily="34" charset="0"/>
              </a:rPr>
              <a:t>Discussion</a:t>
            </a:r>
          </a:p>
          <a:p>
            <a:r>
              <a:rPr lang="en-US" sz="5200" dirty="0">
                <a:latin typeface="Calibri" panose="020F0502020204030204" pitchFamily="34" charset="0"/>
                <a:ea typeface="Calibri" panose="020F0502020204030204" pitchFamily="34" charset="0"/>
                <a:cs typeface="Calibri" panose="020F0502020204030204" pitchFamily="34" charset="0"/>
              </a:rPr>
              <a:t>The creation of this plan gives the SCRC established goals and parameters that will guide their work in the future. This creates a valuable opportunity for the </a:t>
            </a:r>
            <a:r>
              <a:rPr lang="en-US" sz="5200" dirty="0" err="1">
                <a:latin typeface="Calibri" panose="020F0502020204030204" pitchFamily="34" charset="0"/>
                <a:ea typeface="Calibri" panose="020F0502020204030204" pitchFamily="34" charset="0"/>
                <a:cs typeface="Calibri" panose="020F0502020204030204" pitchFamily="34" charset="0"/>
              </a:rPr>
              <a:t>SCRC</a:t>
            </a:r>
            <a:r>
              <a:rPr lang="en-US" sz="5200" dirty="0">
                <a:latin typeface="Calibri" panose="020F0502020204030204" pitchFamily="34" charset="0"/>
                <a:ea typeface="Calibri" panose="020F0502020204030204" pitchFamily="34" charset="0"/>
                <a:cs typeface="Calibri" panose="020F0502020204030204" pitchFamily="34" charset="0"/>
              </a:rPr>
              <a:t> and the Town Council to codify sustainability priorities within the town. Future interns will oversee the implementation of priority actions in the plan. By working with the SCRC, town staff and the citizens, future interns can complete and expand upon outlined goals.</a:t>
            </a:r>
          </a:p>
          <a:p>
            <a:endParaRPr lang="en-US" sz="6000" b="1" u="sng" dirty="0">
              <a:latin typeface="Calibri" panose="020F0502020204030204" pitchFamily="34" charset="0"/>
              <a:ea typeface="Calibri" panose="020F0502020204030204" pitchFamily="34" charset="0"/>
              <a:cs typeface="Calibri" panose="020F0502020204030204" pitchFamily="34" charset="0"/>
            </a:endParaRPr>
          </a:p>
          <a:p>
            <a:r>
              <a:rPr lang="en-US" sz="5000" b="1" u="sng" dirty="0">
                <a:latin typeface="Calibri" panose="020F0502020204030204" pitchFamily="34" charset="0"/>
                <a:ea typeface="Calibri" panose="020F0502020204030204" pitchFamily="34" charset="0"/>
                <a:cs typeface="Calibri" panose="020F0502020204030204" pitchFamily="34" charset="0"/>
              </a:rPr>
              <a:t>References</a:t>
            </a:r>
          </a:p>
          <a:p>
            <a:r>
              <a:rPr lang="en-US" sz="4400" i="1" dirty="0">
                <a:effectLst/>
                <a:latin typeface="Calibri" panose="020F0502020204030204" pitchFamily="34" charset="0"/>
                <a:ea typeface="Calibri" panose="020F0502020204030204" pitchFamily="34" charset="0"/>
                <a:cs typeface="Calibri" panose="020F0502020204030204" pitchFamily="34" charset="0"/>
              </a:rPr>
              <a:t>1. Boards &amp; committees | the town of </a:t>
            </a:r>
            <a:r>
              <a:rPr lang="en-US" sz="4400" i="1" dirty="0" err="1">
                <a:effectLst/>
                <a:latin typeface="Calibri" panose="020F0502020204030204" pitchFamily="34" charset="0"/>
                <a:ea typeface="Calibri" panose="020F0502020204030204" pitchFamily="34" charset="0"/>
                <a:cs typeface="Calibri" panose="020F0502020204030204" pitchFamily="34" charset="0"/>
              </a:rPr>
              <a:t>indialantic</a:t>
            </a:r>
            <a:r>
              <a:rPr lang="en-US" sz="4400" i="1" dirty="0">
                <a:effectLst/>
                <a:latin typeface="Calibri" panose="020F0502020204030204" pitchFamily="34" charset="0"/>
                <a:ea typeface="Calibri" panose="020F0502020204030204" pitchFamily="34" charset="0"/>
                <a:cs typeface="Calibri" panose="020F0502020204030204" pitchFamily="34" charset="0"/>
              </a:rPr>
              <a:t> </a:t>
            </a:r>
            <a:r>
              <a:rPr lang="en-US" sz="4400" i="1" dirty="0" err="1">
                <a:effectLst/>
                <a:latin typeface="Calibri" panose="020F0502020204030204" pitchFamily="34" charset="0"/>
                <a:ea typeface="Calibri" panose="020F0502020204030204" pitchFamily="34" charset="0"/>
                <a:cs typeface="Calibri" panose="020F0502020204030204" pitchFamily="34" charset="0"/>
              </a:rPr>
              <a:t>florida</a:t>
            </a:r>
            <a:r>
              <a:rPr lang="en-US" sz="4400" i="1" dirty="0">
                <a:effectLst/>
                <a:latin typeface="Calibri" panose="020F0502020204030204" pitchFamily="34" charset="0"/>
                <a:ea typeface="Calibri" panose="020F0502020204030204" pitchFamily="34" charset="0"/>
                <a:cs typeface="Calibri" panose="020F0502020204030204" pitchFamily="34" charset="0"/>
              </a:rPr>
              <a:t> | official web site</a:t>
            </a:r>
            <a:r>
              <a:rPr lang="en-US" sz="4400" dirty="0">
                <a:effectLst/>
                <a:latin typeface="Calibri" panose="020F0502020204030204" pitchFamily="34" charset="0"/>
                <a:ea typeface="Calibri" panose="020F0502020204030204" pitchFamily="34" charset="0"/>
                <a:cs typeface="Calibri" panose="020F0502020204030204" pitchFamily="34" charset="0"/>
              </a:rPr>
              <a:t>. (n.d.). Retrieved April 2, 2023, from https://www.indialantic.com/boards-committees/</a:t>
            </a:r>
          </a:p>
          <a:p>
            <a:r>
              <a:rPr lang="en-US" sz="4400" dirty="0">
                <a:effectLst/>
                <a:latin typeface="Calibri" panose="020F0502020204030204" pitchFamily="34" charset="0"/>
                <a:ea typeface="Calibri" panose="020F0502020204030204" pitchFamily="34" charset="0"/>
                <a:cs typeface="Calibri" panose="020F0502020204030204" pitchFamily="34" charset="0"/>
              </a:rPr>
              <a:t>2. Center, N. H. (n.d.). </a:t>
            </a:r>
            <a:r>
              <a:rPr lang="en-US" sz="4400" i="1" dirty="0">
                <a:effectLst/>
                <a:latin typeface="Calibri" panose="020F0502020204030204" pitchFamily="34" charset="0"/>
                <a:ea typeface="Calibri" panose="020F0502020204030204" pitchFamily="34" charset="0"/>
                <a:cs typeface="Calibri" panose="020F0502020204030204" pitchFamily="34" charset="0"/>
              </a:rPr>
              <a:t>National hurricane center</a:t>
            </a:r>
            <a:r>
              <a:rPr lang="en-US" sz="4400" dirty="0">
                <a:effectLst/>
                <a:latin typeface="Calibri" panose="020F0502020204030204" pitchFamily="34" charset="0"/>
                <a:ea typeface="Calibri" panose="020F0502020204030204" pitchFamily="34" charset="0"/>
                <a:cs typeface="Calibri" panose="020F0502020204030204" pitchFamily="34" charset="0"/>
              </a:rPr>
              <a:t>. Retrieved April 2, 2023, from https://www.nhc.noaa.gov</a:t>
            </a:r>
            <a:r>
              <a:rPr lang="en-US" sz="4600" dirty="0">
                <a:effectLst/>
                <a:latin typeface="Calibri" panose="020F0502020204030204" pitchFamily="34" charset="0"/>
                <a:ea typeface="Calibri" panose="020F0502020204030204" pitchFamily="34" charset="0"/>
                <a:cs typeface="Calibri" panose="020F0502020204030204" pitchFamily="34" charset="0"/>
              </a:rPr>
              <a:t>/</a:t>
            </a:r>
            <a:endParaRPr lang="en-US" sz="4600" b="1" u="sng" dirty="0">
              <a:latin typeface="Calibri" panose="020F0502020204030204" pitchFamily="34" charset="0"/>
              <a:ea typeface="Calibri" panose="020F0502020204030204" pitchFamily="34" charset="0"/>
              <a:cs typeface="Calibri" panose="020F0502020204030204" pitchFamily="34" charset="0"/>
            </a:endParaRPr>
          </a:p>
          <a:p>
            <a:r>
              <a:rPr lang="en-US" sz="5000" b="1" u="sng" dirty="0">
                <a:latin typeface="Calibri" panose="020F0502020204030204" pitchFamily="34" charset="0"/>
                <a:ea typeface="Calibri" panose="020F0502020204030204" pitchFamily="34" charset="0"/>
                <a:cs typeface="Calibri" panose="020F0502020204030204" pitchFamily="34" charset="0"/>
              </a:rPr>
              <a:t>Acknowledgments</a:t>
            </a:r>
          </a:p>
          <a:p>
            <a:r>
              <a:rPr lang="en-US" sz="4400" dirty="0">
                <a:latin typeface="Calibri" panose="020F0502020204030204" pitchFamily="34" charset="0"/>
                <a:ea typeface="Calibri" panose="020F0502020204030204" pitchFamily="34" charset="0"/>
                <a:cs typeface="Calibri" panose="020F0502020204030204" pitchFamily="34" charset="0"/>
              </a:rPr>
              <a:t>V. Taranto, M. Casey, the town Sustainable Communities and Resiliency Comm.; S. Brooks;  A. Paluzzi, N. Al </a:t>
            </a:r>
            <a:r>
              <a:rPr lang="en-US" sz="4400" dirty="0" err="1">
                <a:latin typeface="Calibri" panose="020F0502020204030204" pitchFamily="34" charset="0"/>
                <a:ea typeface="Calibri" panose="020F0502020204030204" pitchFamily="34" charset="0"/>
                <a:cs typeface="Calibri" panose="020F0502020204030204" pitchFamily="34" charset="0"/>
              </a:rPr>
              <a:t>Ghaithi</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46BA8F1-528D-EA17-2A81-8935B78FAC8C}"/>
              </a:ext>
            </a:extLst>
          </p:cNvPr>
          <p:cNvPicPr>
            <a:picLocks noChangeAspect="1"/>
          </p:cNvPicPr>
          <p:nvPr/>
        </p:nvPicPr>
        <p:blipFill rotWithShape="1">
          <a:blip r:embed="rId4"/>
          <a:srcRect l="7715" t="8259" r="8729" b="8851"/>
          <a:stretch/>
        </p:blipFill>
        <p:spPr>
          <a:xfrm>
            <a:off x="20943724" y="11813782"/>
            <a:ext cx="7772790" cy="7710773"/>
          </a:xfrm>
          <a:prstGeom prst="rect">
            <a:avLst/>
          </a:prstGeom>
        </p:spPr>
      </p:pic>
      <p:pic>
        <p:nvPicPr>
          <p:cNvPr id="18" name="Picture 17" descr="Diagram&#10;&#10;Description automatically generated">
            <a:extLst>
              <a:ext uri="{FF2B5EF4-FFF2-40B4-BE49-F238E27FC236}">
                <a16:creationId xmlns:a16="http://schemas.microsoft.com/office/drawing/2014/main" id="{C570D5DA-71E9-AA52-0629-410B222B9FAD}"/>
              </a:ext>
            </a:extLst>
          </p:cNvPr>
          <p:cNvPicPr>
            <a:picLocks noChangeAspect="1"/>
          </p:cNvPicPr>
          <p:nvPr/>
        </p:nvPicPr>
        <p:blipFill rotWithShape="1">
          <a:blip r:embed="rId5"/>
          <a:srcRect l="229" t="9553" b="5792"/>
          <a:stretch/>
        </p:blipFill>
        <p:spPr>
          <a:xfrm>
            <a:off x="14992207" y="29676816"/>
            <a:ext cx="13537111" cy="6098168"/>
          </a:xfrm>
          <a:prstGeom prst="rect">
            <a:avLst/>
          </a:prstGeom>
        </p:spPr>
      </p:pic>
      <p:pic>
        <p:nvPicPr>
          <p:cNvPr id="17" name="Picture 16" descr="Chart, bar chart">
            <a:extLst>
              <a:ext uri="{FF2B5EF4-FFF2-40B4-BE49-F238E27FC236}">
                <a16:creationId xmlns:a16="http://schemas.microsoft.com/office/drawing/2014/main" id="{392BD74A-6A65-7436-6EAB-2F12993D29A3}"/>
              </a:ext>
            </a:extLst>
          </p:cNvPr>
          <p:cNvPicPr>
            <a:picLocks noChangeAspect="1"/>
          </p:cNvPicPr>
          <p:nvPr/>
        </p:nvPicPr>
        <p:blipFill rotWithShape="1">
          <a:blip r:embed="rId6"/>
          <a:srcRect l="2899" t="4646" r="128" b="5126"/>
          <a:stretch/>
        </p:blipFill>
        <p:spPr>
          <a:xfrm>
            <a:off x="29055030" y="14989773"/>
            <a:ext cx="13556010" cy="5535338"/>
          </a:xfrm>
          <a:prstGeom prst="rect">
            <a:avLst/>
          </a:prstGeom>
        </p:spPr>
      </p:pic>
      <p:pic>
        <p:nvPicPr>
          <p:cNvPr id="7" name="Picture 6">
            <a:extLst>
              <a:ext uri="{FF2B5EF4-FFF2-40B4-BE49-F238E27FC236}">
                <a16:creationId xmlns:a16="http://schemas.microsoft.com/office/drawing/2014/main" id="{A7439F37-18BF-3F34-C250-173C76021592}"/>
              </a:ext>
            </a:extLst>
          </p:cNvPr>
          <p:cNvPicPr>
            <a:picLocks noChangeAspect="1"/>
          </p:cNvPicPr>
          <p:nvPr/>
        </p:nvPicPr>
        <p:blipFill rotWithShape="1">
          <a:blip r:embed="rId7"/>
          <a:srcRect l="2486" r="1723"/>
          <a:stretch/>
        </p:blipFill>
        <p:spPr>
          <a:xfrm>
            <a:off x="14930846" y="20288209"/>
            <a:ext cx="13597409" cy="4815483"/>
          </a:xfrm>
          <a:prstGeom prst="rect">
            <a:avLst/>
          </a:prstGeom>
        </p:spPr>
      </p:pic>
    </p:spTree>
    <p:extLst>
      <p:ext uri="{BB962C8B-B14F-4D97-AF65-F5344CB8AC3E}">
        <p14:creationId xmlns:p14="http://schemas.microsoft.com/office/powerpoint/2010/main" val="1945754846"/>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631</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Emily Flint</cp:lastModifiedBy>
  <cp:revision>27</cp:revision>
  <dcterms:created xsi:type="dcterms:W3CDTF">2007-04-04T14:17:42Z</dcterms:created>
  <dcterms:modified xsi:type="dcterms:W3CDTF">2023-04-06T00:30:21Z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