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70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4STXvP7kDno4AlMoqyKqfzKdN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0404"/>
    <a:srgbClr val="B5AF67"/>
    <a:srgbClr val="83A7E0"/>
    <a:srgbClr val="5E7FB8"/>
    <a:srgbClr val="A6C8FF"/>
    <a:srgbClr val="E9EEEF"/>
    <a:srgbClr val="29459B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94660"/>
  </p:normalViewPr>
  <p:slideViewPr>
    <p:cSldViewPr snapToGrid="0">
      <p:cViewPr>
        <p:scale>
          <a:sx n="20" d="100"/>
          <a:sy n="20" d="100"/>
        </p:scale>
        <p:origin x="989" y="-766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81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model of a small plane&#10;&#10;Description automatically generated with medium confidence">
            <a:extLst>
              <a:ext uri="{FF2B5EF4-FFF2-40B4-BE49-F238E27FC236}">
                <a16:creationId xmlns:a16="http://schemas.microsoft.com/office/drawing/2014/main" id="{797A7934-3627-C094-807E-68AFDCF4B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53" t="22727" r="20943" b="16508"/>
          <a:stretch/>
        </p:blipFill>
        <p:spPr>
          <a:xfrm rot="20685021">
            <a:off x="14012752" y="26253832"/>
            <a:ext cx="8942139" cy="7731953"/>
          </a:xfrm>
          <a:prstGeom prst="rect">
            <a:avLst/>
          </a:prstGeom>
        </p:spPr>
      </p:pic>
      <p:pic>
        <p:nvPicPr>
          <p:cNvPr id="24" name="Picture 23" descr="A wooden structure with black ropes&#10;&#10;Description automatically generated">
            <a:extLst>
              <a:ext uri="{FF2B5EF4-FFF2-40B4-BE49-F238E27FC236}">
                <a16:creationId xmlns:a16="http://schemas.microsoft.com/office/drawing/2014/main" id="{7482F646-33A8-2862-B188-D93949168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217" y="26215393"/>
            <a:ext cx="8279833" cy="6437517"/>
          </a:xfrm>
          <a:prstGeom prst="rect">
            <a:avLst/>
          </a:prstGeom>
        </p:spPr>
      </p:pic>
      <p:pic>
        <p:nvPicPr>
          <p:cNvPr id="22" name="Picture 21" descr="A model of a plane&#10;&#10;Description automatically generated">
            <a:extLst>
              <a:ext uri="{FF2B5EF4-FFF2-40B4-BE49-F238E27FC236}">
                <a16:creationId xmlns:a16="http://schemas.microsoft.com/office/drawing/2014/main" id="{BCA74A4F-9867-8AA2-13B2-7A5128AEC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6678" y="24363192"/>
            <a:ext cx="12018263" cy="9219332"/>
          </a:xfrm>
          <a:prstGeom prst="rect">
            <a:avLst/>
          </a:prstGeom>
        </p:spPr>
      </p:pic>
      <p:sp>
        <p:nvSpPr>
          <p:cNvPr id="51" name="Google Shape;51;p1"/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1;p1">
            <a:extLst>
              <a:ext uri="{FF2B5EF4-FFF2-40B4-BE49-F238E27FC236}">
                <a16:creationId xmlns:a16="http://schemas.microsoft.com/office/drawing/2014/main" id="{0B0E7F20-D74E-2E02-FE90-136EDDEC3DF0}"/>
              </a:ext>
            </a:extLst>
          </p:cNvPr>
          <p:cNvSpPr txBox="1"/>
          <p:nvPr/>
        </p:nvSpPr>
        <p:spPr>
          <a:xfrm>
            <a:off x="7368768" y="7273928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EFE73-FBC7-332A-427C-BD004C19782B}"/>
              </a:ext>
            </a:extLst>
          </p:cNvPr>
          <p:cNvSpPr txBox="1"/>
          <p:nvPr/>
        </p:nvSpPr>
        <p:spPr>
          <a:xfrm>
            <a:off x="1251351" y="11656479"/>
            <a:ext cx="12759472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fontAlgn="base"/>
            <a:r>
              <a:rPr lang="en-US" sz="5000" b="1" i="0" u="none" strike="noStrike" dirty="0">
                <a:solidFill>
                  <a:srgbClr val="000000"/>
                </a:solidFill>
                <a:effectLst/>
                <a:latin typeface="+mn-lt"/>
              </a:rPr>
              <a:t>Ground Mission: Configuration Demonstration</a:t>
            </a:r>
            <a:endParaRPr lang="en-US" sz="5000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685800" lvl="2" indent="-685800" fontAlgn="base">
              <a:buFont typeface="Arial" panose="020B0604020202020204" pitchFamily="34" charset="0"/>
              <a:buChar char="•"/>
            </a:pPr>
            <a:r>
              <a:rPr lang="en-US" sz="5000" b="0" i="0" u="none" strike="noStrike" dirty="0">
                <a:solidFill>
                  <a:srgbClr val="000000"/>
                </a:solidFill>
                <a:effectLst/>
                <a:latin typeface="+mn-lt"/>
              </a:rPr>
              <a:t>Timed mission to demonstrate efficiently changing mission configurations.</a:t>
            </a:r>
          </a:p>
          <a:p>
            <a:pPr marL="685800" lvl="2" indent="-685800" fontAlgn="base"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Parking configuration shall not exceed 2.5 ft across the wingspan.</a:t>
            </a:r>
            <a:endParaRPr lang="en-US" sz="50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5A5925-E408-CC6E-2318-61903EDA00B5}"/>
              </a:ext>
            </a:extLst>
          </p:cNvPr>
          <p:cNvGrpSpPr/>
          <p:nvPr/>
        </p:nvGrpSpPr>
        <p:grpSpPr>
          <a:xfrm>
            <a:off x="1211527" y="7080555"/>
            <a:ext cx="41468035" cy="1247900"/>
            <a:chOff x="20507416" y="13156707"/>
            <a:chExt cx="9907479" cy="122511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A3148E-3348-6FB6-A758-D978960929F4}"/>
                </a:ext>
              </a:extLst>
            </p:cNvPr>
            <p:cNvSpPr/>
            <p:nvPr/>
          </p:nvSpPr>
          <p:spPr>
            <a:xfrm>
              <a:off x="20507416" y="13156707"/>
              <a:ext cx="9907479" cy="1225118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517F4A-DF67-2D47-067E-ED91EB251BA2}"/>
                </a:ext>
              </a:extLst>
            </p:cNvPr>
            <p:cNvSpPr txBox="1"/>
            <p:nvPr/>
          </p:nvSpPr>
          <p:spPr>
            <a:xfrm>
              <a:off x="21212806" y="13285093"/>
              <a:ext cx="8708993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FFFF"/>
                  </a:solidFill>
                  <a:latin typeface="Calibri"/>
                </a:rPr>
                <a:t>MISSION STATEMENT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4B750F-91D0-3720-78BC-4D4449DF8F6E}"/>
              </a:ext>
            </a:extLst>
          </p:cNvPr>
          <p:cNvGrpSpPr/>
          <p:nvPr/>
        </p:nvGrpSpPr>
        <p:grpSpPr>
          <a:xfrm>
            <a:off x="1214526" y="10399988"/>
            <a:ext cx="41495377" cy="1241080"/>
            <a:chOff x="20507416" y="13156710"/>
            <a:chExt cx="9907479" cy="12251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CFACFA-CABC-9A47-0CDB-D523DAD992EE}"/>
                </a:ext>
              </a:extLst>
            </p:cNvPr>
            <p:cNvSpPr/>
            <p:nvPr/>
          </p:nvSpPr>
          <p:spPr>
            <a:xfrm>
              <a:off x="20507416" y="13156710"/>
              <a:ext cx="9907479" cy="1225118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A29594-A378-92EB-7FD2-2A9AA966FE78}"/>
                </a:ext>
              </a:extLst>
            </p:cNvPr>
            <p:cNvSpPr txBox="1"/>
            <p:nvPr/>
          </p:nvSpPr>
          <p:spPr>
            <a:xfrm>
              <a:off x="21212806" y="13285097"/>
              <a:ext cx="8708993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FFFF"/>
                  </a:solidFill>
                  <a:latin typeface="Calibri"/>
                </a:rPr>
                <a:t>MISSION REQUIREMENTS</a:t>
              </a:r>
              <a:endParaRPr lang="en-US" sz="6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F0E59D-9FF8-B82F-2D9E-EB3510EEADA1}"/>
              </a:ext>
            </a:extLst>
          </p:cNvPr>
          <p:cNvCxnSpPr/>
          <p:nvPr/>
        </p:nvCxnSpPr>
        <p:spPr>
          <a:xfrm>
            <a:off x="7560281" y="25800447"/>
            <a:ext cx="722873" cy="10420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2BC9D0F-A57F-00AE-5EE7-E11FB9578544}"/>
              </a:ext>
            </a:extLst>
          </p:cNvPr>
          <p:cNvSpPr txBox="1"/>
          <p:nvPr/>
        </p:nvSpPr>
        <p:spPr>
          <a:xfrm>
            <a:off x="1307507" y="33264285"/>
            <a:ext cx="12307252" cy="5606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5000" b="1" dirty="0">
                <a:solidFill>
                  <a:schemeClr val="tx1"/>
                </a:solidFill>
                <a:latin typeface="Calibri"/>
              </a:rPr>
              <a:t>Specifications:</a:t>
            </a:r>
            <a:endParaRPr lang="en-US" dirty="0">
              <a:solidFill>
                <a:schemeClr val="tx1"/>
              </a:solidFill>
            </a:endParaRPr>
          </a:p>
          <a:p>
            <a:pPr marL="685800" lvl="1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Empty Weight: 8.1 </a:t>
            </a:r>
            <a:r>
              <a:rPr lang="en-US" sz="5000" dirty="0" err="1">
                <a:solidFill>
                  <a:schemeClr val="tx1"/>
                </a:solidFill>
                <a:latin typeface="Calibri"/>
              </a:rPr>
              <a:t>lbs</a:t>
            </a:r>
            <a:endParaRPr lang="en-US" sz="5000" dirty="0">
              <a:solidFill>
                <a:schemeClr val="tx1"/>
              </a:solidFill>
              <a:latin typeface="Calibri"/>
            </a:endParaRPr>
          </a:p>
          <a:p>
            <a:pPr marL="685800" lvl="1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Carbon Fiber Fuselage Stringers</a:t>
            </a:r>
          </a:p>
          <a:p>
            <a:pPr marL="685800" lvl="1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Laser Cut Wood Frame</a:t>
            </a:r>
            <a:endParaRPr lang="en-US" sz="5000" dirty="0">
              <a:solidFill>
                <a:srgbClr val="FF0000"/>
              </a:solidFill>
              <a:latin typeface="Calibri"/>
            </a:endParaRPr>
          </a:p>
          <a:p>
            <a:pPr marL="685800" lvl="1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Hotwire CNC Cut Foam Wing</a:t>
            </a:r>
          </a:p>
          <a:p>
            <a:pPr marL="685800" lvl="1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3D Printed Mounts</a:t>
            </a:r>
          </a:p>
          <a:p>
            <a:pPr marL="685800" lvl="1" indent="-685800">
              <a:buChar char="•"/>
            </a:pPr>
            <a:endParaRPr lang="en-US" sz="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647B1E-F774-A7F8-6AAF-B443D2A02B4E}"/>
              </a:ext>
            </a:extLst>
          </p:cNvPr>
          <p:cNvSpPr txBox="1"/>
          <p:nvPr/>
        </p:nvSpPr>
        <p:spPr>
          <a:xfrm>
            <a:off x="12770799" y="33200830"/>
            <a:ext cx="12731326" cy="48372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5000" b="1" dirty="0">
                <a:latin typeface="Calibri"/>
              </a:rPr>
              <a:t>Design Methodology:</a:t>
            </a:r>
            <a:endParaRPr lang="en-US" dirty="0"/>
          </a:p>
          <a:p>
            <a:pPr marL="685800" indent="-685800">
              <a:buChar char="•"/>
            </a:pPr>
            <a:r>
              <a:rPr lang="en-US" sz="5000" dirty="0">
                <a:latin typeface="Calibri"/>
              </a:rPr>
              <a:t>Rapid on-site repair capability</a:t>
            </a:r>
          </a:p>
          <a:p>
            <a:pPr marL="685800" indent="-685800">
              <a:buChar char="•"/>
            </a:pPr>
            <a:r>
              <a:rPr lang="en-US" sz="5000" dirty="0">
                <a:latin typeface="Calibri"/>
              </a:rPr>
              <a:t>Mission adaptability</a:t>
            </a:r>
          </a:p>
          <a:p>
            <a:pPr marL="685800" indent="-685800">
              <a:buChar char="•"/>
            </a:pPr>
            <a:r>
              <a:rPr lang="en-US" sz="5000" dirty="0">
                <a:latin typeface="Calibri"/>
              </a:rPr>
              <a:t>Semi-monocoque fuselage and tail design</a:t>
            </a:r>
          </a:p>
          <a:p>
            <a:pPr marL="685800" indent="-685800">
              <a:buChar char="•"/>
            </a:pPr>
            <a:r>
              <a:rPr lang="en-US" sz="5000" dirty="0">
                <a:latin typeface="Calibri"/>
              </a:rPr>
              <a:t>Detachable wing mechanism to optimize spatial efficiency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F20B028-3213-68F7-CA1E-E3591B92D9E3}"/>
              </a:ext>
            </a:extLst>
          </p:cNvPr>
          <p:cNvCxnSpPr>
            <a:cxnSpLocks/>
          </p:cNvCxnSpPr>
          <p:nvPr/>
        </p:nvCxnSpPr>
        <p:spPr>
          <a:xfrm>
            <a:off x="25953917" y="17295694"/>
            <a:ext cx="0" cy="2015314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49A490C-24EF-CB69-B84B-ABB3AE6D4E11}"/>
              </a:ext>
            </a:extLst>
          </p:cNvPr>
          <p:cNvSpPr txBox="1"/>
          <p:nvPr/>
        </p:nvSpPr>
        <p:spPr>
          <a:xfrm>
            <a:off x="15378644" y="11725839"/>
            <a:ext cx="62103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+mn-lt"/>
              </a:rPr>
              <a:t>M1: Delivery Flight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3 Laps in 5 minutes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20 ft Takeoff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Payload: Pilots</a:t>
            </a:r>
          </a:p>
          <a:p>
            <a:endParaRPr lang="en-US" sz="5000" dirty="0"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076E31-A65F-DD8F-C1BC-D8F7FFA3E536}"/>
              </a:ext>
            </a:extLst>
          </p:cNvPr>
          <p:cNvSpPr txBox="1"/>
          <p:nvPr/>
        </p:nvSpPr>
        <p:spPr>
          <a:xfrm>
            <a:off x="22728178" y="11689004"/>
            <a:ext cx="112152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+mn-lt"/>
              </a:rPr>
              <a:t>M2: Medical Transport Flight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3 Timed Laps with Weighted Cabinet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Payload: Weighted Medical Supply Cabinet, 2 EMTs, Patient, Gurney, and Pilots</a:t>
            </a:r>
          </a:p>
          <a:p>
            <a:endParaRPr lang="en-US" sz="5000" dirty="0">
              <a:latin typeface="+mn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CC09B9-8D71-8797-DECA-8926FD113FF2}"/>
              </a:ext>
            </a:extLst>
          </p:cNvPr>
          <p:cNvSpPr txBox="1"/>
          <p:nvPr/>
        </p:nvSpPr>
        <p:spPr>
          <a:xfrm>
            <a:off x="34315810" y="11721605"/>
            <a:ext cx="86240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+mn-lt"/>
              </a:rPr>
              <a:t>M3: Urban Taxi Flight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Maximum laps in 5 minutes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Payload: Passengers and Pilots</a:t>
            </a:r>
          </a:p>
          <a:p>
            <a:endParaRPr lang="en-US" sz="5000" dirty="0">
              <a:latin typeface="+mn-lt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CBA30A-C2C5-D75F-C662-C45A43C3A3C8}"/>
              </a:ext>
            </a:extLst>
          </p:cNvPr>
          <p:cNvCxnSpPr>
            <a:cxnSpLocks/>
          </p:cNvCxnSpPr>
          <p:nvPr/>
        </p:nvCxnSpPr>
        <p:spPr>
          <a:xfrm flipH="1">
            <a:off x="14746935" y="11906592"/>
            <a:ext cx="5651" cy="317484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8ED8406-E409-C22A-DA98-FF942A39F6BA}"/>
              </a:ext>
            </a:extLst>
          </p:cNvPr>
          <p:cNvCxnSpPr>
            <a:cxnSpLocks/>
          </p:cNvCxnSpPr>
          <p:nvPr/>
        </p:nvCxnSpPr>
        <p:spPr>
          <a:xfrm flipH="1">
            <a:off x="21921344" y="11906592"/>
            <a:ext cx="5651" cy="317484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7DEE64C-03C2-5019-4036-BE6712B3A7BF}"/>
              </a:ext>
            </a:extLst>
          </p:cNvPr>
          <p:cNvCxnSpPr>
            <a:cxnSpLocks/>
          </p:cNvCxnSpPr>
          <p:nvPr/>
        </p:nvCxnSpPr>
        <p:spPr>
          <a:xfrm flipH="1">
            <a:off x="33753426" y="11931436"/>
            <a:ext cx="5651" cy="317484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368D162-E31B-33D0-F00D-8D1E783A94A2}"/>
              </a:ext>
            </a:extLst>
          </p:cNvPr>
          <p:cNvSpPr txBox="1"/>
          <p:nvPr/>
        </p:nvSpPr>
        <p:spPr>
          <a:xfrm>
            <a:off x="36182591" y="18159778"/>
            <a:ext cx="6585610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Two 4s LiPo Batteries</a:t>
            </a:r>
          </a:p>
          <a:p>
            <a:pPr marL="685800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Max Thrust: 12.5 </a:t>
            </a:r>
            <a:r>
              <a:rPr lang="en-US" sz="5000" dirty="0" err="1">
                <a:solidFill>
                  <a:schemeClr val="tx1"/>
                </a:solidFill>
                <a:latin typeface="Calibri"/>
              </a:rPr>
              <a:t>lbf</a:t>
            </a:r>
            <a:endParaRPr lang="en-US" sz="5000" dirty="0">
              <a:solidFill>
                <a:schemeClr val="tx1"/>
              </a:solidFill>
              <a:latin typeface="Calibri"/>
            </a:endParaRPr>
          </a:p>
          <a:p>
            <a:pPr marL="685800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Flight Duration: 9 minutes </a:t>
            </a:r>
          </a:p>
          <a:p>
            <a:pPr marL="685800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Prop Size: 13” x 6.5”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0D4B516-D441-2800-70CF-B4ABCF052292}"/>
              </a:ext>
            </a:extLst>
          </p:cNvPr>
          <p:cNvSpPr txBox="1"/>
          <p:nvPr/>
        </p:nvSpPr>
        <p:spPr>
          <a:xfrm>
            <a:off x="16469336" y="18100683"/>
            <a:ext cx="8063019" cy="823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800" b="1" dirty="0">
                <a:latin typeface="Calibri"/>
              </a:rPr>
              <a:t>Table 1: Aerodynamics Data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9AFFD16-8424-4754-0D2D-FF2389B1A1BF}"/>
              </a:ext>
            </a:extLst>
          </p:cNvPr>
          <p:cNvGrpSpPr/>
          <p:nvPr/>
        </p:nvGrpSpPr>
        <p:grpSpPr>
          <a:xfrm>
            <a:off x="1251351" y="15641210"/>
            <a:ext cx="24479175" cy="1243584"/>
            <a:chOff x="20577987" y="13278423"/>
            <a:chExt cx="9907479" cy="1880715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35096DD7-087E-574F-F639-0C2105A3931D}"/>
                </a:ext>
              </a:extLst>
            </p:cNvPr>
            <p:cNvSpPr/>
            <p:nvPr/>
          </p:nvSpPr>
          <p:spPr>
            <a:xfrm>
              <a:off x="20577987" y="13278423"/>
              <a:ext cx="9907479" cy="1880715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EFA190C-98E7-45C3-9C4D-B8247DEFCD91}"/>
                </a:ext>
              </a:extLst>
            </p:cNvPr>
            <p:cNvSpPr txBox="1"/>
            <p:nvPr/>
          </p:nvSpPr>
          <p:spPr>
            <a:xfrm>
              <a:off x="21095553" y="13301730"/>
              <a:ext cx="8708993" cy="153602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FFFF"/>
                  </a:solidFill>
                  <a:latin typeface="Calibri"/>
                </a:rPr>
                <a:t>AERODYNAMICS SUBSYSTEM</a:t>
              </a:r>
              <a:endParaRPr lang="en-US" sz="60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04BE4FB-9D2D-6B1A-2339-CF01507110B3}"/>
              </a:ext>
            </a:extLst>
          </p:cNvPr>
          <p:cNvGrpSpPr/>
          <p:nvPr/>
        </p:nvGrpSpPr>
        <p:grpSpPr>
          <a:xfrm>
            <a:off x="1251350" y="24690710"/>
            <a:ext cx="24479175" cy="1243584"/>
            <a:chOff x="20577987" y="13278423"/>
            <a:chExt cx="9907479" cy="1880715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17DAEAB2-C533-DD80-3E6C-D3459485BFB9}"/>
                </a:ext>
              </a:extLst>
            </p:cNvPr>
            <p:cNvSpPr/>
            <p:nvPr/>
          </p:nvSpPr>
          <p:spPr>
            <a:xfrm>
              <a:off x="20577987" y="13278423"/>
              <a:ext cx="9907479" cy="1880715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F9A9A5D-E0B8-8F39-4FFF-41A3C531D44C}"/>
                </a:ext>
              </a:extLst>
            </p:cNvPr>
            <p:cNvSpPr txBox="1"/>
            <p:nvPr/>
          </p:nvSpPr>
          <p:spPr>
            <a:xfrm>
              <a:off x="21095553" y="13301730"/>
              <a:ext cx="8708993" cy="153602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FFFF"/>
                  </a:solidFill>
                  <a:latin typeface="Calibri"/>
                </a:rPr>
                <a:t>STRUCTURES SUBSYSTEM</a:t>
              </a:r>
              <a:endParaRPr lang="en-US" sz="6000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56BC598-7E6F-7F89-1B5C-2F115F065C4C}"/>
              </a:ext>
            </a:extLst>
          </p:cNvPr>
          <p:cNvGrpSpPr/>
          <p:nvPr/>
        </p:nvGrpSpPr>
        <p:grpSpPr>
          <a:xfrm>
            <a:off x="26435553" y="15649017"/>
            <a:ext cx="16274350" cy="1243584"/>
            <a:chOff x="20577987" y="13278423"/>
            <a:chExt cx="9907479" cy="1880715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0FAFBA67-5E26-3783-E457-5C5EE73A6CAE}"/>
                </a:ext>
              </a:extLst>
            </p:cNvPr>
            <p:cNvSpPr/>
            <p:nvPr/>
          </p:nvSpPr>
          <p:spPr>
            <a:xfrm>
              <a:off x="20577987" y="13278423"/>
              <a:ext cx="9907479" cy="1880715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0CEB640-A949-AEA0-776B-D2A00285526D}"/>
                </a:ext>
              </a:extLst>
            </p:cNvPr>
            <p:cNvSpPr txBox="1"/>
            <p:nvPr/>
          </p:nvSpPr>
          <p:spPr>
            <a:xfrm>
              <a:off x="21095553" y="13301730"/>
              <a:ext cx="8708993" cy="153602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FFFF"/>
                  </a:solidFill>
                  <a:latin typeface="Calibri"/>
                </a:rPr>
                <a:t>ELECTRONICS SUBSYSTEM</a:t>
              </a:r>
              <a:endParaRPr lang="en-US" sz="6000" dirty="0"/>
            </a:p>
          </p:txBody>
        </p:sp>
      </p:grpSp>
      <p:sp>
        <p:nvSpPr>
          <p:cNvPr id="85" name="Google Shape;50;p1">
            <a:extLst>
              <a:ext uri="{FF2B5EF4-FFF2-40B4-BE49-F238E27FC236}">
                <a16:creationId xmlns:a16="http://schemas.microsoft.com/office/drawing/2014/main" id="{3AB6F9BC-DC27-EA0D-654D-36C7B8A59020}"/>
              </a:ext>
            </a:extLst>
          </p:cNvPr>
          <p:cNvSpPr txBox="1"/>
          <p:nvPr/>
        </p:nvSpPr>
        <p:spPr>
          <a:xfrm>
            <a:off x="9854824" y="482231"/>
            <a:ext cx="27352252" cy="532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AIAA – Design, Build, Fly (DBF)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Members: </a:t>
            </a:r>
            <a:r>
              <a:rPr lang="en-US" sz="5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MK Shultz, Nicolas Street</a:t>
            </a:r>
            <a:r>
              <a:rPr lang="en-US" sz="54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Kanon </a:t>
            </a:r>
            <a:r>
              <a:rPr lang="en-US" sz="5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Hotta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540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Jordan Tibbetts,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Anas </a:t>
            </a:r>
            <a:r>
              <a:rPr lang="en-US" sz="5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Alhubayshi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Abdullah </a:t>
            </a:r>
            <a:r>
              <a:rPr lang="en-US" sz="5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Alanazi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Nawaf </a:t>
            </a:r>
            <a:r>
              <a:rPr lang="en-US" sz="5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Aldhawyan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Ibrahim </a:t>
            </a:r>
            <a:r>
              <a:rPr lang="en-US" sz="5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AlMurdhimah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Hussain </a:t>
            </a:r>
            <a:r>
              <a:rPr lang="en-US" sz="5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Maqbul</a:t>
            </a:r>
            <a:r>
              <a:rPr lang="en-US" sz="5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</a:t>
            </a: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Dr. </a:t>
            </a:r>
            <a:r>
              <a:rPr lang="en-US" sz="540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Ratneshwar</a:t>
            </a:r>
            <a:r>
              <a:rPr lang="en-US" sz="5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Jha and Dr. Eric Swenson</a:t>
            </a:r>
            <a:r>
              <a:rPr lang="en-US" sz="5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Dept. of Aerospace, Physics, and Space Sciences, Florida Institute of Technology</a:t>
            </a:r>
            <a:endParaRPr sz="5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97F6D7C-31A9-3464-B4DE-AFB408351A72}"/>
              </a:ext>
            </a:extLst>
          </p:cNvPr>
          <p:cNvGrpSpPr/>
          <p:nvPr/>
        </p:nvGrpSpPr>
        <p:grpSpPr>
          <a:xfrm>
            <a:off x="26435552" y="34218066"/>
            <a:ext cx="16101001" cy="1243584"/>
            <a:chOff x="20577987" y="13278423"/>
            <a:chExt cx="9907479" cy="1880715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6772F825-BB96-9245-8EDF-CF6EFA03BCA9}"/>
                </a:ext>
              </a:extLst>
            </p:cNvPr>
            <p:cNvSpPr/>
            <p:nvPr/>
          </p:nvSpPr>
          <p:spPr>
            <a:xfrm>
              <a:off x="20577987" y="13278423"/>
              <a:ext cx="9907479" cy="1880715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4AB817B-4269-ACC0-1C4A-9D2EBFD7D161}"/>
                </a:ext>
              </a:extLst>
            </p:cNvPr>
            <p:cNvSpPr txBox="1"/>
            <p:nvPr/>
          </p:nvSpPr>
          <p:spPr>
            <a:xfrm>
              <a:off x="21095553" y="13301730"/>
              <a:ext cx="8708993" cy="153602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FFFF"/>
                  </a:solidFill>
                  <a:latin typeface="Calibri"/>
                </a:rPr>
                <a:t>ACKNOWLEDGEMENTS</a:t>
              </a:r>
              <a:endParaRPr lang="en-US" sz="6000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CD754D2-AC30-93D6-E298-6179B7E87581}"/>
              </a:ext>
            </a:extLst>
          </p:cNvPr>
          <p:cNvSpPr txBox="1"/>
          <p:nvPr/>
        </p:nvSpPr>
        <p:spPr>
          <a:xfrm>
            <a:off x="29843133" y="33289341"/>
            <a:ext cx="902036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4800" b="1" dirty="0">
                <a:latin typeface="Calibri"/>
              </a:rPr>
              <a:t>Figure 5: Complete CAD Model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D49A78-0701-F74B-1FD9-B4AB3BCD2B83}"/>
              </a:ext>
            </a:extLst>
          </p:cNvPr>
          <p:cNvSpPr txBox="1"/>
          <p:nvPr/>
        </p:nvSpPr>
        <p:spPr>
          <a:xfrm>
            <a:off x="27113846" y="22996700"/>
            <a:ext cx="902036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800" b="1" dirty="0">
                <a:latin typeface="Calibri"/>
              </a:rPr>
              <a:t>Figure 2: Electronics Layout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AB89DC-0DB4-F726-F861-7B25C1A3601B}"/>
              </a:ext>
            </a:extLst>
          </p:cNvPr>
          <p:cNvSpPr txBox="1"/>
          <p:nvPr/>
        </p:nvSpPr>
        <p:spPr>
          <a:xfrm>
            <a:off x="1162907" y="32402512"/>
            <a:ext cx="12596452" cy="861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800" b="1" dirty="0">
                <a:latin typeface="Calibri"/>
              </a:rPr>
              <a:t>Figure 3: Fuselage Structure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C5D57-43E7-FC41-CF52-F1AED0B86B5A}"/>
              </a:ext>
            </a:extLst>
          </p:cNvPr>
          <p:cNvSpPr txBox="1"/>
          <p:nvPr/>
        </p:nvSpPr>
        <p:spPr>
          <a:xfrm>
            <a:off x="12838236" y="32427568"/>
            <a:ext cx="12596452" cy="861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800" b="1" dirty="0">
                <a:latin typeface="Calibri"/>
              </a:rPr>
              <a:t>Figure 4: Tail Structure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3DAE83F-9A4A-6AD5-DAE2-A8874DB1427A}"/>
              </a:ext>
            </a:extLst>
          </p:cNvPr>
          <p:cNvCxnSpPr>
            <a:cxnSpLocks/>
          </p:cNvCxnSpPr>
          <p:nvPr/>
        </p:nvCxnSpPr>
        <p:spPr>
          <a:xfrm flipH="1">
            <a:off x="26355556" y="24135697"/>
            <a:ext cx="16434343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594765-F6DD-6695-4AEC-228A0F65191B}"/>
              </a:ext>
            </a:extLst>
          </p:cNvPr>
          <p:cNvSpPr txBox="1"/>
          <p:nvPr/>
        </p:nvSpPr>
        <p:spPr>
          <a:xfrm>
            <a:off x="1255273" y="8581610"/>
            <a:ext cx="4143202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5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AIAA - DBF aims to design a remote-controlled aircraft that complies with 2024 AIAA-DBF competition rules centered around Urban Air Mobility applications.  The project focus</a:t>
            </a:r>
            <a:r>
              <a:rPr lang="en-US" sz="50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es</a:t>
            </a:r>
            <a:r>
              <a:rPr lang="en-US" sz="5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on designing, fabricating, and testing a</a:t>
            </a:r>
            <a:r>
              <a:rPr lang="en-US" sz="50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scale </a:t>
            </a:r>
            <a:r>
              <a:rPr lang="en-US" sz="5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aircraft that meets competition requirements while incorporating innovative design principles. </a:t>
            </a:r>
            <a:endParaRPr lang="en-US" sz="5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F8699-08D8-3B5C-8A4B-13E10450DDFA}"/>
              </a:ext>
            </a:extLst>
          </p:cNvPr>
          <p:cNvSpPr txBox="1"/>
          <p:nvPr/>
        </p:nvSpPr>
        <p:spPr>
          <a:xfrm>
            <a:off x="26329418" y="35554671"/>
            <a:ext cx="1643878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</a:pPr>
            <a:r>
              <a:rPr lang="en-US" sz="4300" b="0" i="0" dirty="0">
                <a:solidFill>
                  <a:srgbClr val="0D0D0D"/>
                </a:solidFill>
                <a:effectLst/>
                <a:latin typeface="+mj-lt"/>
              </a:rPr>
              <a:t>We extend our gratitude to Felix Gabriel, Zac Gross, and the staff at the L3Harris Design Center for their invaluable support. The team also expresses appreciation to our GSA, George </a:t>
            </a:r>
            <a:r>
              <a:rPr lang="en-US" sz="4300" b="0" i="0" dirty="0" err="1">
                <a:solidFill>
                  <a:srgbClr val="0D0D0D"/>
                </a:solidFill>
                <a:effectLst/>
                <a:latin typeface="+mj-lt"/>
              </a:rPr>
              <a:t>Nehma</a:t>
            </a:r>
            <a:r>
              <a:rPr lang="en-US" sz="4300" b="0" i="0" dirty="0">
                <a:solidFill>
                  <a:srgbClr val="0D0D0D"/>
                </a:solidFill>
                <a:effectLst/>
                <a:latin typeface="+mj-lt"/>
              </a:rPr>
              <a:t>, and Mattea Cheung, who has volunteered her time to this project.  </a:t>
            </a:r>
            <a:endParaRPr lang="en-US" sz="4300" dirty="0">
              <a:latin typeface="+mj-lt"/>
            </a:endParaRPr>
          </a:p>
        </p:txBody>
      </p:sp>
      <p:pic>
        <p:nvPicPr>
          <p:cNvPr id="19" name="Picture 18" descr="A yellow and green bar&#10;&#10;Description automatically generated with medium confidence">
            <a:extLst>
              <a:ext uri="{FF2B5EF4-FFF2-40B4-BE49-F238E27FC236}">
                <a16:creationId xmlns:a16="http://schemas.microsoft.com/office/drawing/2014/main" id="{BC4A8389-50AA-02B9-077E-08BF364E8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507" y="17001418"/>
            <a:ext cx="1036299" cy="6858000"/>
          </a:xfrm>
          <a:prstGeom prst="rect">
            <a:avLst/>
          </a:prstGeom>
        </p:spPr>
      </p:pic>
      <p:pic>
        <p:nvPicPr>
          <p:cNvPr id="23" name="Picture 22" descr="A blue and yellow rectangular object with lines and dots&#10;&#10;Description automatically generated with medium confidence">
            <a:extLst>
              <a:ext uri="{FF2B5EF4-FFF2-40B4-BE49-F238E27FC236}">
                <a16:creationId xmlns:a16="http://schemas.microsoft.com/office/drawing/2014/main" id="{16C7D2AC-59BC-7B71-CA9B-45689FC24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214" y="16740806"/>
            <a:ext cx="12003501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E37B748-6662-2824-4B36-3DF0692B970F}"/>
              </a:ext>
            </a:extLst>
          </p:cNvPr>
          <p:cNvSpPr txBox="1"/>
          <p:nvPr/>
        </p:nvSpPr>
        <p:spPr>
          <a:xfrm>
            <a:off x="2343806" y="23746612"/>
            <a:ext cx="91395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800" b="1" dirty="0">
                <a:latin typeface="Calibri"/>
              </a:rPr>
              <a:t>Figure 1: Aerodynamics Analysis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368C60B-CFF7-C018-44BE-E1F687A0A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88140"/>
              </p:ext>
            </p:extLst>
          </p:nvPr>
        </p:nvGraphicFramePr>
        <p:xfrm>
          <a:off x="16814375" y="19202400"/>
          <a:ext cx="8063018" cy="4267200"/>
        </p:xfrm>
        <a:graphic>
          <a:graphicData uri="http://schemas.openxmlformats.org/drawingml/2006/table">
            <a:tbl>
              <a:tblPr/>
              <a:tblGrid>
                <a:gridCol w="4359240">
                  <a:extLst>
                    <a:ext uri="{9D8B030D-6E8A-4147-A177-3AD203B41FA5}">
                      <a16:colId xmlns:a16="http://schemas.microsoft.com/office/drawing/2014/main" val="3487730751"/>
                    </a:ext>
                  </a:extLst>
                </a:gridCol>
                <a:gridCol w="3703778">
                  <a:extLst>
                    <a:ext uri="{9D8B030D-6E8A-4147-A177-3AD203B41FA5}">
                      <a16:colId xmlns:a16="http://schemas.microsoft.com/office/drawing/2014/main" val="760023343"/>
                    </a:ext>
                  </a:extLst>
                </a:gridCol>
              </a:tblGrid>
              <a:tr h="78843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5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Cruise Speed</a:t>
                      </a:r>
                      <a:endParaRPr lang="en-US" sz="50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5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r>
                        <a:rPr lang="en-US" sz="5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 mph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94011"/>
                  </a:ext>
                </a:extLst>
              </a:tr>
              <a:tr h="78843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5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Alpha @ T/O</a:t>
                      </a:r>
                      <a:endParaRPr lang="en-US" sz="50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5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</a:t>
                      </a:r>
                      <a:r>
                        <a:rPr lang="en-US" sz="5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50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471893"/>
                  </a:ext>
                </a:extLst>
              </a:tr>
              <a:tr h="84302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5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</a:t>
                      </a:r>
                      <a:endParaRPr lang="en-US" sz="50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5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1.585</a:t>
                      </a:r>
                      <a:r>
                        <a:rPr lang="en-US" sz="5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013384"/>
                  </a:ext>
                </a:extLst>
              </a:tr>
              <a:tr h="81749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50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5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173605"/>
                  </a:ext>
                </a:extLst>
              </a:tr>
              <a:tr h="68074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50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CL/CD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5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7454"/>
                  </a:ext>
                </a:extLst>
              </a:tr>
            </a:tbl>
          </a:graphicData>
        </a:graphic>
      </p:graphicFrame>
      <p:pic>
        <p:nvPicPr>
          <p:cNvPr id="42" name="Picture 41" descr="A drawing of a plane&#10;&#10;Description automatically generated">
            <a:extLst>
              <a:ext uri="{FF2B5EF4-FFF2-40B4-BE49-F238E27FC236}">
                <a16:creationId xmlns:a16="http://schemas.microsoft.com/office/drawing/2014/main" id="{68776F9A-7357-D3B2-D45E-278FE7E3FB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3" t="2526" r="1288" b="1714"/>
          <a:stretch/>
        </p:blipFill>
        <p:spPr>
          <a:xfrm>
            <a:off x="27569161" y="17120095"/>
            <a:ext cx="8077199" cy="58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558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19745</TotalTime>
  <Words>375</Words>
  <Application>Microsoft Office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Mk Shultz</cp:lastModifiedBy>
  <cp:revision>46</cp:revision>
  <dcterms:created xsi:type="dcterms:W3CDTF">2007-04-04T14:17:42Z</dcterms:created>
  <dcterms:modified xsi:type="dcterms:W3CDTF">2024-04-13T02:43:02Z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