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hmFo0Vl4fXBIidxc3rTJER77U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ddd32c5bfb_0_0:notes"/>
          <p:cNvSpPr txBox="1"/>
          <p:nvPr>
            <p:ph idx="12" type="sldNum"/>
          </p:nvPr>
        </p:nvSpPr>
        <p:spPr>
          <a:xfrm>
            <a:off x="3884614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1ddd32c5bfb_0_0:notes"/>
          <p:cNvSpPr/>
          <p:nvPr>
            <p:ph idx="2" type="sldImg"/>
          </p:nvPr>
        </p:nvSpPr>
        <p:spPr>
          <a:xfrm>
            <a:off x="1438275" y="696913"/>
            <a:ext cx="39816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g1ddd32c5bfb_0_0:notes"/>
          <p:cNvSpPr txBox="1"/>
          <p:nvPr>
            <p:ph idx="1" type="body"/>
          </p:nvPr>
        </p:nvSpPr>
        <p:spPr>
          <a:xfrm>
            <a:off x="685800" y="4414838"/>
            <a:ext cx="5486400" cy="4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ddd32c5bfb_0_0"/>
          <p:cNvSpPr txBox="1"/>
          <p:nvPr/>
        </p:nvSpPr>
        <p:spPr>
          <a:xfrm>
            <a:off x="8086725" y="1618950"/>
            <a:ext cx="31299600" cy="34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Probability of life per site on Earth</a:t>
            </a:r>
            <a:endParaRPr b="1" i="0" sz="8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5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Ruth Nichols</a:t>
            </a:r>
            <a:endParaRPr b="1" i="0" sz="5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Advisor: Dr. Manasvi Lingam, Department of Aerospace, Physics, and Space Sciences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1ddd32c5bfb_0_0"/>
          <p:cNvSpPr txBox="1"/>
          <p:nvPr/>
        </p:nvSpPr>
        <p:spPr>
          <a:xfrm>
            <a:off x="8086727" y="7273927"/>
            <a:ext cx="18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g1ddd32c5bfb_0_0"/>
          <p:cNvSpPr txBox="1"/>
          <p:nvPr/>
        </p:nvSpPr>
        <p:spPr>
          <a:xfrm>
            <a:off x="1474150" y="7273925"/>
            <a:ext cx="17107800" cy="152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t/>
            </a:r>
            <a:endParaRPr b="1" i="0" sz="58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t/>
            </a:r>
            <a:endParaRPr b="1" i="0" sz="58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4800"/>
              <a:buFont typeface="Calibri"/>
              <a:buChar char="●"/>
            </a:pPr>
            <a:r>
              <a:rPr b="0" i="1" lang="en-US" sz="4800" u="none" cap="none" strike="noStrike">
                <a:solidFill>
                  <a:srgbClr val="3C4043"/>
                </a:solidFill>
                <a:latin typeface="Calibri"/>
                <a:ea typeface="Calibri"/>
                <a:cs typeface="Calibri"/>
                <a:sym typeface="Calibri"/>
              </a:rPr>
              <a:t>Abiogenesis</a:t>
            </a:r>
            <a:r>
              <a:rPr b="0" i="0" lang="en-US" sz="4800" u="none" cap="none" strike="noStrike">
                <a:solidFill>
                  <a:srgbClr val="3C4043"/>
                </a:solidFill>
                <a:latin typeface="Calibri"/>
                <a:ea typeface="Calibri"/>
                <a:cs typeface="Calibri"/>
                <a:sym typeface="Calibri"/>
              </a:rPr>
              <a:t> is the process through which life first emerges from non-living (abiotic) material. A planet or body that can host abiogenesis is defined to be </a:t>
            </a:r>
            <a:r>
              <a:rPr b="0" i="1" lang="en-US" sz="4800" u="none" cap="none" strike="noStrike">
                <a:solidFill>
                  <a:srgbClr val="3C4043"/>
                </a:solidFill>
                <a:latin typeface="Calibri"/>
                <a:ea typeface="Calibri"/>
                <a:cs typeface="Calibri"/>
                <a:sym typeface="Calibri"/>
              </a:rPr>
              <a:t>urable</a:t>
            </a:r>
            <a:r>
              <a:rPr b="0" i="0" lang="en-US" sz="4800" u="none" cap="none" strike="noStrike">
                <a:solidFill>
                  <a:srgbClr val="3C4043"/>
                </a:solidFill>
                <a:latin typeface="Calibri"/>
                <a:ea typeface="Calibri"/>
                <a:cs typeface="Calibri"/>
                <a:sym typeface="Calibri"/>
              </a:rPr>
              <a:t> (and has urable environments).</a:t>
            </a:r>
            <a:endParaRPr b="0" i="0" sz="4800" u="none" cap="none" strike="noStrike">
              <a:solidFill>
                <a:srgbClr val="3C40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4800"/>
              <a:buFont typeface="Calibri"/>
              <a:buChar char="●"/>
            </a:pPr>
            <a:r>
              <a:rPr b="0" i="0" lang="en-US" sz="4800" u="none" cap="none" strike="noStrike">
                <a:solidFill>
                  <a:srgbClr val="3C4043"/>
                </a:solidFill>
                <a:latin typeface="Calibri"/>
                <a:ea typeface="Calibri"/>
                <a:cs typeface="Calibri"/>
                <a:sym typeface="Calibri"/>
              </a:rPr>
              <a:t>In order for life to begin, a site must have energy, bioessential elements, methods for concentrating elements and amplifying reactions, and a solvent (water). These factors, along with the distribution and number of environments, may influence the probability of abiogenesis for a given site.</a:t>
            </a:r>
            <a:endParaRPr b="0" i="0" sz="4800" u="none" cap="none" strike="noStrike">
              <a:solidFill>
                <a:srgbClr val="3C40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sng" cap="none" strike="noStrike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The objective is to constrain the magnitude of the probability of abiogenesis per urable environment (p</a:t>
            </a:r>
            <a:r>
              <a:rPr b="0" baseline="-2500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 as a function of suitable inputs (prior distribution of p</a:t>
            </a:r>
            <a:r>
              <a:rPr b="0" baseline="-2500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number of urable environments)</a:t>
            </a:r>
            <a:r>
              <a:rPr b="1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0" i="0" lang="en-US" sz="4800" u="sng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This work is vital for understanding whether the origin of life was a likely event or an extremely rare phenomenon.</a:t>
            </a:r>
            <a:endParaRPr b="0" i="0" sz="4800" u="sng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g1ddd32c5bfb_0_0"/>
          <p:cNvSpPr txBox="1"/>
          <p:nvPr/>
        </p:nvSpPr>
        <p:spPr>
          <a:xfrm>
            <a:off x="18985525" y="9804588"/>
            <a:ext cx="23470200" cy="52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t/>
            </a:r>
            <a:endParaRPr b="1" i="0" sz="58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1:</a:t>
            </a: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 of lower bounds on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95% confidence level, after specifying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,min = 10</a:t>
            </a:r>
            <a:r>
              <a:rPr b="0" baseline="3000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−35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the cutoff; this lower bound for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denoted by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Lc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The first row displays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Lc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optimistic, uninformative, and optimistic priors. The remaining rows delineate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Lc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the corresponding posteriors for these priors, given the datum that life has originated on Earth at least once; these values depend on the total number of urable sites (N</a:t>
            </a:r>
            <a:r>
              <a:rPr b="0" baseline="-2500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 that have existed on Earth.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g1ddd32c5bfb_0_0"/>
          <p:cNvSpPr txBox="1"/>
          <p:nvPr/>
        </p:nvSpPr>
        <p:spPr>
          <a:xfrm>
            <a:off x="1137103" y="20817588"/>
            <a:ext cx="18373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Method</a:t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g1ddd32c5bfb_0_0"/>
          <p:cNvSpPr txBox="1"/>
          <p:nvPr/>
        </p:nvSpPr>
        <p:spPr>
          <a:xfrm>
            <a:off x="22601975" y="31480550"/>
            <a:ext cx="179040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b="1" i="0" sz="58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This paper was completed with A. Balbi at the University of Rome and has been submitted to the journal </a:t>
            </a:r>
            <a:r>
              <a:rPr b="0" i="1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Astrobiology</a:t>
            </a:r>
            <a:r>
              <a:rPr lang="en-US" sz="4800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48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AST-2024-0037).</a:t>
            </a:r>
            <a:endParaRPr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g1ddd32c5bfb_0_0"/>
          <p:cNvSpPr txBox="1"/>
          <p:nvPr/>
        </p:nvSpPr>
        <p:spPr>
          <a:xfrm>
            <a:off x="22625500" y="33718275"/>
            <a:ext cx="19732500" cy="44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b="1" i="0" sz="5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AutoNum type="arabicPeriod"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Balbi and M. Lingam. Beyond mediocrity: how common is life? Mon. Not.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R. Astron. Soc., 522(2):3117–3123, June 2023. doi: 10.1093/mnras/stad1155.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M. Lingam and A. Loeb. </a:t>
            </a:r>
            <a:r>
              <a:rPr b="0" i="1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in the Cosmos: From Biosignatures to Technosignatures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Harvard University Press, June 2021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1ddd32c5bfb_0_0"/>
          <p:cNvSpPr txBox="1"/>
          <p:nvPr/>
        </p:nvSpPr>
        <p:spPr>
          <a:xfrm>
            <a:off x="1474150" y="34231675"/>
            <a:ext cx="10680300" cy="16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4800"/>
              <a:buFont typeface="Calibri"/>
              <a:buChar char="●"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Using MATLAB, we generated plots of PDFs and CDFs using different values for N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and different prior distributions:</a:t>
            </a:r>
            <a:endParaRPr b="1" baseline="3000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g1ddd32c5bfb_0_0"/>
          <p:cNvSpPr txBox="1"/>
          <p:nvPr/>
        </p:nvSpPr>
        <p:spPr>
          <a:xfrm>
            <a:off x="19585525" y="29033125"/>
            <a:ext cx="228702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Figure 2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The posterior cumulative distribution function (CDF) of p</a:t>
            </a:r>
            <a:r>
              <a:rPr b="0" baseline="-2500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The posterior CDF is also sensitive to 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-2500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The horizontal line demarcates a cumulative probability of 0.05, further quantified in Table 1. The optimistic prior biases the posterior toward higher values of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g1ddd32c5bfb_0_0"/>
          <p:cNvSpPr txBox="1"/>
          <p:nvPr/>
        </p:nvSpPr>
        <p:spPr>
          <a:xfrm>
            <a:off x="18581950" y="20430300"/>
            <a:ext cx="236067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Figure 1:</a:t>
            </a:r>
            <a:r>
              <a:rPr b="1" i="0" lang="en-US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posterior probability distribution function (PDF) of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given the datum D that life has originated at least once on Earth computed for different choices of the prior. The posterior PDF is sensitive to  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-2500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The optimistic and pessimistic priors skew the PDFs of their ensuing posteriors toward higher and lower values of pL, respectively.</a:t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g1ddd32c5bf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98775" y="31480550"/>
            <a:ext cx="7757843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ddd32c5bfb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218857" y="23568275"/>
            <a:ext cx="18287130" cy="574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ddd32c5bfb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834025" y="15019500"/>
            <a:ext cx="17904000" cy="5594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ddd32c5bfb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806312" y="7273925"/>
            <a:ext cx="16428638" cy="345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1ddd32c5bfb_0_0"/>
          <p:cNvSpPr/>
          <p:nvPr/>
        </p:nvSpPr>
        <p:spPr>
          <a:xfrm>
            <a:off x="1474150" y="24191425"/>
            <a:ext cx="19217700" cy="3450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1ddd32c5bfb_0_0"/>
          <p:cNvSpPr txBox="1"/>
          <p:nvPr/>
        </p:nvSpPr>
        <p:spPr>
          <a:xfrm>
            <a:off x="1474150" y="22335263"/>
            <a:ext cx="19217700" cy="44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4800"/>
              <a:buFont typeface="Calibri"/>
              <a:buChar char="●"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To study the probability of abiogenesis occurring, we construct </a:t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the following variables:</a:t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= probability of life emerging at a given site, N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 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= number of urable sites </a:t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N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= 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= expected number of successful abiogenesis events</a:t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1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4800"/>
              <a:buFont typeface="Calibri"/>
              <a:buChar char="●"/>
            </a:pPr>
            <a:r>
              <a:rPr b="0" i="1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Bayes’s Theorem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allows us to estimate conditional probabilities given the probabilities of previous events that have already happened, i.e. the probability of p</a:t>
            </a:r>
            <a:r>
              <a:rPr b="0" baseline="-2500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n-US" sz="4800" u="none" cap="none" strike="noStrike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given datum D (life originated at least once on Earth):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1ddd32c5bfb_0_0"/>
          <p:cNvSpPr/>
          <p:nvPr/>
        </p:nvSpPr>
        <p:spPr>
          <a:xfrm>
            <a:off x="12983925" y="31830925"/>
            <a:ext cx="9074400" cy="52149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g1ddd32c5bfb_0_0"/>
          <p:cNvSpPr/>
          <p:nvPr/>
        </p:nvSpPr>
        <p:spPr>
          <a:xfrm>
            <a:off x="2792250" y="31372700"/>
            <a:ext cx="8970900" cy="2044500"/>
          </a:xfrm>
          <a:prstGeom prst="ellipse">
            <a:avLst/>
          </a:prstGeom>
          <a:noFill/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1ddd32c5bfb_0_0"/>
          <p:cNvSpPr txBox="1"/>
          <p:nvPr/>
        </p:nvSpPr>
        <p:spPr>
          <a:xfrm>
            <a:off x="13087475" y="32380850"/>
            <a:ext cx="8970900" cy="27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Pessimistic</a:t>
            </a:r>
            <a:r>
              <a:rPr lang="en-US" sz="4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, Minimum Sites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4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10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rgbClr val="38761D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Optimistic, </a:t>
            </a:r>
            <a:r>
              <a:rPr lang="en-US" sz="4800">
                <a:solidFill>
                  <a:srgbClr val="38761D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Maximum Sites </a:t>
            </a:r>
            <a:r>
              <a:rPr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i="1"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baseline="30000" i="1" lang="en-US" sz="4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31</a:t>
            </a:r>
            <a:endParaRPr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rgbClr val="2945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Agnostic, </a:t>
            </a:r>
            <a:r>
              <a:rPr lang="en-US" sz="4800">
                <a:solidFill>
                  <a:srgbClr val="29459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Intermediate Sites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b="0" baseline="3000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b="1" baseline="30000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ddd32c5bfb_0_0"/>
          <p:cNvSpPr txBox="1"/>
          <p:nvPr/>
        </p:nvSpPr>
        <p:spPr>
          <a:xfrm>
            <a:off x="1137100" y="7478725"/>
            <a:ext cx="4655100" cy="2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Backgrou</a:t>
            </a: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1ddd32c5bfb_0_0"/>
          <p:cNvSpPr txBox="1"/>
          <p:nvPr/>
        </p:nvSpPr>
        <p:spPr>
          <a:xfrm>
            <a:off x="18581950" y="7351063"/>
            <a:ext cx="3636900" cy="2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Resu</a:t>
            </a:r>
            <a:r>
              <a:rPr b="1" i="0" lang="en-US" sz="58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lts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g1ddd32c5bfb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1747766" y="552153"/>
            <a:ext cx="1179872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 chart" id="72" name="Google Shape;72;g1ddd32c5bfb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170627" y="444300"/>
            <a:ext cx="2044500" cy="204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