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38404800" cx="43891200"/>
  <p:notesSz cx="68580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2096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iyDKKuvXKd0JVRzRfp2XAuzNFj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2096" orient="horz"/>
        <p:guide pos="1382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4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438275" y="696913"/>
            <a:ext cx="398145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/>
          <p:nvPr>
            <p:ph idx="12" type="sldNum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:notes"/>
          <p:cNvSpPr/>
          <p:nvPr>
            <p:ph idx="2" type="sldImg"/>
          </p:nvPr>
        </p:nvSpPr>
        <p:spPr>
          <a:xfrm>
            <a:off x="1438275" y="696913"/>
            <a:ext cx="398145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13"/>
          <p:cNvSpPr txBox="1"/>
          <p:nvPr>
            <p:ph idx="1" type="body"/>
          </p:nvPr>
        </p:nvSpPr>
        <p:spPr>
          <a:xfrm rot="5400000">
            <a:off x="9272474" y="1881925"/>
            <a:ext cx="25346257" cy="395033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58800" lvl="0" marL="4572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58800" lvl="1" marL="9144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58800" lvl="2" marL="13716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520700" lvl="3" marL="1828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520700" lvl="4" marL="22860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20700" lvl="5" marL="27432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20700" lvl="6" marL="32004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520700" lvl="7" marL="36576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520700" lvl="8" marL="4114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>
  <p:cSld name="Vertical Title and 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2193927" y="8960472"/>
            <a:ext cx="39503351" cy="253462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58800" lvl="0" marL="4572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58800" lvl="1" marL="9144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58800" lvl="2" marL="13716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520700" lvl="3" marL="1828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520700" lvl="4" marL="22860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20700" lvl="5" marL="27432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20700" lvl="6" marL="32004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520700" lvl="7" marL="36576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520700" lvl="8" marL="4114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2193927" y="8960472"/>
            <a:ext cx="19599275" cy="253462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84200" lvl="0" marL="457200" marR="0" rtl="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8"/>
          <p:cNvSpPr txBox="1"/>
          <p:nvPr>
            <p:ph idx="2" type="body"/>
          </p:nvPr>
        </p:nvSpPr>
        <p:spPr>
          <a:xfrm>
            <a:off x="22098000" y="8960472"/>
            <a:ext cx="19599276" cy="253462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84200" lvl="0" marL="457200" marR="0" rtl="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9"/>
          <p:cNvSpPr txBox="1"/>
          <p:nvPr>
            <p:ph idx="1" type="body"/>
          </p:nvPr>
        </p:nvSpPr>
        <p:spPr>
          <a:xfrm>
            <a:off x="2193926" y="8596198"/>
            <a:ext cx="19392900" cy="3584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9"/>
          <p:cNvSpPr txBox="1"/>
          <p:nvPr>
            <p:ph idx="2" type="body"/>
          </p:nvPr>
        </p:nvSpPr>
        <p:spPr>
          <a:xfrm>
            <a:off x="2193926" y="12180385"/>
            <a:ext cx="19392900" cy="221263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334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82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572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318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318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318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318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318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318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9"/>
          <p:cNvSpPr txBox="1"/>
          <p:nvPr>
            <p:ph idx="3" type="body"/>
          </p:nvPr>
        </p:nvSpPr>
        <p:spPr>
          <a:xfrm>
            <a:off x="22294852" y="8596198"/>
            <a:ext cx="19402426" cy="3584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9"/>
          <p:cNvSpPr txBox="1"/>
          <p:nvPr>
            <p:ph idx="4" type="body"/>
          </p:nvPr>
        </p:nvSpPr>
        <p:spPr>
          <a:xfrm>
            <a:off x="22294852" y="12180385"/>
            <a:ext cx="19402426" cy="221263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334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82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572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318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318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318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318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318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318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2193926" y="1528646"/>
            <a:ext cx="14439900" cy="65081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4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17160877" y="1528648"/>
            <a:ext cx="24536399" cy="327780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635000" lvl="0" marL="457200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84200" lvl="1" marL="914400" marR="0" rtl="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–"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33400" lvl="2" marL="13716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82600" lvl="3" marL="1828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82600" lvl="4" marL="22860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82600" lvl="5" marL="2743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82600" lvl="6" marL="3200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82600" lvl="7" marL="3657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82600" lvl="8" marL="4114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2193926" y="8036779"/>
            <a:ext cx="14439900" cy="26269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"/>
          <p:cNvSpPr txBox="1"/>
          <p:nvPr>
            <p:ph type="title"/>
          </p:nvPr>
        </p:nvSpPr>
        <p:spPr>
          <a:xfrm>
            <a:off x="8604251" y="26884663"/>
            <a:ext cx="26333450" cy="31711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4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12"/>
          <p:cNvSpPr/>
          <p:nvPr>
            <p:ph idx="2" type="pic"/>
          </p:nvPr>
        </p:nvSpPr>
        <p:spPr>
          <a:xfrm>
            <a:off x="8604251" y="3431325"/>
            <a:ext cx="26333450" cy="23043529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Google Shape;40;p12"/>
          <p:cNvSpPr txBox="1"/>
          <p:nvPr>
            <p:ph idx="1" type="body"/>
          </p:nvPr>
        </p:nvSpPr>
        <p:spPr>
          <a:xfrm>
            <a:off x="8604251" y="30055791"/>
            <a:ext cx="26333450" cy="4507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43213019" y="6657123"/>
            <a:ext cx="685800" cy="31800645"/>
          </a:xfrm>
          <a:prstGeom prst="rect">
            <a:avLst/>
          </a:prstGeom>
          <a:solidFill>
            <a:srgbClr val="2945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Font typeface="Arial"/>
              <a:buNone/>
            </a:pPr>
            <a:r>
              <a:t/>
            </a:r>
            <a:endParaRPr b="1" i="0" sz="10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"/>
          <p:cNvSpPr/>
          <p:nvPr/>
        </p:nvSpPr>
        <p:spPr>
          <a:xfrm>
            <a:off x="0" y="6657123"/>
            <a:ext cx="685800" cy="31800645"/>
          </a:xfrm>
          <a:prstGeom prst="rect">
            <a:avLst/>
          </a:prstGeom>
          <a:solidFill>
            <a:srgbClr val="76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Font typeface="Arial"/>
              <a:buNone/>
            </a:pPr>
            <a:r>
              <a:t/>
            </a:r>
            <a:endParaRPr b="1" i="0" sz="10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72492" y="518070"/>
            <a:ext cx="8961120" cy="56796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3"/>
          <p:cNvCxnSpPr/>
          <p:nvPr/>
        </p:nvCxnSpPr>
        <p:spPr>
          <a:xfrm>
            <a:off x="-48126" y="6657123"/>
            <a:ext cx="43946946" cy="0"/>
          </a:xfrm>
          <a:prstGeom prst="straightConnector1">
            <a:avLst/>
          </a:prstGeom>
          <a:noFill/>
          <a:ln cap="flat" cmpd="sng" w="317500">
            <a:solidFill>
              <a:srgbClr val="B5AF67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" name="Google Shape;14;p3"/>
          <p:cNvCxnSpPr/>
          <p:nvPr/>
        </p:nvCxnSpPr>
        <p:spPr>
          <a:xfrm>
            <a:off x="-48126" y="38351831"/>
            <a:ext cx="43946946" cy="52968"/>
          </a:xfrm>
          <a:prstGeom prst="straightConnector1">
            <a:avLst/>
          </a:prstGeom>
          <a:noFill/>
          <a:ln cap="flat" cmpd="sng" w="381000">
            <a:solidFill>
              <a:srgbClr val="B5AF67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9.png"/><Relationship Id="rId10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Relationship Id="rId4" Type="http://schemas.openxmlformats.org/officeDocument/2006/relationships/image" Target="../media/image7.png"/><Relationship Id="rId9" Type="http://schemas.openxmlformats.org/officeDocument/2006/relationships/image" Target="../media/image8.png"/><Relationship Id="rId5" Type="http://schemas.openxmlformats.org/officeDocument/2006/relationships/image" Target="../media/image4.png"/><Relationship Id="rId6" Type="http://schemas.openxmlformats.org/officeDocument/2006/relationships/image" Target="../media/image2.png"/><Relationship Id="rId7" Type="http://schemas.openxmlformats.org/officeDocument/2006/relationships/image" Target="../media/image3.jp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 txBox="1"/>
          <p:nvPr/>
        </p:nvSpPr>
        <p:spPr>
          <a:xfrm>
            <a:off x="9517100" y="712213"/>
            <a:ext cx="27352200" cy="52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25" lIns="89675" spcFirstLastPara="1" rIns="89675" wrap="square" tIns="448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1" i="0" lang="en-US" sz="8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Implementation of Python Based </a:t>
            </a:r>
            <a:endParaRPr b="1" i="0" sz="8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1" lang="en-US" sz="8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 Voltage</a:t>
            </a:r>
            <a:r>
              <a:rPr b="1" i="0" lang="en-US" sz="8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Tests for GEM Detectors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1" i="0" lang="en-US" sz="6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John Hernandez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b="1" i="0" lang="en-US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Faculty Advisor: Dr. Marcus Hohlmann, Dept. of APSS, Florida Institute of Technology</a:t>
            </a:r>
            <a:endParaRPr b="1" i="0" sz="5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b="1" i="0" lang="en-US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Graduate Student Advisor: Erick Yanes, Dept. of APSS, Florida Institute of Technology</a:t>
            </a:r>
            <a:endParaRPr b="1" i="0" sz="5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8086727" y="7273927"/>
            <a:ext cx="184731" cy="16927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Font typeface="Arial"/>
              <a:buNone/>
            </a:pPr>
            <a:r>
              <a:t/>
            </a:r>
            <a:endParaRPr b="1" i="0" sz="10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800100" y="6816175"/>
            <a:ext cx="14098200" cy="86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</a:pPr>
            <a:r>
              <a:rPr b="0" i="0" lang="en-US" sz="5700" u="sng" cap="none" strike="noStrike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INTRODUCTION &amp; BACKGROUND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Compact Muon Solenoid, CMS, and other detectors at LHC are in the process of being 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upgraded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the HL-LHC (High-Luminosity Large Hadron Collider) which will produce more than 5 times the particle interactions than of the current LHC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 upgrade to CMS is the introduction of new GEM detectors (Gaseous Electron 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Multiplier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GE2/1 and ME0 shown at right are new detectors to CMS and 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therefore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must be tested 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thoroughly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prior to being installed.</a:t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800100" y="14505275"/>
            <a:ext cx="14098200" cy="80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</a:pPr>
            <a:r>
              <a:rPr b="0" i="0" lang="en-US" sz="5700" u="sng" cap="none" strike="noStrike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PROBLEM STATEMENT</a:t>
            </a:r>
            <a:endParaRPr b="0" i="0" sz="5700" u="sng" cap="none" strike="noStrike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of the new detectors must undergo a series of 8 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quality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control tests prior to installation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Quality Control 6 or QC6 tests for High Voltage stability 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uses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LabView scripts to run its subtests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LabView is a Windows only program &amp; some QC6 scripts currently have bugs; would it be possible to replace those LabView scripts using Python?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800100" y="20409775"/>
            <a:ext cx="14098200" cy="56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</a:pPr>
            <a:r>
              <a:rPr b="0" i="0" lang="en-US" sz="5700" u="sng" cap="none" strike="noStrike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METHODOLOGY</a:t>
            </a:r>
            <a:endParaRPr b="0" i="0" sz="5700" u="sng" cap="none" strike="noStrike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Python scripts were written from scratch to 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perform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necessary QC6 subtests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Python Scripts + 1 TOML configuration file to run 3 subtests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CAEN SY5527 HV Power Supply 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Pycaenhv Wrappers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800100" y="33037325"/>
            <a:ext cx="14098200" cy="47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</a:pPr>
            <a:r>
              <a:rPr b="0" i="0" lang="en-US" sz="5700" u="sng" cap="none" strike="noStrike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QC6-</a:t>
            </a:r>
            <a:r>
              <a:rPr lang="en-US" sz="5700" u="sng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OVERVIEW</a:t>
            </a:r>
            <a:endParaRPr b="0" i="0" sz="5700" u="sng" cap="none" strike="noStrike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Meant to clean each foil of any potential imperfections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Ensures the foil can not only handle HV but also remain stable at HV for long periods of time; hours &amp; sometimes even days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</a:pPr>
            <a:r>
              <a:t/>
            </a:r>
            <a:endParaRPr b="0" i="0" sz="5700" u="sng" cap="none" strike="noStrike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</a:pPr>
            <a:r>
              <a:t/>
            </a:r>
            <a:endParaRPr b="0" i="0" sz="5700" u="sng" cap="none" strike="noStrike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800100" y="31432900"/>
            <a:ext cx="12923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Figure 1:</a:t>
            </a:r>
            <a:r>
              <a:rPr b="0" i="0" lang="en-US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hows the HV Pads on M8 corresponding to the Channels above 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29907200" y="34862475"/>
            <a:ext cx="13779300" cy="38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</a:pPr>
            <a:r>
              <a:rPr b="0" i="0" lang="en-US" sz="5700" u="sng" cap="none" strike="noStrike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  <a:endParaRPr b="0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1) The Phase-2 Upgrade of the CMS Muon Detectors. Technical report, CERN, Geneva, 2017. URL</a:t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https://cds.cern.ch/record/2283189. This is the final version, approved by the LHCC.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1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4898275" y="15015025"/>
            <a:ext cx="13518900" cy="16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Figure 2: </a:t>
            </a:r>
            <a:r>
              <a:rPr b="0" i="0" lang="en-US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GE1/1 </a:t>
            </a: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installed currently</a:t>
            </a:r>
            <a:r>
              <a:rPr b="0" i="0" lang="en-US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while ME0 and GE2/1 will be new additions to the HL-LHC</a:t>
            </a: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(1)</a:t>
            </a:r>
            <a:endParaRPr b="0" i="0" sz="4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9" name="Google Shape;5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005542" y="6988675"/>
            <a:ext cx="12294858" cy="8039701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60" name="Google Shape;60;p1"/>
          <p:cNvSpPr txBox="1"/>
          <p:nvPr/>
        </p:nvSpPr>
        <p:spPr>
          <a:xfrm>
            <a:off x="14678375" y="21803373"/>
            <a:ext cx="13958700" cy="33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5700" u="sng" cap="none" strike="noStrike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STRESS TEST</a:t>
            </a:r>
            <a:endParaRPr b="0" i="0" sz="5700" u="sng" cap="none" strike="noStrike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Increases voltage across each of 3 foils, one at a time until there are 5 discharges or until the final voltage of 650V is held for 60 seconds on each foil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6200" u="sng" cap="none" strike="noStrike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18152375" y="37292250"/>
            <a:ext cx="7010700" cy="111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Figure </a:t>
            </a:r>
            <a:r>
              <a:rPr b="1" lang="en-US" sz="4800"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b="1" i="0" lang="en-US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Plot of Stress Test</a:t>
            </a:r>
            <a:endParaRPr b="0" i="0" sz="4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"/>
          <p:cNvSpPr txBox="1"/>
          <p:nvPr/>
        </p:nvSpPr>
        <p:spPr>
          <a:xfrm>
            <a:off x="29411463" y="6816175"/>
            <a:ext cx="13958700" cy="33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</a:pPr>
            <a:r>
              <a:rPr lang="en-US" sz="5700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b="0" i="0" lang="en-US" sz="5700" u="sng" cap="none" strike="noStrike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 IV SCAN </a:t>
            </a:r>
            <a:endParaRPr b="0" i="0" sz="5700" u="sng" cap="none" strike="noStrike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Raises voltage incrementally to 4600V split across all 7 channels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Records current and voltage every 200V up to 4600V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29088700" y="17092213"/>
            <a:ext cx="14472600" cy="31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</a:pPr>
            <a:r>
              <a:rPr lang="en-US" sz="5700" u="sng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SHORT STABILITY TEST</a:t>
            </a:r>
            <a:endParaRPr sz="5700" u="sng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Combined test with  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IV Scan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Holds 4600V across the chamber for a period of 2 hours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Allowed 3 trips prior to test failure</a:t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29631375" y="30577525"/>
            <a:ext cx="13518900" cy="47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</a:pPr>
            <a:r>
              <a:rPr b="0" i="0" lang="en-US" sz="5700" u="sng" cap="none" strike="noStrike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SIGNIFICANCE &amp; FUTURE WORK</a:t>
            </a:r>
            <a:endParaRPr b="0" i="0" sz="5700" u="sng" cap="none" strike="noStrike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Writing QC6 tests in Python provides a streamlined approach to QC testing as plots are made with Python anyway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 Python based QC6 tests could also be applied detectors other than GEMs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5" name="Google Shape;65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596375" y="16586550"/>
            <a:ext cx="9196000" cy="5231701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"/>
          <p:cNvSpPr txBox="1"/>
          <p:nvPr/>
        </p:nvSpPr>
        <p:spPr>
          <a:xfrm>
            <a:off x="23792363" y="16963950"/>
            <a:ext cx="4855500" cy="44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latin typeface="Calibri"/>
                <a:ea typeface="Calibri"/>
                <a:cs typeface="Calibri"/>
                <a:sym typeface="Calibri"/>
              </a:rPr>
              <a:t>Figure 3:</a:t>
            </a: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 Depicts a GEM cross-section &amp; shows where each ‘Channel’ is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"/>
          <p:cNvSpPr txBox="1"/>
          <p:nvPr/>
        </p:nvSpPr>
        <p:spPr>
          <a:xfrm>
            <a:off x="14897225" y="28236950"/>
            <a:ext cx="12923400" cy="16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latin typeface="Calibri"/>
                <a:ea typeface="Calibri"/>
                <a:cs typeface="Calibri"/>
                <a:sym typeface="Calibri"/>
              </a:rPr>
              <a:t>Figure 4:</a:t>
            </a: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 HV Monitoring through Grafana program during Stress test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"/>
          <p:cNvSpPr txBox="1"/>
          <p:nvPr/>
        </p:nvSpPr>
        <p:spPr>
          <a:xfrm>
            <a:off x="29631375" y="16182288"/>
            <a:ext cx="13518900" cy="8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latin typeface="Calibri"/>
                <a:ea typeface="Calibri"/>
                <a:cs typeface="Calibri"/>
                <a:sym typeface="Calibri"/>
              </a:rPr>
              <a:t>Figure 6: </a:t>
            </a: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A plot of the IV Scan must be linear to pass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"/>
          <p:cNvSpPr txBox="1"/>
          <p:nvPr/>
        </p:nvSpPr>
        <p:spPr>
          <a:xfrm>
            <a:off x="32321175" y="26657950"/>
            <a:ext cx="8139300" cy="8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latin typeface="Calibri"/>
                <a:ea typeface="Calibri"/>
                <a:cs typeface="Calibri"/>
                <a:sym typeface="Calibri"/>
              </a:rPr>
              <a:t>Figure 7: </a:t>
            </a: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Short Stabilty Test Plot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"/>
          <p:cNvSpPr txBox="1"/>
          <p:nvPr/>
        </p:nvSpPr>
        <p:spPr>
          <a:xfrm>
            <a:off x="29411475" y="27242062"/>
            <a:ext cx="13958700" cy="31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700" u="sng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LONG STABILITY TEST</a:t>
            </a:r>
            <a:endParaRPr sz="5700" u="sng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Similar to Short Stability Test, ramps up the same way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top foils held at 580V for a period of 15 hours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Must have less than 1 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discharge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per hour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result for electron silhouette" id="71" name="Google Shape;71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854619" y="1410552"/>
            <a:ext cx="18288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en, Laptop, education, symbols, Computer, science, signs, tool Icon" id="72" name="Google Shape;72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0342997" y="1410538"/>
            <a:ext cx="18288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3837125" y="25418480"/>
            <a:ext cx="15641200" cy="2529458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4" name="Google Shape;74;p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083550" y="25830275"/>
            <a:ext cx="8356501" cy="5792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6783275" y="29929850"/>
            <a:ext cx="9151275" cy="7321014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2157369" y="10142275"/>
            <a:ext cx="8411706" cy="611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1875412" y="20293525"/>
            <a:ext cx="8899176" cy="6472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2007-04-04T14:17:42Z</dcterms:created>
  <dc:creator>shopper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0x0101008CB6C76999A8E946924D195080FADDE7</vt:lpwstr>
  </property>
</Properties>
</file>