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8404800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hBMhA23j2mERfxa6dxrUMca5W07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12"/>
    <p:restoredTop sz="94719"/>
  </p:normalViewPr>
  <p:slideViewPr>
    <p:cSldViewPr snapToGrid="0">
      <p:cViewPr>
        <p:scale>
          <a:sx n="23" d="100"/>
          <a:sy n="23" d="100"/>
        </p:scale>
        <p:origin x="2120" y="-24"/>
      </p:cViewPr>
      <p:guideLst>
        <p:guide orient="horz" pos="12096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p1:notes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2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2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3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4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635000" algn="l" rtl="0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84200" algn="l" rtl="0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3340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>
            <a:spLocks noGrp="1"/>
          </p:cNvSpPr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2"/>
          <p:cNvSpPr>
            <a:spLocks noGrp="1"/>
          </p:cNvSpPr>
          <p:nvPr>
            <p:ph type="pic" idx="2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12"/>
          <p:cNvSpPr txBox="1">
            <a:spLocks noGrp="1"/>
          </p:cNvSpPr>
          <p:nvPr>
            <p:ph type="body" idx="1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1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w="317500" cap="flat" cmpd="sng">
            <a:solidFill>
              <a:srgbClr val="B5AF6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w="381000" cap="flat" cmpd="sng">
            <a:solidFill>
              <a:srgbClr val="B5AF67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red and green lines&#10;&#10;Description automatically generated">
            <a:extLst>
              <a:ext uri="{FF2B5EF4-FFF2-40B4-BE49-F238E27FC236}">
                <a16:creationId xmlns:a16="http://schemas.microsoft.com/office/drawing/2014/main" id="{F061314D-C63A-B0E4-2225-B2A1E16A30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69025" y="7535449"/>
            <a:ext cx="23192930" cy="17721358"/>
          </a:xfrm>
          <a:prstGeom prst="rect">
            <a:avLst/>
          </a:prstGeom>
        </p:spPr>
      </p:pic>
      <p:sp>
        <p:nvSpPr>
          <p:cNvPr id="50" name="Google Shape;50;p1"/>
          <p:cNvSpPr txBox="1"/>
          <p:nvPr/>
        </p:nvSpPr>
        <p:spPr>
          <a:xfrm>
            <a:off x="9296400" y="1410538"/>
            <a:ext cx="31280100" cy="399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75" tIns="44825" rIns="89675" bIns="448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Tidal Modulations on Exomoons within Planetary Systems</a:t>
            </a:r>
            <a:endParaRPr lang="en-US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n-US" sz="6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Mitchel </a:t>
            </a:r>
            <a:r>
              <a:rPr lang="en-US" sz="6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McKenrick</a:t>
            </a:r>
            <a:endParaRPr lang="en-US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Advisor: </a:t>
            </a:r>
            <a:r>
              <a:rPr lang="en-US" sz="5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Manasvi Lingam</a:t>
            </a:r>
            <a:r>
              <a:rPr lang="en-US" sz="5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Dept. of </a:t>
            </a:r>
            <a:r>
              <a:rPr lang="en-US" sz="5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APSS</a:t>
            </a:r>
            <a:r>
              <a:rPr lang="en-US" sz="5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Florida Institute of Technology</a:t>
            </a:r>
            <a:endParaRPr dirty="0"/>
          </a:p>
          <a:p>
            <a:pPr algn="ctr">
              <a:buSzPts val="5400"/>
            </a:pPr>
            <a:r>
              <a:rPr lang="en-US" sz="5400" b="1" i="0" u="none" strike="noStrike" cap="none" dirty="0">
                <a:solidFill>
                  <a:srgbClr val="003399"/>
                </a:solidFill>
                <a:latin typeface="Calibri"/>
                <a:ea typeface="Calibri"/>
                <a:cs typeface="Calibri"/>
                <a:sym typeface="Calibri"/>
              </a:rPr>
              <a:t>Faculty Observer: Dr. Luis H. Quiroga-Nunez, Dept. of APSS, Florida Institute of Technology </a:t>
            </a:r>
            <a:endParaRPr dirty="0"/>
          </a:p>
        </p:txBody>
      </p:sp>
      <p:sp>
        <p:nvSpPr>
          <p:cNvPr id="51" name="Google Shape;51;p1"/>
          <p:cNvSpPr txBox="1"/>
          <p:nvPr/>
        </p:nvSpPr>
        <p:spPr>
          <a:xfrm>
            <a:off x="8086727" y="7273927"/>
            <a:ext cx="184731" cy="1692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endParaRPr sz="10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1054190" y="19102067"/>
            <a:ext cx="13393329" cy="8556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u="sng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Principles of the Model:</a:t>
            </a:r>
          </a:p>
          <a:p>
            <a:pPr marL="685800" lvl="0" indent="-685800" algn="l" rtl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480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An upper and lower limit of the semi-major axis:</a:t>
            </a:r>
          </a:p>
          <a:p>
            <a:pPr marL="685800" lvl="0" indent="-685800" algn="l" rtl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endParaRPr lang="en-US" sz="4800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lvl="7"/>
            <a:r>
              <a:rPr lang="en-US" sz="480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       The Hill Sphere </a:t>
            </a:r>
          </a:p>
          <a:p>
            <a:pPr lvl="7"/>
            <a:endParaRPr lang="en-US" sz="4800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lvl="8"/>
            <a:r>
              <a:rPr lang="en-US" sz="480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       The Roche Limit</a:t>
            </a:r>
          </a:p>
          <a:p>
            <a:pPr lvl="8"/>
            <a:endParaRPr lang="en-US" sz="4800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685800" lvl="8" indent="-685800">
              <a:buFont typeface="Wingdings" pitchFamily="2" charset="2"/>
              <a:buChar char="Ø"/>
            </a:pPr>
            <a:r>
              <a:rPr lang="en-US" sz="480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Eccentricity</a:t>
            </a:r>
            <a:r>
              <a:rPr lang="en-US" sz="800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US" sz="480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(0.0001 ≤ e ≤ .25)</a:t>
            </a:r>
          </a:p>
          <a:p>
            <a:pPr marL="685800" lvl="8" indent="-685800">
              <a:buFont typeface="Wingdings" pitchFamily="2" charset="2"/>
              <a:buChar char="Ø"/>
            </a:pPr>
            <a:endParaRPr lang="en-US" sz="4800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lvl="8"/>
            <a:r>
              <a:rPr lang="en-US" sz="480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	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E4C0AC-F87F-109D-6F7E-F024959EDA88}"/>
              </a:ext>
            </a:extLst>
          </p:cNvPr>
          <p:cNvSpPr txBox="1"/>
          <p:nvPr/>
        </p:nvSpPr>
        <p:spPr>
          <a:xfrm>
            <a:off x="14347464" y="6615154"/>
            <a:ext cx="492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u="sng" dirty="0">
                <a:latin typeface="Calibri" panose="020F0502020204030204" pitchFamily="34" charset="0"/>
                <a:cs typeface="Calibri" panose="020F0502020204030204" pitchFamily="34" charset="0"/>
              </a:rPr>
              <a:t>Results: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5BB27E-BB69-55CB-A359-0A15AA8EE62F}"/>
              </a:ext>
            </a:extLst>
          </p:cNvPr>
          <p:cNvSpPr txBox="1"/>
          <p:nvPr/>
        </p:nvSpPr>
        <p:spPr>
          <a:xfrm>
            <a:off x="669600" y="6615154"/>
            <a:ext cx="13777919" cy="12403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u="sng" dirty="0">
                <a:latin typeface="Calibri" panose="020F0502020204030204" pitchFamily="34" charset="0"/>
                <a:cs typeface="Calibri" panose="020F0502020204030204" pitchFamily="34" charset="0"/>
              </a:rPr>
              <a:t>Introduction:</a:t>
            </a:r>
          </a:p>
          <a:p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>
              <a:buFont typeface="Wingdings" pitchFamily="2" charset="2"/>
              <a:buChar char="Ø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The Earth’s Moon is the primary source of tides in the oceans</a:t>
            </a:r>
          </a:p>
          <a:p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>
              <a:buFont typeface="Wingdings" pitchFamily="2" charset="2"/>
              <a:buChar char="Ø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 It is one of the main contributors to the origin of life.</a:t>
            </a:r>
          </a:p>
          <a:p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685800" indent="-685800">
              <a:buFont typeface="Wingdings" pitchFamily="2" charset="2"/>
              <a:buChar char="Ø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Yet, the Moon only achieves the maximum tidal modulations due to its exact size and distance. </a:t>
            </a:r>
          </a:p>
          <a:p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>
              <a:buFont typeface="Wingdings" pitchFamily="2" charset="2"/>
              <a:buChar char="Ø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No other moon discovered has these exact properties</a:t>
            </a:r>
          </a:p>
          <a:p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>
              <a:buFont typeface="Wingdings" pitchFamily="2" charset="2"/>
              <a:buChar char="Ø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How does a variable tidal force affect the possibility of life?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372BDE-BC96-5A8D-4143-2D5829F2BBC1}"/>
              </a:ext>
            </a:extLst>
          </p:cNvPr>
          <p:cNvSpPr txBox="1"/>
          <p:nvPr/>
        </p:nvSpPr>
        <p:spPr>
          <a:xfrm>
            <a:off x="13472161" y="24489845"/>
            <a:ext cx="30021472" cy="13634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u="sng" dirty="0">
                <a:latin typeface="Calibri" panose="020F0502020204030204" pitchFamily="34" charset="0"/>
                <a:cs typeface="Calibri" panose="020F0502020204030204" pitchFamily="34" charset="0"/>
              </a:rPr>
              <a:t>Implications and Conclusion:</a:t>
            </a:r>
          </a:p>
          <a:p>
            <a:pPr marL="1143000" indent="-1143000">
              <a:buFont typeface="Wingdings" pitchFamily="2" charset="2"/>
              <a:buChar char="Ø"/>
            </a:pPr>
            <a:endParaRPr lang="en-US" sz="8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>
              <a:buFont typeface="Wingdings" pitchFamily="2" charset="2"/>
              <a:buChar char="Ø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The mass of the host star extensively affects the area of tidal modulation</a:t>
            </a:r>
          </a:p>
          <a:p>
            <a:pPr marL="685800" indent="-685800">
              <a:buFont typeface="Wingdings" pitchFamily="2" charset="2"/>
              <a:buChar char="Ø"/>
            </a:pP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685800">
              <a:buFont typeface="Wingdings" pitchFamily="2" charset="2"/>
              <a:buChar char="Ø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 Above 1.5 M</a:t>
            </a:r>
            <a:r>
              <a:rPr lang="en-US" sz="48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SUN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 at 1 AU, there can be no tidal modulation</a:t>
            </a:r>
          </a:p>
          <a:p>
            <a:pPr marL="685800" lvl="1" indent="-685800">
              <a:buFont typeface="Wingdings" pitchFamily="2" charset="2"/>
              <a:buChar char="Ø"/>
            </a:pP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685800">
              <a:buFont typeface="Wingdings" pitchFamily="2" charset="2"/>
              <a:buChar char="Ø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 A star's mass is directly proportional to the temperature, so this also affects habitability at this radius</a:t>
            </a:r>
          </a:p>
          <a:p>
            <a:pPr marL="685800" lvl="1" indent="-685800">
              <a:buFont typeface="Wingdings" pitchFamily="2" charset="2"/>
              <a:buChar char="Ø"/>
            </a:pP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685800">
              <a:buFont typeface="Wingdings" pitchFamily="2" charset="2"/>
              <a:buChar char="Ø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The moon's mass has a negligible effect.</a:t>
            </a:r>
          </a:p>
          <a:p>
            <a:pPr marL="685800" lvl="1" indent="-685800">
              <a:buFont typeface="Wingdings" pitchFamily="2" charset="2"/>
              <a:buChar char="Ø"/>
            </a:pP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685800">
              <a:buFont typeface="Wingdings" pitchFamily="2" charset="2"/>
              <a:buChar char="Ø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The upper limit is consistently the Hill Sphere, unlike the lower limit</a:t>
            </a:r>
          </a:p>
          <a:p>
            <a:pPr marL="685800" lvl="1" indent="-685800">
              <a:buFont typeface="Wingdings" pitchFamily="2" charset="2"/>
              <a:buChar char="Ø"/>
            </a:pP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>
              <a:buFont typeface="Wingdings" pitchFamily="2" charset="2"/>
              <a:buChar char="Ø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If a Sun-like Star is found, and an exomoon is found orbiting near an exoplanet’s Hill Sphere, this will require more research</a:t>
            </a:r>
          </a:p>
          <a:p>
            <a:pPr marL="685800" indent="-685800">
              <a:buFont typeface="Wingdings" pitchFamily="2" charset="2"/>
              <a:buChar char="Ø"/>
            </a:pP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>
              <a:buFont typeface="Wingdings" pitchFamily="2" charset="2"/>
              <a:buChar char="Ø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A next step in research could focus on how the star's mass affects the range of tidal modulation compared to the distance from the star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BB4929-068F-2B20-322A-78599E79D3B1}"/>
              </a:ext>
            </a:extLst>
          </p:cNvPr>
          <p:cNvSpPr txBox="1"/>
          <p:nvPr/>
        </p:nvSpPr>
        <p:spPr>
          <a:xfrm>
            <a:off x="1054190" y="28183164"/>
            <a:ext cx="12394669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u="sng" dirty="0"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endParaRPr lang="en-US" sz="8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>
              <a:buFont typeface="Wingdings" pitchFamily="2" charset="2"/>
              <a:buChar char="Ø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Lingam, M., &amp; Loeb, A. (2021). Life in the cosmos: From biosignatures to </a:t>
            </a:r>
            <a:r>
              <a:rPr lang="en-US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technosignatures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. Harvard University Press.</a:t>
            </a:r>
          </a:p>
          <a:p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>
              <a:buFont typeface="Wingdings" pitchFamily="2" charset="2"/>
              <a:buChar char="Ø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Lingam, M., Pryor, S., &amp; Ginsburg, I. (2022). Tidal modulations and the habitability of exoplanetary systems. Monthly Notices of the Royal Astronomical Society, 510(4), 4837-4843.</a:t>
            </a:r>
          </a:p>
          <a:p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05E69A5-F48D-776D-D284-55222B42C884}"/>
                  </a:ext>
                </a:extLst>
              </p:cNvPr>
              <p:cNvSpPr txBox="1"/>
              <p:nvPr/>
            </p:nvSpPr>
            <p:spPr>
              <a:xfrm>
                <a:off x="3716592" y="26159898"/>
                <a:ext cx="5579808" cy="2011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0" dirty="0"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8000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  <a:sym typeface="Calibri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8000" b="1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  <a:sym typeface="Calibri"/>
                              </a:rPr>
                            </m:ctrlPr>
                          </m:sSubPr>
                          <m:e>
                            <m:r>
                              <a:rPr lang="en-US" sz="8000" b="1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  <a:sym typeface="Calibri"/>
                              </a:rPr>
                              <m:t>𝑴</m:t>
                            </m:r>
                          </m:e>
                          <m:sub>
                            <m:r>
                              <a:rPr lang="en-US" sz="8000" b="1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  <a:sym typeface="Calibri"/>
                              </a:rPr>
                              <m:t>∗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8000" b="1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  <a:sym typeface="Calibri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8000" b="1" i="1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  <a:sym typeface="Calibri"/>
                                  </a:rPr>
                                </m:ctrlPr>
                              </m:sSubPr>
                              <m:e>
                                <m:r>
                                  <a:rPr lang="en-US" sz="8000" b="1" i="1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  <a:sym typeface="Calibri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lang="en-US" sz="8000" b="1" i="1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  <a:sym typeface="Calibri"/>
                                  </a:rPr>
                                  <m:t>∗</m:t>
                                </m:r>
                              </m:sub>
                            </m:sSub>
                          </m:e>
                          <m:sup>
                            <m:r>
                              <a:rPr lang="en-US" sz="8000" b="1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  <a:sym typeface="Calibri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n-US" sz="8000" b="1" i="1" smtClean="0">
                        <a:latin typeface="Cambria Math" panose="02040503050406030204" pitchFamily="18" charset="0"/>
                        <a:cs typeface="Calibri" panose="020F0502020204030204" pitchFamily="34" charset="0"/>
                        <a:sym typeface="Calibri"/>
                      </a:rPr>
                      <m:t>=</m:t>
                    </m:r>
                    <m:r>
                      <a:rPr lang="en-US" sz="8000" b="1" i="1" smtClean="0">
                        <a:latin typeface="Cambria Math" panose="02040503050406030204" pitchFamily="18" charset="0"/>
                        <a:cs typeface="Calibri" panose="020F0502020204030204" pitchFamily="34" charset="0"/>
                        <a:sym typeface="Calibri"/>
                      </a:rPr>
                      <m:t>𝒆</m:t>
                    </m:r>
                    <m:f>
                      <m:fPr>
                        <m:ctrlPr>
                          <a:rPr lang="en-US" sz="8000" b="1" i="1">
                            <a:latin typeface="Cambria Math" panose="02040503050406030204" pitchFamily="18" charset="0"/>
                            <a:cs typeface="Calibri" panose="020F0502020204030204" pitchFamily="34" charset="0"/>
                            <a:sym typeface="Calibri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8000" b="1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  <a:sym typeface="Calibri"/>
                              </a:rPr>
                            </m:ctrlPr>
                          </m:sSubPr>
                          <m:e>
                            <m:r>
                              <a:rPr lang="en-US" sz="8000" b="1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  <a:sym typeface="Calibri"/>
                              </a:rPr>
                              <m:t>𝑴</m:t>
                            </m:r>
                          </m:e>
                          <m:sub>
                            <m:r>
                              <a:rPr lang="en-US" sz="8000" b="1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  <a:sym typeface="Calibri"/>
                              </a:rPr>
                              <m:t>𝑷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8000" b="1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  <a:sym typeface="Calibri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8000" b="1" i="1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  <a:sym typeface="Calibri"/>
                                  </a:rPr>
                                </m:ctrlPr>
                              </m:sSubPr>
                              <m:e>
                                <m:r>
                                  <a:rPr lang="en-US" sz="8000" b="1" i="1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  <a:sym typeface="Calibri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lang="en-US" sz="8000" b="1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  <a:sym typeface="Calibri"/>
                                  </a:rPr>
                                  <m:t>𝑴</m:t>
                                </m:r>
                              </m:sub>
                            </m:sSub>
                          </m:e>
                          <m:sup>
                            <m:r>
                              <a:rPr lang="en-US" sz="8000" b="1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  <a:sym typeface="Calibri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endParaRPr lang="en-US" sz="8000" dirty="0"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05E69A5-F48D-776D-D284-55222B42C8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6592" y="26159898"/>
                <a:ext cx="5579808" cy="2011769"/>
              </a:xfrm>
              <a:prstGeom prst="rect">
                <a:avLst/>
              </a:prstGeom>
              <a:blipFill>
                <a:blip r:embed="rId4"/>
                <a:stretch>
                  <a:fillRect b="-6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338</Words>
  <Application>Microsoft Macintosh PowerPoint</Application>
  <PresentationFormat>Custom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 Math</vt:lpstr>
      <vt:lpstr>Wingdings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shopper</dc:creator>
  <cp:lastModifiedBy>Mitchel Mckenrick</cp:lastModifiedBy>
  <cp:revision>6</cp:revision>
  <cp:lastPrinted>2024-04-12T13:05:45Z</cp:lastPrinted>
  <dcterms:created xsi:type="dcterms:W3CDTF">2007-04-04T14:17:42Z</dcterms:created>
  <dcterms:modified xsi:type="dcterms:W3CDTF">2024-04-12T15:54:36Z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0x0101008CB6C76999A8E946924D195080FADDE7</vt:lpwstr>
  </property>
</Properties>
</file>