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"/>
  </p:notesMasterIdLst>
  <p:sldIdLst>
    <p:sldId id="257" r:id="rId3"/>
  </p:sldIdLst>
  <p:sldSz cx="43891200" cy="38404800"/>
  <p:notesSz cx="68580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3824">
          <p15:clr>
            <a:srgbClr val="A4A3A4"/>
          </p15:clr>
        </p15:guide>
        <p15:guide id="2" orient="horz" pos="4320">
          <p15:clr>
            <a:srgbClr val="747775"/>
          </p15:clr>
        </p15:guide>
        <p15:guide id="3" pos="432">
          <p15:clr>
            <a:srgbClr val="747775"/>
          </p15:clr>
        </p15:guide>
        <p15:guide id="4" pos="27216">
          <p15:clr>
            <a:srgbClr val="747775"/>
          </p15:clr>
        </p15:guide>
        <p15:guide id="5" orient="horz" pos="24048">
          <p15:clr>
            <a:srgbClr val="747775"/>
          </p15:clr>
        </p15:guide>
        <p15:guide id="6" pos="19067">
          <p15:clr>
            <a:srgbClr val="747775"/>
          </p15:clr>
        </p15:guide>
        <p15:guide id="7" orient="horz" pos="14184">
          <p15:clr>
            <a:srgbClr val="747775"/>
          </p15:clr>
        </p15:guide>
        <p15:guide id="8" pos="8355">
          <p15:clr>
            <a:srgbClr val="747775"/>
          </p15:clr>
        </p15:guide>
        <p15:guide id="9" pos="8568">
          <p15:clr>
            <a:srgbClr val="747775"/>
          </p15:clr>
        </p15:guide>
        <p15:guide id="10" pos="19293">
          <p15:clr>
            <a:srgbClr val="747775"/>
          </p15:clr>
        </p15:guide>
        <p15:guide id="11" pos="720">
          <p15:clr>
            <a:srgbClr val="747775"/>
          </p15:clr>
        </p15:guide>
        <p15:guide id="12" pos="26928">
          <p15:clr>
            <a:srgbClr val="747775"/>
          </p15:clr>
        </p15:guide>
        <p15:guide id="13" orient="horz" pos="23760">
          <p15:clr>
            <a:srgbClr val="747775"/>
          </p15:clr>
        </p15:guide>
        <p15:guide id="14" orient="horz" pos="4464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SoPdNIdnb5uVU755/SHM/ljHt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CE4FCA-E960-4F99-9432-B6426F39BD73}">
  <a:tblStyle styleId="{B0CE4FCA-E960-4F99-9432-B6426F39BD7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" d="100"/>
          <a:sy n="12" d="100"/>
        </p:scale>
        <p:origin x="1461" y="42"/>
      </p:cViewPr>
      <p:guideLst>
        <p:guide pos="13824"/>
        <p:guide orient="horz" pos="4320"/>
        <p:guide pos="432"/>
        <p:guide pos="27216"/>
        <p:guide orient="horz" pos="24048"/>
        <p:guide pos="19067"/>
        <p:guide orient="horz" pos="14184"/>
        <p:guide pos="8355"/>
        <p:guide pos="8568"/>
        <p:guide pos="19293"/>
        <p:guide pos="720"/>
        <p:guide pos="26928"/>
        <p:guide orient="horz" pos="23760"/>
        <p:guide orient="horz" pos="44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10" Type="http://customschemas.google.com/relationships/presentationmetadata" Target="metadata"/><Relationship Id="rId4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2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1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f5180485cc_0_63:notes"/>
          <p:cNvSpPr txBox="1">
            <a:spLocks noGrp="1"/>
          </p:cNvSpPr>
          <p:nvPr>
            <p:ph type="sldNum" idx="12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g1f5180485c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696913"/>
            <a:ext cx="398145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" name="Google Shape;84;g1f5180485cc_0_63:notes"/>
          <p:cNvSpPr txBox="1">
            <a:spLocks noGrp="1"/>
          </p:cNvSpPr>
          <p:nvPr>
            <p:ph type="body" idx="1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89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1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f5180485cc_0_9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g1f5180485cc_0_9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400" cy="25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f5180485cc_0_102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g1f5180485cc_0_102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300" cy="25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g1f5180485cc_0_102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300" cy="253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f5180485cc_0_10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g1f5180485cc_0_106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5180485cc_0_106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g1f5180485cc_0_106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500" cy="3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g1f5180485cc_0_106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500" cy="221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180485cc_0_112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5180485cc_0_114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5180485cc_0_114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400" cy="327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g1f5180485cc_0_114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f5180485cc_0_118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00" cy="31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g1f5180485cc_0_118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00" cy="230436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g1f5180485cc_0_118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00" cy="45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f5180485cc_0_122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4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g1f5180485cc_0_122"/>
          <p:cNvSpPr txBox="1">
            <a:spLocks noGrp="1"/>
          </p:cNvSpPr>
          <p:nvPr>
            <p:ph type="body" idx="1"/>
          </p:nvPr>
        </p:nvSpPr>
        <p:spPr>
          <a:xfrm rot="5400000">
            <a:off x="9272378" y="1881972"/>
            <a:ext cx="25346400" cy="39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520700" algn="l" rtl="0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body" idx="1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body" idx="2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3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4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84200" algn="l" rtl="0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3340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>
            <a:spLocks noGrp="1"/>
          </p:cNvSpPr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0" b="1" i="1" u="none" strike="noStrike" cap="non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12"/>
          <p:cNvSpPr>
            <a:spLocks noGrp="1"/>
          </p:cNvSpPr>
          <p:nvPr>
            <p:ph type="pic" idx="2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f5180485cc_0_90"/>
          <p:cNvSpPr/>
          <p:nvPr/>
        </p:nvSpPr>
        <p:spPr>
          <a:xfrm>
            <a:off x="43213019" y="6657123"/>
            <a:ext cx="685800" cy="31800600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1f5180485cc_0_90"/>
          <p:cNvSpPr/>
          <p:nvPr/>
        </p:nvSpPr>
        <p:spPr>
          <a:xfrm>
            <a:off x="0" y="6657123"/>
            <a:ext cx="685800" cy="31800600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endParaRPr sz="10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g1f5180485cc_0_9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2492" y="518070"/>
            <a:ext cx="8961120" cy="56796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g1f5180485cc_0_90"/>
          <p:cNvCxnSpPr/>
          <p:nvPr/>
        </p:nvCxnSpPr>
        <p:spPr>
          <a:xfrm>
            <a:off x="-48126" y="6657123"/>
            <a:ext cx="43947000" cy="0"/>
          </a:xfrm>
          <a:prstGeom prst="straightConnector1">
            <a:avLst/>
          </a:prstGeom>
          <a:noFill/>
          <a:ln w="3175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" name="Google Shape;50;g1f5180485cc_0_90"/>
          <p:cNvCxnSpPr/>
          <p:nvPr/>
        </p:nvCxnSpPr>
        <p:spPr>
          <a:xfrm>
            <a:off x="-48126" y="38351831"/>
            <a:ext cx="43947000" cy="53100"/>
          </a:xfrm>
          <a:prstGeom prst="straightConnector1">
            <a:avLst/>
          </a:prstGeom>
          <a:noFill/>
          <a:ln w="381000" cap="flat" cmpd="sng">
            <a:solidFill>
              <a:srgbClr val="B5AF6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g1f5180485cc_0_63"/>
          <p:cNvPicPr preferRelativeResize="0"/>
          <p:nvPr/>
        </p:nvPicPr>
        <p:blipFill rotWithShape="1">
          <a:blip r:embed="rId3">
            <a:alphaModFix/>
          </a:blip>
          <a:srcRect t="39" b="39"/>
          <a:stretch/>
        </p:blipFill>
        <p:spPr>
          <a:xfrm>
            <a:off x="21665575" y="20071038"/>
            <a:ext cx="8522209" cy="99883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1f5180485cc_0_63"/>
          <p:cNvSpPr txBox="1"/>
          <p:nvPr/>
        </p:nvSpPr>
        <p:spPr>
          <a:xfrm>
            <a:off x="9296400" y="1410538"/>
            <a:ext cx="27352200" cy="3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75" tIns="44825" rIns="89675" bIns="448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Modeling an Extra Planet’s Effects on Earth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Emily Simpson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Advisor(s): Dr. Howard Chen, Dept. of APSS, Florida Institute of Technology</a:t>
            </a:r>
            <a:endParaRPr sz="5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1f5180485cc_0_63"/>
          <p:cNvSpPr txBox="1"/>
          <p:nvPr/>
        </p:nvSpPr>
        <p:spPr>
          <a:xfrm>
            <a:off x="1271450" y="7086600"/>
            <a:ext cx="12124944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7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f5180485cc_0_63"/>
          <p:cNvSpPr txBox="1"/>
          <p:nvPr/>
        </p:nvSpPr>
        <p:spPr>
          <a:xfrm>
            <a:off x="1271450" y="14307917"/>
            <a:ext cx="12124944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latin typeface="Calibri"/>
                <a:ea typeface="Calibri"/>
                <a:cs typeface="Calibri"/>
                <a:sym typeface="Calibri"/>
              </a:rPr>
              <a:t>Methods</a:t>
            </a:r>
            <a:endParaRPr sz="7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1f5180485cc_0_63"/>
          <p:cNvSpPr txBox="1"/>
          <p:nvPr/>
        </p:nvSpPr>
        <p:spPr>
          <a:xfrm>
            <a:off x="30532200" y="32944828"/>
            <a:ext cx="1212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7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g1f5180485cc_0_63"/>
          <p:cNvSpPr txBox="1"/>
          <p:nvPr/>
        </p:nvSpPr>
        <p:spPr>
          <a:xfrm>
            <a:off x="30532200" y="34127976"/>
            <a:ext cx="121212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[1] Renyi Chen et al 2021 ApJ 919 50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[2] Matthew S. Clement et al 2019 AJ 157 38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[3] Lissauer et al 2001 Icarus 154 449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[4] Ravi Kumar Kopparapu et al 2013 ApJ 770 82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f5180485cc_0_63"/>
          <p:cNvSpPr txBox="1"/>
          <p:nvPr/>
        </p:nvSpPr>
        <p:spPr>
          <a:xfrm>
            <a:off x="1360850" y="15594026"/>
            <a:ext cx="11942400" cy="11905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Simulated the orbital evolution of the Solar System over 100,000 years using the Gravitationally Interacting Rigid Body Integrator (GRIT) [1]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 planet parameters varied: mass and initial conditions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Mass of planet -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 values based on early Solar System AB mass estimates [2]:  0.01 (current AB mass), 1, 2, 5, and 10 M</a:t>
            </a:r>
            <a:r>
              <a:rPr lang="en-US" sz="48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⊕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 conditions -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trials each, based on the orbital parameters of the 4 most massive asteroids: Ceres, Pallas, Vesta, and Hygeia [3] 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Examine new Earth orbit’s potential for habitability, compare to control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f5180485cc_0_63"/>
          <p:cNvSpPr txBox="1"/>
          <p:nvPr/>
        </p:nvSpPr>
        <p:spPr>
          <a:xfrm>
            <a:off x="1271450" y="35605776"/>
            <a:ext cx="121212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Running a simulation using the GRIT  N-rigid body integrator package.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g1f5180485cc_0_63"/>
          <p:cNvPicPr preferRelativeResize="0"/>
          <p:nvPr/>
        </p:nvPicPr>
        <p:blipFill rotWithShape="1">
          <a:blip r:embed="rId4"/>
          <a:srcRect t="11394" r="7854" b="3539"/>
          <a:stretch/>
        </p:blipFill>
        <p:spPr>
          <a:xfrm>
            <a:off x="1271450" y="28113625"/>
            <a:ext cx="11876101" cy="71369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1f5180485cc_0_63"/>
          <p:cNvSpPr txBox="1"/>
          <p:nvPr/>
        </p:nvSpPr>
        <p:spPr>
          <a:xfrm>
            <a:off x="13997900" y="30694125"/>
            <a:ext cx="159273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Earth’s distance from the Sun for 4 different AB planet mass estimates and 4 different AB planet initial conditions. The beige areas mark the region outside of the habitable zone, and the transparent segments denote the perihelion (bottom) and aphelion (top) for each orbit.</a:t>
            </a:r>
            <a:endParaRPr sz="4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1f5180485cc_0_63"/>
          <p:cNvSpPr txBox="1"/>
          <p:nvPr/>
        </p:nvSpPr>
        <p:spPr>
          <a:xfrm>
            <a:off x="1271450" y="8372709"/>
            <a:ext cx="12121200" cy="54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orbit of a planet impacts its climate and habitability, and many models have been developed to study the impacts of planetary system structure on climatic evolution.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the Asteroid Belt (AB) had accreted into a single planet, what effects would that extra planet have on Earth’s orbit and habitability?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1f5180485cc_0_63"/>
          <p:cNvSpPr txBox="1"/>
          <p:nvPr/>
        </p:nvSpPr>
        <p:spPr>
          <a:xfrm>
            <a:off x="30501050" y="24181580"/>
            <a:ext cx="12121200" cy="85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Many stable configurations of a Solar System with an extra planet that preserve Earth’s habitability for at least 100,000 years are possible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habitable zone limits are highly dependent on atmospheric effects, and with an atmosphere Earth’s habitability zone could be much larger [4]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5334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4800"/>
              <a:buFont typeface="Calibri"/>
              <a:buChar char="○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Future work: simulating climate &amp; atmospheric effects with these orbital parameters as initial conditions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1f5180485cc_0_63"/>
          <p:cNvSpPr txBox="1"/>
          <p:nvPr/>
        </p:nvSpPr>
        <p:spPr>
          <a:xfrm>
            <a:off x="13601700" y="7086600"/>
            <a:ext cx="16666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400" b="1">
                <a:latin typeface="Calibri"/>
                <a:ea typeface="Calibri"/>
                <a:cs typeface="Calibri"/>
                <a:sym typeface="Calibri"/>
              </a:rPr>
              <a:t>Results</a:t>
            </a:r>
            <a:endParaRPr sz="74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1f5180485cc_0_63"/>
          <p:cNvSpPr txBox="1"/>
          <p:nvPr/>
        </p:nvSpPr>
        <p:spPr>
          <a:xfrm>
            <a:off x="30482719" y="12910636"/>
            <a:ext cx="119424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1: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Percent of recorded distances for each trial that fell within the cloud-free habitable zone. Green values are lower than the control, and blue values are larger than the control.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0" name="Google Shape;100;g1f5180485cc_0_63"/>
          <p:cNvGraphicFramePr/>
          <p:nvPr/>
        </p:nvGraphicFramePr>
        <p:xfrm>
          <a:off x="30482719" y="7350113"/>
          <a:ext cx="11942400" cy="5211445"/>
        </p:xfrm>
        <a:graphic>
          <a:graphicData uri="http://schemas.openxmlformats.org/drawingml/2006/table">
            <a:tbl>
              <a:tblPr>
                <a:noFill/>
                <a:tableStyleId>{B0CE4FCA-E960-4F99-9432-B6426F39BD73}</a:tableStyleId>
              </a:tblPr>
              <a:tblGrid>
                <a:gridCol w="219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5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6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6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0.01 </a:t>
                      </a:r>
                      <a:r>
                        <a:rPr lang="en-US" sz="4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n-US" sz="4800" baseline="-25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⊕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</a:t>
                      </a:r>
                      <a:r>
                        <a:rPr lang="en-US" sz="4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n-US" sz="4800" baseline="-25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⊕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</a:t>
                      </a:r>
                      <a:r>
                        <a:rPr lang="en-US" sz="4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n-US" sz="4800" baseline="-25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⊕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 </a:t>
                      </a:r>
                      <a:r>
                        <a:rPr lang="en-US" sz="4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n-US" sz="4800" baseline="-25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⊕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 </a:t>
                      </a:r>
                      <a:r>
                        <a:rPr lang="en-US" sz="4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r>
                        <a:rPr lang="en-US" sz="4800" baseline="-250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⊕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Control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Ceres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E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C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FA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FE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Pallas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79%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78%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9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91%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EC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80%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F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Vesta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EF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F6D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FA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66%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15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65%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E1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Hygeia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FC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77%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FAE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76%</a:t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3C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75%</a:t>
                      </a:r>
                      <a:endParaRPr sz="4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19050" marB="19050" anchor="b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A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1" name="Google Shape;101;g1f5180485cc_0_63"/>
          <p:cNvSpPr txBox="1"/>
          <p:nvPr/>
        </p:nvSpPr>
        <p:spPr>
          <a:xfrm>
            <a:off x="30501044" y="22998431"/>
            <a:ext cx="12121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latin typeface="Calibri"/>
                <a:ea typeface="Calibri"/>
                <a:cs typeface="Calibri"/>
                <a:sym typeface="Calibri"/>
              </a:rPr>
              <a:t>Conclusions</a:t>
            </a:r>
            <a:endParaRPr sz="7200" b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2" name="Google Shape;102;g1f5180485cc_0_63"/>
          <p:cNvCxnSpPr/>
          <p:nvPr/>
        </p:nvCxnSpPr>
        <p:spPr>
          <a:xfrm>
            <a:off x="30619550" y="16353459"/>
            <a:ext cx="11876100" cy="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g1f5180485cc_0_63"/>
          <p:cNvSpPr txBox="1"/>
          <p:nvPr/>
        </p:nvSpPr>
        <p:spPr>
          <a:xfrm>
            <a:off x="30393325" y="16579983"/>
            <a:ext cx="12121200" cy="6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Earths stayed within the outer distance limit of the habitable zone (∼1.67 AU) at all times [4]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5334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runs also approached closer to the Sun than the cloud-free water loss limit (∼0.99 AU) at some point in its orbit, meaning that for all trials, an atmosphere is necessary for the presence of liquid water at its surface [4]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1f5180485cc_0_63"/>
          <p:cNvSpPr txBox="1"/>
          <p:nvPr/>
        </p:nvSpPr>
        <p:spPr>
          <a:xfrm>
            <a:off x="13998000" y="35377176"/>
            <a:ext cx="159273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533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Char char="•"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of 21 simulations run, including 1 control trial of the unaltered Solar System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g1f5180485cc_0_63"/>
          <p:cNvCxnSpPr>
            <a:cxnSpLocks/>
          </p:cNvCxnSpPr>
          <p:nvPr/>
        </p:nvCxnSpPr>
        <p:spPr>
          <a:xfrm>
            <a:off x="13824150" y="35013251"/>
            <a:ext cx="16101050" cy="0"/>
          </a:xfrm>
          <a:prstGeom prst="straightConnector1">
            <a:avLst/>
          </a:prstGeom>
          <a:noFill/>
          <a:ln w="38100" cap="flat" cmpd="sng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Google Shape;106;g1f5180485cc_0_63"/>
          <p:cNvPicPr preferRelativeResize="0"/>
          <p:nvPr/>
        </p:nvPicPr>
        <p:blipFill rotWithShape="1">
          <a:blip r:embed="rId5">
            <a:alphaModFix/>
          </a:blip>
          <a:srcRect t="59" b="59"/>
          <a:stretch/>
        </p:blipFill>
        <p:spPr>
          <a:xfrm>
            <a:off x="13455025" y="20084200"/>
            <a:ext cx="8249949" cy="990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1f5180485cc_0_63"/>
          <p:cNvPicPr preferRelativeResize="0"/>
          <p:nvPr/>
        </p:nvPicPr>
        <p:blipFill rotWithShape="1">
          <a:blip r:embed="rId6">
            <a:alphaModFix/>
          </a:blip>
          <a:srcRect t="19" b="9"/>
          <a:stretch/>
        </p:blipFill>
        <p:spPr>
          <a:xfrm>
            <a:off x="13468350" y="8887820"/>
            <a:ext cx="8412475" cy="1011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g1f5180485cc_0_63"/>
          <p:cNvPicPr preferRelativeResize="0"/>
          <p:nvPr/>
        </p:nvPicPr>
        <p:blipFill rotWithShape="1">
          <a:blip r:embed="rId7">
            <a:alphaModFix/>
          </a:blip>
          <a:srcRect t="49" b="59"/>
          <a:stretch/>
        </p:blipFill>
        <p:spPr>
          <a:xfrm>
            <a:off x="21741113" y="8873250"/>
            <a:ext cx="8412479" cy="10105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54082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565</Words>
  <Application>Microsoft Office PowerPoint</Application>
  <PresentationFormat>Custom</PresentationFormat>
  <Paragraphs>64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Default Design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shopper</dc:creator>
  <cp:lastModifiedBy>Emily Simpson</cp:lastModifiedBy>
  <cp:revision>4</cp:revision>
  <dcterms:created xsi:type="dcterms:W3CDTF">2007-04-04T14:17:42Z</dcterms:created>
  <dcterms:modified xsi:type="dcterms:W3CDTF">2024-04-13T23:37:59Z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