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38404800" cx="43891200"/>
  <p:notesSz cx="68580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A4A3A4"/>
          </p15:clr>
        </p15:guide>
        <p15:guide id="2" pos="13824">
          <p15:clr>
            <a:srgbClr val="A4A3A4"/>
          </p15:clr>
        </p15:guide>
      </p15:sldGuideLst>
    </p:ext>
    <p:ext uri="GoogleSlidesCustomDataVersion2">
      <go:slidesCustomData xmlns:go="http://customooxmlschemas.google.com/" r:id="rId7" roundtripDataSignature="AMtx7mj3z5LHPQGOup45exQjstbs71kF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13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4" y="0"/>
            <a:ext cx="2971800" cy="46513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1pPr>
            <a:lvl2pPr indent="-228600" lvl="1" marL="9144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2pPr>
            <a:lvl3pPr indent="-228600" lvl="2" marL="13716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3pPr>
            <a:lvl4pPr indent="-228600" lvl="3" marL="18288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4pPr>
            <a:lvl5pPr indent="-228600" lvl="4" marL="22860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2971800" cy="465138"/>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1:notes"/>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7" name="Google Shape;47;p1:notes"/>
          <p:cNvSpPr/>
          <p:nvPr>
            <p:ph idx="2"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p1:notes"/>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1" name="Shape 41"/>
        <p:cNvGrpSpPr/>
        <p:nvPr/>
      </p:nvGrpSpPr>
      <p:grpSpPr>
        <a:xfrm>
          <a:off x="0" y="0"/>
          <a:ext cx="0" cy="0"/>
          <a:chOff x="0" y="0"/>
          <a:chExt cx="0" cy="0"/>
        </a:xfrm>
      </p:grpSpPr>
      <p:sp>
        <p:nvSpPr>
          <p:cNvPr id="42" name="Google Shape;42;p13"/>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43" name="Google Shape;43;p13"/>
          <p:cNvSpPr txBox="1"/>
          <p:nvPr>
            <p:ph idx="1" type="body"/>
          </p:nvPr>
        </p:nvSpPr>
        <p:spPr>
          <a:xfrm rot="5400000">
            <a:off x="9272474" y="1881925"/>
            <a:ext cx="25346257" cy="39503351"/>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44"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6"/>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19" name="Google Shape;19;p6"/>
          <p:cNvSpPr txBox="1"/>
          <p:nvPr>
            <p:ph idx="1" type="body"/>
          </p:nvPr>
        </p:nvSpPr>
        <p:spPr>
          <a:xfrm>
            <a:off x="2193927" y="8960472"/>
            <a:ext cx="39503351" cy="25346257"/>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8"/>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3" name="Google Shape;23;p8"/>
          <p:cNvSpPr txBox="1"/>
          <p:nvPr>
            <p:ph idx="1" type="body"/>
          </p:nvPr>
        </p:nvSpPr>
        <p:spPr>
          <a:xfrm>
            <a:off x="2193927" y="8960472"/>
            <a:ext cx="19599275"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24" name="Google Shape;24;p8"/>
          <p:cNvSpPr txBox="1"/>
          <p:nvPr>
            <p:ph idx="2" type="body"/>
          </p:nvPr>
        </p:nvSpPr>
        <p:spPr>
          <a:xfrm>
            <a:off x="22098000" y="8960472"/>
            <a:ext cx="19599276"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5" name="Shape 25"/>
        <p:cNvGrpSpPr/>
        <p:nvPr/>
      </p:nvGrpSpPr>
      <p:grpSpPr>
        <a:xfrm>
          <a:off x="0" y="0"/>
          <a:ext cx="0" cy="0"/>
          <a:chOff x="0" y="0"/>
          <a:chExt cx="0" cy="0"/>
        </a:xfrm>
      </p:grpSpPr>
      <p:sp>
        <p:nvSpPr>
          <p:cNvPr id="26" name="Google Shape;26;p9"/>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7" name="Google Shape;27;p9"/>
          <p:cNvSpPr txBox="1"/>
          <p:nvPr>
            <p:ph idx="1" type="body"/>
          </p:nvPr>
        </p:nvSpPr>
        <p:spPr>
          <a:xfrm>
            <a:off x="2193926" y="8596198"/>
            <a:ext cx="19392900"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28" name="Google Shape;28;p9"/>
          <p:cNvSpPr txBox="1"/>
          <p:nvPr>
            <p:ph idx="2" type="body"/>
          </p:nvPr>
        </p:nvSpPr>
        <p:spPr>
          <a:xfrm>
            <a:off x="2193926" y="12180385"/>
            <a:ext cx="19392900"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
        <p:nvSpPr>
          <p:cNvPr id="29" name="Google Shape;29;p9"/>
          <p:cNvSpPr txBox="1"/>
          <p:nvPr>
            <p:ph idx="3" type="body"/>
          </p:nvPr>
        </p:nvSpPr>
        <p:spPr>
          <a:xfrm>
            <a:off x="22294852" y="8596198"/>
            <a:ext cx="19402426"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30" name="Google Shape;30;p9"/>
          <p:cNvSpPr txBox="1"/>
          <p:nvPr>
            <p:ph idx="4" type="body"/>
          </p:nvPr>
        </p:nvSpPr>
        <p:spPr>
          <a:xfrm>
            <a:off x="22294852" y="12180385"/>
            <a:ext cx="19402426"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0"/>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3" name="Shape 33"/>
        <p:cNvGrpSpPr/>
        <p:nvPr/>
      </p:nvGrpSpPr>
      <p:grpSpPr>
        <a:xfrm>
          <a:off x="0" y="0"/>
          <a:ext cx="0" cy="0"/>
          <a:chOff x="0" y="0"/>
          <a:chExt cx="0" cy="0"/>
        </a:xfrm>
      </p:grpSpPr>
      <p:sp>
        <p:nvSpPr>
          <p:cNvPr id="34" name="Google Shape;34;p11"/>
          <p:cNvSpPr txBox="1"/>
          <p:nvPr>
            <p:ph type="title"/>
          </p:nvPr>
        </p:nvSpPr>
        <p:spPr>
          <a:xfrm>
            <a:off x="2193926" y="1528646"/>
            <a:ext cx="14439900" cy="650813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5" name="Google Shape;35;p11"/>
          <p:cNvSpPr txBox="1"/>
          <p:nvPr>
            <p:ph idx="1" type="body"/>
          </p:nvPr>
        </p:nvSpPr>
        <p:spPr>
          <a:xfrm>
            <a:off x="17160877" y="1528648"/>
            <a:ext cx="24536399" cy="32778079"/>
          </a:xfrm>
          <a:prstGeom prst="rect">
            <a:avLst/>
          </a:prstGeom>
          <a:noFill/>
          <a:ln>
            <a:noFill/>
          </a:ln>
        </p:spPr>
        <p:txBody>
          <a:bodyPr anchorCtr="0" anchor="t" bIns="45700" lIns="91425" spcFirstLastPara="1" rIns="91425" wrap="square" tIns="45700">
            <a:noAutofit/>
          </a:bodyPr>
          <a:lstStyle>
            <a:lvl1pPr indent="-635000" lvl="0" marL="457200" marR="0" rtl="0" algn="l">
              <a:lnSpc>
                <a:spcPct val="100000"/>
              </a:lnSpc>
              <a:spcBef>
                <a:spcPts val="1280"/>
              </a:spcBef>
              <a:spcAft>
                <a:spcPts val="0"/>
              </a:spcAft>
              <a:buClr>
                <a:schemeClr val="dk1"/>
              </a:buClr>
              <a:buSzPts val="6400"/>
              <a:buFont typeface="Arial"/>
              <a:buChar char="•"/>
              <a:defRPr b="0" i="0" sz="6400" u="none" cap="none" strike="noStrike">
                <a:solidFill>
                  <a:schemeClr val="dk1"/>
                </a:solidFill>
                <a:latin typeface="Arial"/>
                <a:ea typeface="Arial"/>
                <a:cs typeface="Arial"/>
                <a:sym typeface="Arial"/>
              </a:defRPr>
            </a:lvl1pPr>
            <a:lvl2pPr indent="-584200" lvl="1" marL="9144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2pPr>
            <a:lvl3pPr indent="-533400" lvl="2" marL="13716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3pPr>
            <a:lvl4pPr indent="-482600" lvl="3" marL="1828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4pPr>
            <a:lvl5pPr indent="-482600" lvl="4" marL="22860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5pPr>
            <a:lvl6pPr indent="-482600" lvl="5" marL="27432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6pPr>
            <a:lvl7pPr indent="-482600" lvl="6" marL="3200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7pPr>
            <a:lvl8pPr indent="-482600" lvl="7" marL="3657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8pPr>
            <a:lvl9pPr indent="-482600" lvl="8" marL="4114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9pPr>
          </a:lstStyle>
          <a:p/>
        </p:txBody>
      </p:sp>
      <p:sp>
        <p:nvSpPr>
          <p:cNvPr id="36" name="Google Shape;36;p11"/>
          <p:cNvSpPr txBox="1"/>
          <p:nvPr>
            <p:ph idx="2" type="body"/>
          </p:nvPr>
        </p:nvSpPr>
        <p:spPr>
          <a:xfrm>
            <a:off x="2193926" y="8036779"/>
            <a:ext cx="14439900" cy="262699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12"/>
          <p:cNvSpPr txBox="1"/>
          <p:nvPr>
            <p:ph type="title"/>
          </p:nvPr>
        </p:nvSpPr>
        <p:spPr>
          <a:xfrm>
            <a:off x="8604251" y="26884663"/>
            <a:ext cx="26333450" cy="3171129"/>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9" name="Google Shape;39;p12"/>
          <p:cNvSpPr/>
          <p:nvPr>
            <p:ph idx="2" type="pic"/>
          </p:nvPr>
        </p:nvSpPr>
        <p:spPr>
          <a:xfrm>
            <a:off x="8604251" y="3431325"/>
            <a:ext cx="26333450" cy="23043529"/>
          </a:xfrm>
          <a:prstGeom prst="rect">
            <a:avLst/>
          </a:prstGeom>
          <a:noFill/>
          <a:ln>
            <a:noFill/>
          </a:ln>
        </p:spPr>
      </p:sp>
      <p:sp>
        <p:nvSpPr>
          <p:cNvPr id="40" name="Google Shape;40;p12"/>
          <p:cNvSpPr txBox="1"/>
          <p:nvPr>
            <p:ph idx="1" type="body"/>
          </p:nvPr>
        </p:nvSpPr>
        <p:spPr>
          <a:xfrm>
            <a:off x="8604251" y="30055791"/>
            <a:ext cx="26333450" cy="450788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pic>
        <p:nvPicPr>
          <p:cNvPr id="12" name="Google Shape;12;p3"/>
          <p:cNvPicPr preferRelativeResize="0"/>
          <p:nvPr/>
        </p:nvPicPr>
        <p:blipFill rotWithShape="1">
          <a:blip r:embed="rId1">
            <a:alphaModFix/>
          </a:blip>
          <a:srcRect b="0" l="0" r="0" t="0"/>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cap="flat" cmpd="sng" w="317500">
            <a:solidFill>
              <a:srgbClr val="B5AF67"/>
            </a:solidFill>
            <a:prstDash val="solid"/>
            <a:round/>
            <a:headEnd len="sm" w="sm" type="none"/>
            <a:tailEnd len="sm" w="sm" type="none"/>
          </a:ln>
        </p:spPr>
      </p:cxnSp>
      <p:cxnSp>
        <p:nvCxnSpPr>
          <p:cNvPr id="14" name="Google Shape;14;p3"/>
          <p:cNvCxnSpPr/>
          <p:nvPr/>
        </p:nvCxnSpPr>
        <p:spPr>
          <a:xfrm>
            <a:off x="-48126" y="38351831"/>
            <a:ext cx="43946946" cy="52968"/>
          </a:xfrm>
          <a:prstGeom prst="straightConnector1">
            <a:avLst/>
          </a:prstGeom>
          <a:noFill/>
          <a:ln cap="flat" cmpd="sng" w="381000">
            <a:solidFill>
              <a:srgbClr val="B5AF67"/>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1.png"/><Relationship Id="rId6" Type="http://schemas.openxmlformats.org/officeDocument/2006/relationships/hyperlink" Target="https://doi.org/10.1088/0067-0049/209/1/14"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1"/>
          <p:cNvSpPr txBox="1"/>
          <p:nvPr/>
        </p:nvSpPr>
        <p:spPr>
          <a:xfrm>
            <a:off x="9296400" y="1410538"/>
            <a:ext cx="27352200" cy="3168900"/>
          </a:xfrm>
          <a:prstGeom prst="rect">
            <a:avLst/>
          </a:prstGeom>
          <a:noFill/>
          <a:ln>
            <a:noFill/>
          </a:ln>
        </p:spPr>
        <p:txBody>
          <a:bodyPr anchorCtr="0" anchor="t" bIns="44825" lIns="89675" spcFirstLastPara="1" rIns="89675" wrap="square" tIns="44825">
            <a:spAutoFit/>
          </a:bodyPr>
          <a:lstStyle/>
          <a:p>
            <a:pPr indent="0" lvl="0" marL="0" marR="0" rtl="0" algn="ctr">
              <a:lnSpc>
                <a:spcPct val="100000"/>
              </a:lnSpc>
              <a:spcBef>
                <a:spcPts val="0"/>
              </a:spcBef>
              <a:spcAft>
                <a:spcPts val="0"/>
              </a:spcAft>
              <a:buClr>
                <a:srgbClr val="000000"/>
              </a:buClr>
              <a:buSzPts val="8000"/>
              <a:buFont typeface="Arial"/>
              <a:buNone/>
            </a:pPr>
            <a:r>
              <a:rPr b="1" lang="en-US" sz="8000">
                <a:solidFill>
                  <a:schemeClr val="dk1"/>
                </a:solidFill>
                <a:latin typeface="Calibri"/>
                <a:ea typeface="Calibri"/>
                <a:cs typeface="Calibri"/>
                <a:sym typeface="Calibri"/>
              </a:rPr>
              <a:t>Timing Analysis of AGN Curves using SWIFT-BAT</a:t>
            </a:r>
            <a:endParaRPr b="1" i="0" sz="80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6600"/>
              <a:buFont typeface="Arial"/>
              <a:buNone/>
            </a:pPr>
            <a:r>
              <a:rPr b="1" lang="en-US" sz="6600">
                <a:solidFill>
                  <a:schemeClr val="dk1"/>
                </a:solidFill>
                <a:latin typeface="Calibri"/>
                <a:ea typeface="Calibri"/>
                <a:cs typeface="Calibri"/>
                <a:sym typeface="Calibri"/>
              </a:rPr>
              <a:t>Brianna Coffelt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5400"/>
              <a:buFont typeface="Arial"/>
              <a:buNone/>
            </a:pPr>
            <a:r>
              <a:rPr b="1" i="0" lang="en-US" sz="5400" u="none" cap="none" strike="noStrike">
                <a:solidFill>
                  <a:schemeClr val="dk1"/>
                </a:solidFill>
                <a:latin typeface="Calibri"/>
                <a:ea typeface="Calibri"/>
                <a:cs typeface="Calibri"/>
                <a:sym typeface="Calibri"/>
              </a:rPr>
              <a:t>Faculty Advisor(s): D</a:t>
            </a:r>
            <a:r>
              <a:rPr b="1" lang="en-US" sz="5400">
                <a:solidFill>
                  <a:schemeClr val="dk1"/>
                </a:solidFill>
                <a:latin typeface="Calibri"/>
                <a:ea typeface="Calibri"/>
                <a:cs typeface="Calibri"/>
                <a:sym typeface="Calibri"/>
              </a:rPr>
              <a:t>r</a:t>
            </a:r>
            <a:r>
              <a:rPr b="1" i="0" lang="en-US" sz="5400" u="none" cap="none" strike="noStrike">
                <a:solidFill>
                  <a:schemeClr val="dk1"/>
                </a:solidFill>
                <a:latin typeface="Calibri"/>
                <a:ea typeface="Calibri"/>
                <a:cs typeface="Calibri"/>
                <a:sym typeface="Calibri"/>
              </a:rPr>
              <a:t>. </a:t>
            </a:r>
            <a:r>
              <a:rPr b="1" lang="en-US" sz="5400">
                <a:solidFill>
                  <a:schemeClr val="dk1"/>
                </a:solidFill>
                <a:latin typeface="Calibri"/>
                <a:ea typeface="Calibri"/>
                <a:cs typeface="Calibri"/>
                <a:sym typeface="Calibri"/>
              </a:rPr>
              <a:t>Evan A. Smith</a:t>
            </a:r>
            <a:r>
              <a:rPr b="1" i="0" lang="en-US" sz="5400" u="none" cap="none" strike="noStrike">
                <a:solidFill>
                  <a:schemeClr val="dk1"/>
                </a:solidFill>
                <a:latin typeface="Calibri"/>
                <a:ea typeface="Calibri"/>
                <a:cs typeface="Calibri"/>
                <a:sym typeface="Calibri"/>
              </a:rPr>
              <a:t>, Dept. of </a:t>
            </a:r>
            <a:r>
              <a:rPr b="1" lang="en-US" sz="5400">
                <a:solidFill>
                  <a:schemeClr val="dk1"/>
                </a:solidFill>
                <a:latin typeface="Calibri"/>
                <a:ea typeface="Calibri"/>
                <a:cs typeface="Calibri"/>
                <a:sym typeface="Calibri"/>
              </a:rPr>
              <a:t>Space Sciences</a:t>
            </a:r>
            <a:r>
              <a:rPr b="1" i="0" lang="en-US" sz="5400" u="none" cap="none" strike="noStrike">
                <a:solidFill>
                  <a:schemeClr val="dk1"/>
                </a:solidFill>
                <a:latin typeface="Calibri"/>
                <a:ea typeface="Calibri"/>
                <a:cs typeface="Calibri"/>
                <a:sym typeface="Calibri"/>
              </a:rPr>
              <a:t>, Florida Institute of Technology</a:t>
            </a:r>
            <a:endParaRPr b="1" i="0" sz="4800" u="none" cap="none" strike="noStrike">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Calibri"/>
              <a:ea typeface="Calibri"/>
              <a:cs typeface="Calibri"/>
              <a:sym typeface="Calibri"/>
            </a:endParaRPr>
          </a:p>
        </p:txBody>
      </p:sp>
      <p:sp>
        <p:nvSpPr>
          <p:cNvPr id="52" name="Google Shape;52;p1"/>
          <p:cNvSpPr txBox="1"/>
          <p:nvPr/>
        </p:nvSpPr>
        <p:spPr>
          <a:xfrm>
            <a:off x="1301200" y="9397925"/>
            <a:ext cx="12350100" cy="91431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rgbClr val="000000"/>
              </a:buClr>
              <a:buSzPts val="10400"/>
              <a:buFont typeface="Arial"/>
              <a:buNone/>
            </a:pPr>
            <a:r>
              <a:t/>
            </a:r>
            <a:endParaRPr/>
          </a:p>
          <a:p>
            <a:pPr indent="0" lvl="0" marL="0" marR="0" rtl="0" algn="l">
              <a:lnSpc>
                <a:spcPct val="100000"/>
              </a:lnSpc>
              <a:spcBef>
                <a:spcPts val="0"/>
              </a:spcBef>
              <a:spcAft>
                <a:spcPts val="0"/>
              </a:spcAft>
              <a:buClr>
                <a:srgbClr val="000000"/>
              </a:buClr>
              <a:buSzPts val="5600"/>
              <a:buFont typeface="Arial"/>
              <a:buNone/>
            </a:pPr>
            <a:r>
              <a:rPr lang="en-US" sz="5600">
                <a:latin typeface="Calibri"/>
                <a:ea typeface="Calibri"/>
                <a:cs typeface="Calibri"/>
                <a:sym typeface="Calibri"/>
              </a:rPr>
              <a:t>SWIFT BAT is a satellite launched in 2004 for the purpose of studying gamma ray bursts. For the purposes of this project we are utilizing its ability to serve as an all-sky monitor. Our purpose is to use this all-sky monitor to look at various AGN (Active Galactic Nuclei) and understand their periodicity. The goal is to use this gathered data to determine attributes of various AGN.</a:t>
            </a:r>
            <a:endParaRPr b="0" i="0" sz="56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1"/>
          <p:cNvSpPr txBox="1"/>
          <p:nvPr/>
        </p:nvSpPr>
        <p:spPr>
          <a:xfrm>
            <a:off x="1301200" y="7273925"/>
            <a:ext cx="167049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5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800"/>
              <a:buFont typeface="Arial"/>
              <a:buNone/>
            </a:pPr>
            <a:r>
              <a:rPr b="1" lang="en-US" sz="9000" u="sng">
                <a:solidFill>
                  <a:srgbClr val="760000"/>
                </a:solidFill>
                <a:latin typeface="Calibri"/>
                <a:ea typeface="Calibri"/>
                <a:cs typeface="Calibri"/>
                <a:sym typeface="Calibri"/>
              </a:rPr>
              <a:t>Introduction</a:t>
            </a:r>
            <a:endParaRPr b="1" i="0" sz="9000" u="sng" cap="none" strike="noStrike">
              <a:solidFill>
                <a:srgbClr val="76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1"/>
          <p:cNvSpPr txBox="1"/>
          <p:nvPr/>
        </p:nvSpPr>
        <p:spPr>
          <a:xfrm>
            <a:off x="1301200" y="18342325"/>
            <a:ext cx="167049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5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800"/>
              <a:buFont typeface="Arial"/>
              <a:buNone/>
            </a:pPr>
            <a:r>
              <a:rPr b="1" lang="en-US" sz="9000" u="sng">
                <a:solidFill>
                  <a:srgbClr val="760000"/>
                </a:solidFill>
                <a:latin typeface="Calibri"/>
                <a:ea typeface="Calibri"/>
                <a:cs typeface="Calibri"/>
                <a:sym typeface="Calibri"/>
              </a:rPr>
              <a:t>Methods</a:t>
            </a:r>
            <a:endParaRPr b="1" i="0" sz="9000" u="sng" cap="none" strike="noStrike">
              <a:solidFill>
                <a:srgbClr val="76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1"/>
          <p:cNvSpPr txBox="1"/>
          <p:nvPr/>
        </p:nvSpPr>
        <p:spPr>
          <a:xfrm>
            <a:off x="1301200" y="19980250"/>
            <a:ext cx="12350100" cy="63417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rgbClr val="000000"/>
              </a:buClr>
              <a:buSzPts val="10400"/>
              <a:buFont typeface="Arial"/>
              <a:buNone/>
            </a:pPr>
            <a:r>
              <a:t/>
            </a:r>
            <a:endParaRPr/>
          </a:p>
          <a:p>
            <a:pPr indent="0" lvl="0" marL="0" marR="0" rtl="0" algn="l">
              <a:lnSpc>
                <a:spcPct val="100000"/>
              </a:lnSpc>
              <a:spcBef>
                <a:spcPts val="0"/>
              </a:spcBef>
              <a:spcAft>
                <a:spcPts val="0"/>
              </a:spcAft>
              <a:buClr>
                <a:srgbClr val="000000"/>
              </a:buClr>
              <a:buSzPts val="10400"/>
              <a:buFont typeface="Arial"/>
              <a:buNone/>
            </a:pPr>
            <a:r>
              <a:rPr lang="en-US" sz="5600">
                <a:latin typeface="Calibri"/>
                <a:ea typeface="Calibri"/>
                <a:cs typeface="Calibri"/>
                <a:sym typeface="Calibri"/>
              </a:rPr>
              <a:t>First we began by gathering information about which AGN we wanted to learn more about. This was done through evaluating AGN that qualified as good sources meaning they had a minimum of 500 good observations with the SWIFT satellite.</a:t>
            </a:r>
            <a:endParaRPr b="0" i="0" sz="1400" u="none" cap="none" strike="noStrike">
              <a:solidFill>
                <a:srgbClr val="000000"/>
              </a:solidFill>
              <a:latin typeface="Arial"/>
              <a:ea typeface="Arial"/>
              <a:cs typeface="Arial"/>
              <a:sym typeface="Arial"/>
            </a:endParaRPr>
          </a:p>
        </p:txBody>
      </p:sp>
      <p:sp>
        <p:nvSpPr>
          <p:cNvPr id="56" name="Google Shape;56;p1"/>
          <p:cNvSpPr txBox="1"/>
          <p:nvPr/>
        </p:nvSpPr>
        <p:spPr>
          <a:xfrm>
            <a:off x="1301200" y="26321950"/>
            <a:ext cx="12350100" cy="72036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rgbClr val="000000"/>
              </a:buClr>
              <a:buSzPts val="10400"/>
              <a:buFont typeface="Arial"/>
              <a:buNone/>
            </a:pPr>
            <a:r>
              <a:t/>
            </a:r>
            <a:endParaRPr/>
          </a:p>
          <a:p>
            <a:pPr indent="0" lvl="0" marL="0" marR="0" rtl="0" algn="l">
              <a:lnSpc>
                <a:spcPct val="100000"/>
              </a:lnSpc>
              <a:spcBef>
                <a:spcPts val="0"/>
              </a:spcBef>
              <a:spcAft>
                <a:spcPts val="0"/>
              </a:spcAft>
              <a:buClr>
                <a:srgbClr val="000000"/>
              </a:buClr>
              <a:buSzPts val="10400"/>
              <a:buFont typeface="Arial"/>
              <a:buNone/>
            </a:pPr>
            <a:r>
              <a:rPr lang="en-US" sz="5600">
                <a:latin typeface="Calibri"/>
                <a:ea typeface="Calibri"/>
                <a:cs typeface="Calibri"/>
                <a:sym typeface="Calibri"/>
              </a:rPr>
              <a:t>Next we ran these AGN through a Python script which produced their power spectrum (power vs. frequency). This produced power spectrum was then compared to a Lomb-Scargle periodogram. From the overlapping graphs we were able to determine which frequency values were true.</a:t>
            </a:r>
            <a:endParaRPr b="0" i="0" sz="1400" u="none" cap="none" strike="noStrike">
              <a:solidFill>
                <a:srgbClr val="000000"/>
              </a:solidFill>
              <a:latin typeface="Arial"/>
              <a:ea typeface="Arial"/>
              <a:cs typeface="Arial"/>
              <a:sym typeface="Arial"/>
            </a:endParaRPr>
          </a:p>
        </p:txBody>
      </p:sp>
      <p:sp>
        <p:nvSpPr>
          <p:cNvPr id="57" name="Google Shape;57;p1"/>
          <p:cNvSpPr txBox="1"/>
          <p:nvPr/>
        </p:nvSpPr>
        <p:spPr>
          <a:xfrm>
            <a:off x="1212100" y="33525550"/>
            <a:ext cx="12528300" cy="37557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rgbClr val="000000"/>
              </a:buClr>
              <a:buSzPts val="10400"/>
              <a:buFont typeface="Arial"/>
              <a:buNone/>
            </a:pPr>
            <a:r>
              <a:t/>
            </a:r>
            <a:endParaRPr/>
          </a:p>
          <a:p>
            <a:pPr indent="0" lvl="0" marL="0" marR="0" rtl="0" algn="l">
              <a:lnSpc>
                <a:spcPct val="100000"/>
              </a:lnSpc>
              <a:spcBef>
                <a:spcPts val="0"/>
              </a:spcBef>
              <a:spcAft>
                <a:spcPts val="0"/>
              </a:spcAft>
              <a:buClr>
                <a:srgbClr val="000000"/>
              </a:buClr>
              <a:buSzPts val="10400"/>
              <a:buFont typeface="Arial"/>
              <a:buNone/>
            </a:pPr>
            <a:r>
              <a:rPr lang="en-US" sz="5600">
                <a:latin typeface="Calibri"/>
                <a:ea typeface="Calibri"/>
                <a:cs typeface="Calibri"/>
                <a:sym typeface="Calibri"/>
              </a:rPr>
              <a:t>Once we had the most accurate frequency, the code would spit out a large string of data values where we were able to obtain the generated period of each AGN.</a:t>
            </a:r>
            <a:endParaRPr b="0" i="0" sz="1400" u="none" cap="none" strike="noStrike">
              <a:solidFill>
                <a:srgbClr val="000000"/>
              </a:solidFill>
              <a:latin typeface="Arial"/>
              <a:ea typeface="Arial"/>
              <a:cs typeface="Arial"/>
              <a:sym typeface="Arial"/>
            </a:endParaRPr>
          </a:p>
        </p:txBody>
      </p:sp>
      <p:pic>
        <p:nvPicPr>
          <p:cNvPr id="58" name="Google Shape;58;p1"/>
          <p:cNvPicPr preferRelativeResize="0"/>
          <p:nvPr/>
        </p:nvPicPr>
        <p:blipFill>
          <a:blip r:embed="rId3">
            <a:alphaModFix/>
          </a:blip>
          <a:stretch>
            <a:fillRect/>
          </a:stretch>
        </p:blipFill>
        <p:spPr>
          <a:xfrm>
            <a:off x="13651288" y="8011758"/>
            <a:ext cx="18642426" cy="12428284"/>
          </a:xfrm>
          <a:prstGeom prst="rect">
            <a:avLst/>
          </a:prstGeom>
          <a:noFill/>
          <a:ln>
            <a:noFill/>
          </a:ln>
        </p:spPr>
      </p:pic>
      <p:sp>
        <p:nvSpPr>
          <p:cNvPr id="59" name="Google Shape;59;p1"/>
          <p:cNvSpPr txBox="1"/>
          <p:nvPr/>
        </p:nvSpPr>
        <p:spPr>
          <a:xfrm>
            <a:off x="15707550" y="20933888"/>
            <a:ext cx="14529900" cy="1692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5600">
                <a:latin typeface="Calibri"/>
                <a:ea typeface="Calibri"/>
                <a:cs typeface="Calibri"/>
                <a:sym typeface="Calibri"/>
              </a:rPr>
              <a:t>Figure 1: Lomb-Scargle (Red) and Power Spectrum (Blue) for AGN MR-2251-178</a:t>
            </a:r>
            <a:endParaRPr b="1" sz="5600">
              <a:latin typeface="Calibri"/>
              <a:ea typeface="Calibri"/>
              <a:cs typeface="Calibri"/>
              <a:sym typeface="Calibri"/>
            </a:endParaRPr>
          </a:p>
        </p:txBody>
      </p:sp>
      <p:pic>
        <p:nvPicPr>
          <p:cNvPr id="60" name="Google Shape;60;p1"/>
          <p:cNvPicPr preferRelativeResize="0"/>
          <p:nvPr/>
        </p:nvPicPr>
        <p:blipFill>
          <a:blip r:embed="rId4">
            <a:alphaModFix/>
          </a:blip>
          <a:stretch>
            <a:fillRect/>
          </a:stretch>
        </p:blipFill>
        <p:spPr>
          <a:xfrm>
            <a:off x="13740400" y="22680050"/>
            <a:ext cx="17743551" cy="11829050"/>
          </a:xfrm>
          <a:prstGeom prst="rect">
            <a:avLst/>
          </a:prstGeom>
          <a:noFill/>
          <a:ln>
            <a:noFill/>
          </a:ln>
        </p:spPr>
      </p:pic>
      <p:sp>
        <p:nvSpPr>
          <p:cNvPr id="61" name="Google Shape;61;p1"/>
          <p:cNvSpPr txBox="1"/>
          <p:nvPr/>
        </p:nvSpPr>
        <p:spPr>
          <a:xfrm>
            <a:off x="15707538" y="35430100"/>
            <a:ext cx="14529900" cy="1692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5600">
                <a:latin typeface="Calibri"/>
                <a:ea typeface="Calibri"/>
                <a:cs typeface="Calibri"/>
                <a:sym typeface="Calibri"/>
              </a:rPr>
              <a:t>Figure 2: Lomb-Scargle (Red) and Power Spectrum (Blue) for AGN PKS-1510-089</a:t>
            </a:r>
            <a:endParaRPr b="1" sz="5600">
              <a:latin typeface="Calibri"/>
              <a:ea typeface="Calibri"/>
              <a:cs typeface="Calibri"/>
              <a:sym typeface="Calibri"/>
            </a:endParaRPr>
          </a:p>
        </p:txBody>
      </p:sp>
      <p:sp>
        <p:nvSpPr>
          <p:cNvPr id="62" name="Google Shape;62;p1"/>
          <p:cNvSpPr txBox="1"/>
          <p:nvPr/>
        </p:nvSpPr>
        <p:spPr>
          <a:xfrm>
            <a:off x="32911627" y="7273927"/>
            <a:ext cx="184800" cy="169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Calibri"/>
              <a:ea typeface="Calibri"/>
              <a:cs typeface="Calibri"/>
              <a:sym typeface="Calibri"/>
            </a:endParaRPr>
          </a:p>
        </p:txBody>
      </p:sp>
      <p:sp>
        <p:nvSpPr>
          <p:cNvPr id="63" name="Google Shape;63;p1"/>
          <p:cNvSpPr txBox="1"/>
          <p:nvPr/>
        </p:nvSpPr>
        <p:spPr>
          <a:xfrm>
            <a:off x="30982500" y="9331100"/>
            <a:ext cx="12350100" cy="97896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rgbClr val="000000"/>
              </a:buClr>
              <a:buSzPts val="10400"/>
              <a:buFont typeface="Arial"/>
              <a:buNone/>
            </a:pPr>
            <a:r>
              <a:t/>
            </a:r>
            <a:endParaRPr/>
          </a:p>
          <a:p>
            <a:pPr indent="0" lvl="0" marL="0" marR="0" rtl="0" algn="l">
              <a:lnSpc>
                <a:spcPct val="100000"/>
              </a:lnSpc>
              <a:spcBef>
                <a:spcPts val="0"/>
              </a:spcBef>
              <a:spcAft>
                <a:spcPts val="0"/>
              </a:spcAft>
              <a:buClr>
                <a:srgbClr val="000000"/>
              </a:buClr>
              <a:buSzPts val="10400"/>
              <a:buFont typeface="Arial"/>
              <a:buNone/>
            </a:pPr>
            <a:r>
              <a:rPr lang="en-US" sz="5600">
                <a:latin typeface="Calibri"/>
                <a:ea typeface="Calibri"/>
                <a:cs typeface="Calibri"/>
                <a:sym typeface="Calibri"/>
              </a:rPr>
              <a:t>In regard to what the plan is for the future, we hope to take the estimated periods gathered from the SWIFT satellite and compare the results to those of other satellites. The end goal is to get multiple satellites to agree within reasonable statistical significance about the period of these objects, and hopefully once we get confirmed periods we will be able to make inferences about what is happening within these AGN.</a:t>
            </a:r>
            <a:endParaRPr sz="5600">
              <a:latin typeface="Calibri"/>
              <a:ea typeface="Calibri"/>
              <a:cs typeface="Calibri"/>
              <a:sym typeface="Calibri"/>
            </a:endParaRPr>
          </a:p>
        </p:txBody>
      </p:sp>
      <p:sp>
        <p:nvSpPr>
          <p:cNvPr id="64" name="Google Shape;64;p1"/>
          <p:cNvSpPr txBox="1"/>
          <p:nvPr/>
        </p:nvSpPr>
        <p:spPr>
          <a:xfrm>
            <a:off x="30982500" y="7273913"/>
            <a:ext cx="113472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5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800"/>
              <a:buFont typeface="Arial"/>
              <a:buNone/>
            </a:pPr>
            <a:r>
              <a:rPr b="1" lang="en-US" sz="9000" u="sng">
                <a:solidFill>
                  <a:srgbClr val="760000"/>
                </a:solidFill>
                <a:latin typeface="Calibri"/>
                <a:ea typeface="Calibri"/>
                <a:cs typeface="Calibri"/>
                <a:sym typeface="Calibri"/>
              </a:rPr>
              <a:t>Future Work</a:t>
            </a:r>
            <a:endParaRPr b="1" i="0" sz="9000" u="sng" cap="none" strike="noStrike">
              <a:solidFill>
                <a:srgbClr val="76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400"/>
              <a:buFont typeface="Arial"/>
              <a:buNone/>
            </a:pPr>
            <a:r>
              <a:t/>
            </a:r>
            <a:endParaRPr b="0" i="0" sz="1400" u="none" cap="none" strike="noStrike">
              <a:solidFill>
                <a:srgbClr val="000000"/>
              </a:solidFill>
              <a:latin typeface="Arial"/>
              <a:ea typeface="Arial"/>
              <a:cs typeface="Arial"/>
              <a:sym typeface="Arial"/>
            </a:endParaRPr>
          </a:p>
        </p:txBody>
      </p:sp>
      <p:pic>
        <p:nvPicPr>
          <p:cNvPr id="65" name="Google Shape;65;p1"/>
          <p:cNvPicPr preferRelativeResize="0"/>
          <p:nvPr/>
        </p:nvPicPr>
        <p:blipFill>
          <a:blip r:embed="rId5">
            <a:alphaModFix/>
          </a:blip>
          <a:stretch>
            <a:fillRect/>
          </a:stretch>
        </p:blipFill>
        <p:spPr>
          <a:xfrm>
            <a:off x="30982500" y="19980250"/>
            <a:ext cx="11347200" cy="3980833"/>
          </a:xfrm>
          <a:prstGeom prst="rect">
            <a:avLst/>
          </a:prstGeom>
          <a:noFill/>
          <a:ln>
            <a:noFill/>
          </a:ln>
        </p:spPr>
      </p:pic>
      <p:sp>
        <p:nvSpPr>
          <p:cNvPr id="66" name="Google Shape;66;p1"/>
          <p:cNvSpPr txBox="1"/>
          <p:nvPr/>
        </p:nvSpPr>
        <p:spPr>
          <a:xfrm>
            <a:off x="30982500" y="24421775"/>
            <a:ext cx="11347200" cy="1692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5600">
                <a:latin typeface="Calibri"/>
                <a:ea typeface="Calibri"/>
                <a:cs typeface="Calibri"/>
                <a:sym typeface="Calibri"/>
              </a:rPr>
              <a:t>Table 1: </a:t>
            </a:r>
            <a:r>
              <a:rPr b="1" lang="en-US" sz="5600">
                <a:latin typeface="Calibri"/>
                <a:ea typeface="Calibri"/>
                <a:cs typeface="Calibri"/>
                <a:sym typeface="Calibri"/>
              </a:rPr>
              <a:t>Frequency</a:t>
            </a:r>
            <a:r>
              <a:rPr b="1" lang="en-US" sz="5600">
                <a:latin typeface="Calibri"/>
                <a:ea typeface="Calibri"/>
                <a:cs typeface="Calibri"/>
                <a:sym typeface="Calibri"/>
              </a:rPr>
              <a:t> and Period from key sources [1]</a:t>
            </a:r>
            <a:endParaRPr b="1" sz="5600">
              <a:latin typeface="Calibri"/>
              <a:ea typeface="Calibri"/>
              <a:cs typeface="Calibri"/>
              <a:sym typeface="Calibri"/>
            </a:endParaRPr>
          </a:p>
        </p:txBody>
      </p:sp>
      <p:sp>
        <p:nvSpPr>
          <p:cNvPr id="67" name="Google Shape;67;p1"/>
          <p:cNvSpPr txBox="1"/>
          <p:nvPr/>
        </p:nvSpPr>
        <p:spPr>
          <a:xfrm>
            <a:off x="30982500" y="28412225"/>
            <a:ext cx="12350100" cy="5695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400"/>
              <a:buFont typeface="Arial"/>
              <a:buNone/>
            </a:pPr>
            <a:r>
              <a:rPr lang="en-US" sz="5600">
                <a:latin typeface="Calibri"/>
                <a:ea typeface="Calibri"/>
                <a:cs typeface="Calibri"/>
                <a:sym typeface="Calibri"/>
              </a:rPr>
              <a:t>[1] </a:t>
            </a:r>
            <a:r>
              <a:rPr lang="en-US" sz="5600">
                <a:solidFill>
                  <a:schemeClr val="dk1"/>
                </a:solidFill>
                <a:latin typeface="Calibri"/>
                <a:ea typeface="Calibri"/>
                <a:cs typeface="Calibri"/>
                <a:sym typeface="Calibri"/>
              </a:rPr>
              <a:t>Krimm, H. A., et al. “The SWIFT/Bat Hard X-ray Transient Monitor.” </a:t>
            </a:r>
            <a:r>
              <a:rPr i="1" lang="en-US" sz="5600">
                <a:solidFill>
                  <a:schemeClr val="dk1"/>
                </a:solidFill>
                <a:latin typeface="Calibri"/>
                <a:ea typeface="Calibri"/>
                <a:cs typeface="Calibri"/>
                <a:sym typeface="Calibri"/>
              </a:rPr>
              <a:t>The Astrophysical Journal Supplement Series</a:t>
            </a:r>
            <a:r>
              <a:rPr lang="en-US" sz="5600">
                <a:solidFill>
                  <a:schemeClr val="dk1"/>
                </a:solidFill>
                <a:latin typeface="Calibri"/>
                <a:ea typeface="Calibri"/>
                <a:cs typeface="Calibri"/>
                <a:sym typeface="Calibri"/>
              </a:rPr>
              <a:t>, vol. 209, no. 1, 25 Oct. 2013, p. 14, </a:t>
            </a:r>
            <a:r>
              <a:rPr lang="en-US" sz="5600" u="sng">
                <a:solidFill>
                  <a:schemeClr val="hlink"/>
                </a:solidFill>
                <a:latin typeface="Calibri"/>
                <a:ea typeface="Calibri"/>
                <a:cs typeface="Calibri"/>
                <a:sym typeface="Calibri"/>
                <a:hlinkClick r:id="rId6"/>
              </a:rPr>
              <a:t>https://doi.org/10.1088/0067-0049/209/1/14</a:t>
            </a:r>
            <a:r>
              <a:rPr lang="en-US" sz="5600">
                <a:solidFill>
                  <a:schemeClr val="dk1"/>
                </a:solidFill>
                <a:latin typeface="Calibri"/>
                <a:ea typeface="Calibri"/>
                <a:cs typeface="Calibri"/>
                <a:sym typeface="Calibri"/>
              </a:rPr>
              <a:t>.  </a:t>
            </a:r>
            <a:endParaRPr sz="56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0400"/>
              <a:buFont typeface="Arial"/>
              <a:buNone/>
            </a:pPr>
            <a:r>
              <a:t/>
            </a:r>
            <a:endParaRPr/>
          </a:p>
          <a:p>
            <a:pPr indent="0" lvl="0" marL="0" marR="0" rtl="0" algn="l">
              <a:lnSpc>
                <a:spcPct val="100000"/>
              </a:lnSpc>
              <a:spcBef>
                <a:spcPts val="0"/>
              </a:spcBef>
              <a:spcAft>
                <a:spcPts val="0"/>
              </a:spcAft>
              <a:buClr>
                <a:srgbClr val="000000"/>
              </a:buClr>
              <a:buSzPts val="10400"/>
              <a:buFont typeface="Arial"/>
              <a:buNone/>
            </a:pPr>
            <a:r>
              <a:t/>
            </a:r>
            <a:endParaRPr/>
          </a:p>
        </p:txBody>
      </p:sp>
      <p:sp>
        <p:nvSpPr>
          <p:cNvPr id="68" name="Google Shape;68;p1"/>
          <p:cNvSpPr txBox="1"/>
          <p:nvPr/>
        </p:nvSpPr>
        <p:spPr>
          <a:xfrm>
            <a:off x="30982500" y="26288213"/>
            <a:ext cx="113472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5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800"/>
              <a:buFont typeface="Arial"/>
              <a:buNone/>
            </a:pPr>
            <a:r>
              <a:rPr b="1" lang="en-US" sz="9000" u="sng">
                <a:solidFill>
                  <a:srgbClr val="760000"/>
                </a:solidFill>
                <a:latin typeface="Calibri"/>
                <a:ea typeface="Calibri"/>
                <a:cs typeface="Calibri"/>
                <a:sym typeface="Calibri"/>
              </a:rPr>
              <a:t>References</a:t>
            </a:r>
            <a:endParaRPr b="1" i="0" sz="9000" u="sng" cap="none" strike="noStrike">
              <a:solidFill>
                <a:srgbClr val="76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400"/>
              <a:buFont typeface="Arial"/>
              <a:buNone/>
            </a:pPr>
            <a:r>
              <a:t/>
            </a:r>
            <a:endParaRPr b="0" i="0" sz="1400" u="none" cap="none" strike="noStrike">
              <a:solidFill>
                <a:srgbClr val="000000"/>
              </a:solidFill>
              <a:latin typeface="Arial"/>
              <a:ea typeface="Arial"/>
              <a:cs typeface="Arial"/>
              <a:sym typeface="Arial"/>
            </a:endParaRPr>
          </a:p>
        </p:txBody>
      </p:sp>
      <p:sp>
        <p:nvSpPr>
          <p:cNvPr id="69" name="Google Shape;69;p1"/>
          <p:cNvSpPr txBox="1"/>
          <p:nvPr/>
        </p:nvSpPr>
        <p:spPr>
          <a:xfrm>
            <a:off x="30982500" y="34260400"/>
            <a:ext cx="11937600" cy="37557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rgbClr val="000000"/>
              </a:buClr>
              <a:buSzPts val="10400"/>
              <a:buFont typeface="Arial"/>
              <a:buNone/>
            </a:pPr>
            <a:r>
              <a:t/>
            </a:r>
            <a:endParaRPr/>
          </a:p>
          <a:p>
            <a:pPr indent="0" lvl="0" marL="0" marR="0" rtl="0" algn="l">
              <a:lnSpc>
                <a:spcPct val="100000"/>
              </a:lnSpc>
              <a:spcBef>
                <a:spcPts val="0"/>
              </a:spcBef>
              <a:spcAft>
                <a:spcPts val="0"/>
              </a:spcAft>
              <a:buClr>
                <a:srgbClr val="000000"/>
              </a:buClr>
              <a:buSzPts val="10400"/>
              <a:buFont typeface="Arial"/>
              <a:buNone/>
            </a:pPr>
            <a:r>
              <a:rPr lang="en-US" sz="5600">
                <a:latin typeface="Calibri"/>
                <a:ea typeface="Calibri"/>
                <a:cs typeface="Calibri"/>
                <a:sym typeface="Calibri"/>
              </a:rPr>
              <a:t>Reference to the data used in throughout the entire experiment gathered by the SWIFT BAT all sky monitor.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2007-04-04T14:17:42Z</dcterms:created>
  <dc:creator>shopper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