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custom-properties+xml" PartName="/docProps/custom.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38404800" cx="43891200"/>
  <p:notesSz cx="68580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7" roundtripDataSignature="AMtx7mgGcM9s5rq0ceOPUkdnKWKl6JfY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3C20934-A126-4E2A-82BD-852A27D33FE3}">
  <a:tblStyle styleId="{33C20934-A126-4E2A-82BD-852A27D33FE3}"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6513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4" y="0"/>
            <a:ext cx="2971800" cy="46513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1438275" y="696913"/>
            <a:ext cx="3981450" cy="34861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414838"/>
            <a:ext cx="5486400" cy="41846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1pPr>
            <a:lvl2pPr indent="-228600" lvl="1" marL="9144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2pPr>
            <a:lvl3pPr indent="-228600" lvl="2" marL="13716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3pPr>
            <a:lvl4pPr indent="-228600" lvl="3" marL="18288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4pPr>
            <a:lvl5pPr indent="-228600" lvl="4" marL="2286000" marR="0" rtl="0" algn="l">
              <a:lnSpc>
                <a:spcPct val="100000"/>
              </a:lnSpc>
              <a:spcBef>
                <a:spcPts val="728"/>
              </a:spcBef>
              <a:spcAft>
                <a:spcPts val="0"/>
              </a:spcAft>
              <a:buClr>
                <a:srgbClr val="000000"/>
              </a:buClr>
              <a:buSzPts val="1400"/>
              <a:buFont typeface="Arial"/>
              <a:buNone/>
              <a:defRPr b="0" i="0" sz="2427"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2427"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829675"/>
            <a:ext cx="2971800" cy="465138"/>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1" i="0" sz="10516"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4" y="8829675"/>
            <a:ext cx="2971800" cy="465138"/>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 name="Shape 45"/>
        <p:cNvGrpSpPr/>
        <p:nvPr/>
      </p:nvGrpSpPr>
      <p:grpSpPr>
        <a:xfrm>
          <a:off x="0" y="0"/>
          <a:ext cx="0" cy="0"/>
          <a:chOff x="0" y="0"/>
          <a:chExt cx="0" cy="0"/>
        </a:xfrm>
      </p:grpSpPr>
      <p:sp>
        <p:nvSpPr>
          <p:cNvPr id="46" name="Google Shape;46;g1de4a83e98d_0_0:notes"/>
          <p:cNvSpPr txBox="1"/>
          <p:nvPr>
            <p:ph idx="12" type="sldNum"/>
          </p:nvPr>
        </p:nvSpPr>
        <p:spPr>
          <a:xfrm>
            <a:off x="3884614" y="8829675"/>
            <a:ext cx="2971800" cy="4650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SzPts val="1200"/>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
        <p:nvSpPr>
          <p:cNvPr id="47" name="Google Shape;47;g1de4a83e98d_0_0:notes"/>
          <p:cNvSpPr/>
          <p:nvPr>
            <p:ph idx="2" type="sldImg"/>
          </p:nvPr>
        </p:nvSpPr>
        <p:spPr>
          <a:xfrm>
            <a:off x="1438275" y="696913"/>
            <a:ext cx="3981600" cy="34863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8" name="Google Shape;48;g1de4a83e98d_0_0:notes"/>
          <p:cNvSpPr txBox="1"/>
          <p:nvPr>
            <p:ph idx="1" type="body"/>
          </p:nvPr>
        </p:nvSpPr>
        <p:spPr>
          <a:xfrm>
            <a:off x="685800" y="4414838"/>
            <a:ext cx="5486400" cy="41847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1" name="Shape 41"/>
        <p:cNvGrpSpPr/>
        <p:nvPr/>
      </p:nvGrpSpPr>
      <p:grpSpPr>
        <a:xfrm>
          <a:off x="0" y="0"/>
          <a:ext cx="0" cy="0"/>
          <a:chOff x="0" y="0"/>
          <a:chExt cx="0" cy="0"/>
        </a:xfrm>
      </p:grpSpPr>
      <p:sp>
        <p:nvSpPr>
          <p:cNvPr id="42" name="Google Shape;42;p13"/>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43" name="Google Shape;43;p13"/>
          <p:cNvSpPr txBox="1"/>
          <p:nvPr>
            <p:ph idx="1" type="body"/>
          </p:nvPr>
        </p:nvSpPr>
        <p:spPr>
          <a:xfrm rot="5400000">
            <a:off x="9272474" y="1881925"/>
            <a:ext cx="25346257" cy="39503351"/>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p:cSld name="Vertical Title and Text">
    <p:spTree>
      <p:nvGrpSpPr>
        <p:cNvPr id="44"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6" name="Shape 1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6"/>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19" name="Google Shape;19;p6"/>
          <p:cNvSpPr txBox="1"/>
          <p:nvPr>
            <p:ph idx="1" type="body"/>
          </p:nvPr>
        </p:nvSpPr>
        <p:spPr>
          <a:xfrm>
            <a:off x="2193927" y="8960472"/>
            <a:ext cx="39503351" cy="25346257"/>
          </a:xfrm>
          <a:prstGeom prst="rect">
            <a:avLst/>
          </a:prstGeom>
          <a:noFill/>
          <a:ln>
            <a:noFill/>
          </a:ln>
        </p:spPr>
        <p:txBody>
          <a:bodyPr anchorCtr="0" anchor="t" bIns="45700" lIns="91425" spcFirstLastPara="1" rIns="91425" wrap="square" tIns="45700">
            <a:noAutofit/>
          </a:bodyPr>
          <a:lstStyle>
            <a:lvl1pPr indent="-558800" lvl="0" marL="4572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1pPr>
            <a:lvl2pPr indent="-558800" lvl="1" marL="9144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2pPr>
            <a:lvl3pPr indent="-558800" lvl="2" marL="1371600" marR="0" rtl="0" algn="l">
              <a:lnSpc>
                <a:spcPct val="100000"/>
              </a:lnSpc>
              <a:spcBef>
                <a:spcPts val="1040"/>
              </a:spcBef>
              <a:spcAft>
                <a:spcPts val="0"/>
              </a:spcAft>
              <a:buClr>
                <a:schemeClr val="dk1"/>
              </a:buClr>
              <a:buSzPts val="5200"/>
              <a:buFont typeface="Arial"/>
              <a:buChar char="•"/>
              <a:defRPr b="0" i="0" sz="5200" u="none" cap="none" strike="noStrike">
                <a:solidFill>
                  <a:schemeClr val="dk1"/>
                </a:solidFill>
                <a:latin typeface="Arial"/>
                <a:ea typeface="Arial"/>
                <a:cs typeface="Arial"/>
                <a:sym typeface="Arial"/>
              </a:defRPr>
            </a:lvl3pPr>
            <a:lvl4pPr indent="-520700" lvl="3" marL="1828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4pPr>
            <a:lvl5pPr indent="-520700" lvl="4" marL="22860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5pPr>
            <a:lvl6pPr indent="-520700" lvl="5" marL="27432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6pPr>
            <a:lvl7pPr indent="-520700" lvl="6" marL="32004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7pPr>
            <a:lvl8pPr indent="-520700" lvl="7" marL="36576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8pPr>
            <a:lvl9pPr indent="-520700" lvl="8" marL="4114800" marR="0" rtl="0" algn="l">
              <a:lnSpc>
                <a:spcPct val="100000"/>
              </a:lnSpc>
              <a:spcBef>
                <a:spcPts val="920"/>
              </a:spcBef>
              <a:spcAft>
                <a:spcPts val="0"/>
              </a:spcAft>
              <a:buClr>
                <a:schemeClr val="dk1"/>
              </a:buClr>
              <a:buSzPts val="4600"/>
              <a:buFont typeface="Arial"/>
              <a:buChar char="»"/>
              <a:defRPr b="0" i="0" sz="4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spTree>
      <p:nvGrpSpPr>
        <p:cNvPr id="20" name="Shape 20"/>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1" name="Shape 21"/>
        <p:cNvGrpSpPr/>
        <p:nvPr/>
      </p:nvGrpSpPr>
      <p:grpSpPr>
        <a:xfrm>
          <a:off x="0" y="0"/>
          <a:ext cx="0" cy="0"/>
          <a:chOff x="0" y="0"/>
          <a:chExt cx="0" cy="0"/>
        </a:xfrm>
      </p:grpSpPr>
      <p:sp>
        <p:nvSpPr>
          <p:cNvPr id="22" name="Google Shape;22;p8"/>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3" name="Google Shape;23;p8"/>
          <p:cNvSpPr txBox="1"/>
          <p:nvPr>
            <p:ph idx="1" type="body"/>
          </p:nvPr>
        </p:nvSpPr>
        <p:spPr>
          <a:xfrm>
            <a:off x="2193927" y="8960472"/>
            <a:ext cx="19599275"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
        <p:nvSpPr>
          <p:cNvPr id="24" name="Google Shape;24;p8"/>
          <p:cNvSpPr txBox="1"/>
          <p:nvPr>
            <p:ph idx="2" type="body"/>
          </p:nvPr>
        </p:nvSpPr>
        <p:spPr>
          <a:xfrm>
            <a:off x="22098000" y="8960472"/>
            <a:ext cx="19599276" cy="25346257"/>
          </a:xfrm>
          <a:prstGeom prst="rect">
            <a:avLst/>
          </a:prstGeom>
          <a:noFill/>
          <a:ln>
            <a:noFill/>
          </a:ln>
        </p:spPr>
        <p:txBody>
          <a:bodyPr anchorCtr="0" anchor="t" bIns="45700" lIns="91425" spcFirstLastPara="1" rIns="91425" wrap="square" tIns="45700">
            <a:noAutofit/>
          </a:bodyPr>
          <a:lstStyle>
            <a:lvl1pPr indent="-584200" lvl="0" marL="4572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1pPr>
            <a:lvl2pPr indent="-533400" lvl="1" marL="9144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82600" lvl="2" marL="1371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3pPr>
            <a:lvl4pPr indent="-457200" lvl="3" marL="1828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5pPr>
            <a:lvl6pPr indent="-457200" lvl="5" marL="27432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6pPr>
            <a:lvl7pPr indent="-457200" lvl="6" marL="32004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7pPr>
            <a:lvl8pPr indent="-457200" lvl="7" marL="3657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8pPr>
            <a:lvl9pPr indent="-457200" lvl="8" marL="41148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5" name="Shape 25"/>
        <p:cNvGrpSpPr/>
        <p:nvPr/>
      </p:nvGrpSpPr>
      <p:grpSpPr>
        <a:xfrm>
          <a:off x="0" y="0"/>
          <a:ext cx="0" cy="0"/>
          <a:chOff x="0" y="0"/>
          <a:chExt cx="0" cy="0"/>
        </a:xfrm>
      </p:grpSpPr>
      <p:sp>
        <p:nvSpPr>
          <p:cNvPr id="26" name="Google Shape;26;p9"/>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27" name="Google Shape;27;p9"/>
          <p:cNvSpPr txBox="1"/>
          <p:nvPr>
            <p:ph idx="1" type="body"/>
          </p:nvPr>
        </p:nvSpPr>
        <p:spPr>
          <a:xfrm>
            <a:off x="2193926" y="8596198"/>
            <a:ext cx="19392900"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28" name="Google Shape;28;p9"/>
          <p:cNvSpPr txBox="1"/>
          <p:nvPr>
            <p:ph idx="2" type="body"/>
          </p:nvPr>
        </p:nvSpPr>
        <p:spPr>
          <a:xfrm>
            <a:off x="2193926" y="12180385"/>
            <a:ext cx="19392900"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
        <p:nvSpPr>
          <p:cNvPr id="29" name="Google Shape;29;p9"/>
          <p:cNvSpPr txBox="1"/>
          <p:nvPr>
            <p:ph idx="3" type="body"/>
          </p:nvPr>
        </p:nvSpPr>
        <p:spPr>
          <a:xfrm>
            <a:off x="22294852" y="8596198"/>
            <a:ext cx="19402426" cy="3584188"/>
          </a:xfrm>
          <a:prstGeom prst="rect">
            <a:avLst/>
          </a:prstGeom>
          <a:noFill/>
          <a:ln>
            <a:noFill/>
          </a:ln>
        </p:spPr>
        <p:txBody>
          <a:bodyPr anchorCtr="0" anchor="b" bIns="45700" lIns="91425" spcFirstLastPara="1" rIns="91425" wrap="square" tIns="45700">
            <a:noAutofit/>
          </a:bodyPr>
          <a:lstStyle>
            <a:lvl1pPr indent="-228600" lvl="0" marL="457200" marR="0" rtl="0" algn="l">
              <a:lnSpc>
                <a:spcPct val="100000"/>
              </a:lnSpc>
              <a:spcBef>
                <a:spcPts val="960"/>
              </a:spcBef>
              <a:spcAft>
                <a:spcPts val="0"/>
              </a:spcAft>
              <a:buClr>
                <a:schemeClr val="dk1"/>
              </a:buClr>
              <a:buSzPts val="4800"/>
              <a:buFont typeface="Arial"/>
              <a:buNone/>
              <a:defRPr b="1" i="0" sz="4800" u="none" cap="none" strike="noStrike">
                <a:solidFill>
                  <a:schemeClr val="dk1"/>
                </a:solidFill>
                <a:latin typeface="Arial"/>
                <a:ea typeface="Arial"/>
                <a:cs typeface="Arial"/>
                <a:sym typeface="Arial"/>
              </a:defRPr>
            </a:lvl1pPr>
            <a:lvl2pPr indent="-228600" lvl="1" marL="914400" marR="0" rtl="0" algn="l">
              <a:lnSpc>
                <a:spcPct val="100000"/>
              </a:lnSpc>
              <a:spcBef>
                <a:spcPts val="80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2pPr>
            <a:lvl3pPr indent="-228600" lvl="2" marL="1371600" marR="0" rtl="0" algn="l">
              <a:lnSpc>
                <a:spcPct val="100000"/>
              </a:lnSpc>
              <a:spcBef>
                <a:spcPts val="72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3pPr>
            <a:lvl4pPr indent="-228600" lvl="3" marL="1828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4pPr>
            <a:lvl5pPr indent="-228600" lvl="4" marL="22860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5pPr>
            <a:lvl6pPr indent="-228600" lvl="5" marL="27432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6pPr>
            <a:lvl7pPr indent="-228600" lvl="6" marL="32004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7pPr>
            <a:lvl8pPr indent="-228600" lvl="7" marL="36576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8pPr>
            <a:lvl9pPr indent="-228600" lvl="8" marL="4114800" marR="0" rtl="0" algn="l">
              <a:lnSpc>
                <a:spcPct val="100000"/>
              </a:lnSpc>
              <a:spcBef>
                <a:spcPts val="640"/>
              </a:spcBef>
              <a:spcAft>
                <a:spcPts val="0"/>
              </a:spcAft>
              <a:buClr>
                <a:schemeClr val="dk1"/>
              </a:buClr>
              <a:buSzPts val="3200"/>
              <a:buFont typeface="Arial"/>
              <a:buNone/>
              <a:defRPr b="1" i="0" sz="3200" u="none" cap="none" strike="noStrike">
                <a:solidFill>
                  <a:schemeClr val="dk1"/>
                </a:solidFill>
                <a:latin typeface="Arial"/>
                <a:ea typeface="Arial"/>
                <a:cs typeface="Arial"/>
                <a:sym typeface="Arial"/>
              </a:defRPr>
            </a:lvl9pPr>
          </a:lstStyle>
          <a:p/>
        </p:txBody>
      </p:sp>
      <p:sp>
        <p:nvSpPr>
          <p:cNvPr id="30" name="Google Shape;30;p9"/>
          <p:cNvSpPr txBox="1"/>
          <p:nvPr>
            <p:ph idx="4" type="body"/>
          </p:nvPr>
        </p:nvSpPr>
        <p:spPr>
          <a:xfrm>
            <a:off x="22294852" y="12180385"/>
            <a:ext cx="19402426" cy="22126342"/>
          </a:xfrm>
          <a:prstGeom prst="rect">
            <a:avLst/>
          </a:prstGeom>
          <a:noFill/>
          <a:ln>
            <a:noFill/>
          </a:ln>
        </p:spPr>
        <p:txBody>
          <a:bodyPr anchorCtr="0" anchor="t" bIns="45700" lIns="91425" spcFirstLastPara="1" rIns="91425" wrap="square" tIns="45700">
            <a:noAutofit/>
          </a:bodyPr>
          <a:lstStyle>
            <a:lvl1pPr indent="-533400" lvl="0" marL="4572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1pPr>
            <a:lvl2pPr indent="-482600" lvl="1" marL="914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2pPr>
            <a:lvl3pPr indent="-457200" lvl="2" marL="1371600" marR="0" rtl="0" algn="l">
              <a:lnSpc>
                <a:spcPct val="100000"/>
              </a:lnSpc>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31800" lvl="3" marL="1828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4pPr>
            <a:lvl5pPr indent="-431800" lvl="4" marL="22860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5pPr>
            <a:lvl6pPr indent="-431800" lvl="5" marL="2743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6pPr>
            <a:lvl7pPr indent="-431800" lvl="6" marL="32004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7pPr>
            <a:lvl8pPr indent="-431800" lvl="7" marL="36576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8pPr>
            <a:lvl9pPr indent="-431800" lvl="8" marL="41148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0"/>
          <p:cNvSpPr txBox="1"/>
          <p:nvPr>
            <p:ph type="title"/>
          </p:nvPr>
        </p:nvSpPr>
        <p:spPr>
          <a:xfrm>
            <a:off x="2193927" y="1538405"/>
            <a:ext cx="39503351" cy="640080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33" name="Shape 33"/>
        <p:cNvGrpSpPr/>
        <p:nvPr/>
      </p:nvGrpSpPr>
      <p:grpSpPr>
        <a:xfrm>
          <a:off x="0" y="0"/>
          <a:ext cx="0" cy="0"/>
          <a:chOff x="0" y="0"/>
          <a:chExt cx="0" cy="0"/>
        </a:xfrm>
      </p:grpSpPr>
      <p:sp>
        <p:nvSpPr>
          <p:cNvPr id="34" name="Google Shape;34;p11"/>
          <p:cNvSpPr txBox="1"/>
          <p:nvPr>
            <p:ph type="title"/>
          </p:nvPr>
        </p:nvSpPr>
        <p:spPr>
          <a:xfrm>
            <a:off x="2193926" y="1528646"/>
            <a:ext cx="14439900" cy="650813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5" name="Google Shape;35;p11"/>
          <p:cNvSpPr txBox="1"/>
          <p:nvPr>
            <p:ph idx="1" type="body"/>
          </p:nvPr>
        </p:nvSpPr>
        <p:spPr>
          <a:xfrm>
            <a:off x="17160877" y="1528648"/>
            <a:ext cx="24536399" cy="32778079"/>
          </a:xfrm>
          <a:prstGeom prst="rect">
            <a:avLst/>
          </a:prstGeom>
          <a:noFill/>
          <a:ln>
            <a:noFill/>
          </a:ln>
        </p:spPr>
        <p:txBody>
          <a:bodyPr anchorCtr="0" anchor="t" bIns="45700" lIns="91425" spcFirstLastPara="1" rIns="91425" wrap="square" tIns="45700">
            <a:noAutofit/>
          </a:bodyPr>
          <a:lstStyle>
            <a:lvl1pPr indent="-635000" lvl="0" marL="457200" marR="0" rtl="0" algn="l">
              <a:lnSpc>
                <a:spcPct val="100000"/>
              </a:lnSpc>
              <a:spcBef>
                <a:spcPts val="1280"/>
              </a:spcBef>
              <a:spcAft>
                <a:spcPts val="0"/>
              </a:spcAft>
              <a:buClr>
                <a:schemeClr val="dk1"/>
              </a:buClr>
              <a:buSzPts val="6400"/>
              <a:buFont typeface="Arial"/>
              <a:buChar char="•"/>
              <a:defRPr b="0" i="0" sz="6400" u="none" cap="none" strike="noStrike">
                <a:solidFill>
                  <a:schemeClr val="dk1"/>
                </a:solidFill>
                <a:latin typeface="Arial"/>
                <a:ea typeface="Arial"/>
                <a:cs typeface="Arial"/>
                <a:sym typeface="Arial"/>
              </a:defRPr>
            </a:lvl1pPr>
            <a:lvl2pPr indent="-584200" lvl="1" marL="914400" marR="0" rtl="0" algn="l">
              <a:lnSpc>
                <a:spcPct val="100000"/>
              </a:lnSpc>
              <a:spcBef>
                <a:spcPts val="1120"/>
              </a:spcBef>
              <a:spcAft>
                <a:spcPts val="0"/>
              </a:spcAft>
              <a:buClr>
                <a:schemeClr val="dk1"/>
              </a:buClr>
              <a:buSzPts val="5600"/>
              <a:buFont typeface="Arial"/>
              <a:buChar char="–"/>
              <a:defRPr b="0" i="0" sz="5600" u="none" cap="none" strike="noStrike">
                <a:solidFill>
                  <a:schemeClr val="dk1"/>
                </a:solidFill>
                <a:latin typeface="Arial"/>
                <a:ea typeface="Arial"/>
                <a:cs typeface="Arial"/>
                <a:sym typeface="Arial"/>
              </a:defRPr>
            </a:lvl2pPr>
            <a:lvl3pPr indent="-533400" lvl="2" marL="1371600" marR="0" rtl="0" algn="l">
              <a:lnSpc>
                <a:spcPct val="100000"/>
              </a:lnSpc>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3pPr>
            <a:lvl4pPr indent="-482600" lvl="3" marL="1828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4pPr>
            <a:lvl5pPr indent="-482600" lvl="4" marL="22860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5pPr>
            <a:lvl6pPr indent="-482600" lvl="5" marL="27432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6pPr>
            <a:lvl7pPr indent="-482600" lvl="6" marL="32004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7pPr>
            <a:lvl8pPr indent="-482600" lvl="7" marL="36576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8pPr>
            <a:lvl9pPr indent="-482600" lvl="8" marL="4114800" marR="0" rtl="0" algn="l">
              <a:lnSpc>
                <a:spcPct val="100000"/>
              </a:lnSpc>
              <a:spcBef>
                <a:spcPts val="800"/>
              </a:spcBef>
              <a:spcAft>
                <a:spcPts val="0"/>
              </a:spcAft>
              <a:buClr>
                <a:schemeClr val="dk1"/>
              </a:buClr>
              <a:buSzPts val="4000"/>
              <a:buFont typeface="Arial"/>
              <a:buChar char="»"/>
              <a:defRPr b="0" i="0" sz="4000" u="none" cap="none" strike="noStrike">
                <a:solidFill>
                  <a:schemeClr val="dk1"/>
                </a:solidFill>
                <a:latin typeface="Arial"/>
                <a:ea typeface="Arial"/>
                <a:cs typeface="Arial"/>
                <a:sym typeface="Arial"/>
              </a:defRPr>
            </a:lvl9pPr>
          </a:lstStyle>
          <a:p/>
        </p:txBody>
      </p:sp>
      <p:sp>
        <p:nvSpPr>
          <p:cNvPr id="36" name="Google Shape;36;p11"/>
          <p:cNvSpPr txBox="1"/>
          <p:nvPr>
            <p:ph idx="2" type="body"/>
          </p:nvPr>
        </p:nvSpPr>
        <p:spPr>
          <a:xfrm>
            <a:off x="2193926" y="8036779"/>
            <a:ext cx="14439900" cy="262699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12"/>
          <p:cNvSpPr txBox="1"/>
          <p:nvPr>
            <p:ph type="title"/>
          </p:nvPr>
        </p:nvSpPr>
        <p:spPr>
          <a:xfrm>
            <a:off x="8604251" y="26884663"/>
            <a:ext cx="26333450" cy="3171129"/>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1" sz="4000" u="none" cap="none" strike="noStrike">
                <a:solidFill>
                  <a:srgbClr val="760000"/>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2pPr>
            <a:lvl3pPr lvl="2"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3pPr>
            <a:lvl4pPr lvl="3"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4pPr>
            <a:lvl5pPr lvl="4"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5pPr>
            <a:lvl6pPr lvl="5"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6pPr>
            <a:lvl7pPr lvl="6"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7pPr>
            <a:lvl8pPr lvl="7"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8pPr>
            <a:lvl9pPr lvl="8" marR="0" rtl="0" algn="ctr">
              <a:lnSpc>
                <a:spcPct val="100000"/>
              </a:lnSpc>
              <a:spcBef>
                <a:spcPts val="0"/>
              </a:spcBef>
              <a:spcAft>
                <a:spcPts val="0"/>
              </a:spcAft>
              <a:buClr>
                <a:srgbClr val="000000"/>
              </a:buClr>
              <a:buSzPts val="1400"/>
              <a:buFont typeface="Arial"/>
              <a:buNone/>
              <a:defRPr b="1" i="1" sz="8000" u="none" cap="none" strike="noStrike">
                <a:solidFill>
                  <a:srgbClr val="760000"/>
                </a:solidFill>
                <a:latin typeface="Arial"/>
                <a:ea typeface="Arial"/>
                <a:cs typeface="Arial"/>
                <a:sym typeface="Arial"/>
              </a:defRPr>
            </a:lvl9pPr>
          </a:lstStyle>
          <a:p/>
        </p:txBody>
      </p:sp>
      <p:sp>
        <p:nvSpPr>
          <p:cNvPr id="39" name="Google Shape;39;p12"/>
          <p:cNvSpPr/>
          <p:nvPr>
            <p:ph idx="2" type="pic"/>
          </p:nvPr>
        </p:nvSpPr>
        <p:spPr>
          <a:xfrm>
            <a:off x="8604251" y="3431325"/>
            <a:ext cx="26333450" cy="23043529"/>
          </a:xfrm>
          <a:prstGeom prst="rect">
            <a:avLst/>
          </a:prstGeom>
          <a:noFill/>
          <a:ln>
            <a:noFill/>
          </a:ln>
        </p:spPr>
      </p:sp>
      <p:sp>
        <p:nvSpPr>
          <p:cNvPr id="40" name="Google Shape;40;p12"/>
          <p:cNvSpPr txBox="1"/>
          <p:nvPr>
            <p:ph idx="1" type="body"/>
          </p:nvPr>
        </p:nvSpPr>
        <p:spPr>
          <a:xfrm>
            <a:off x="8604251" y="30055791"/>
            <a:ext cx="26333450" cy="450788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2pPr>
            <a:lvl3pPr indent="-228600" lvl="2" marL="1371600"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5pPr>
            <a:lvl6pPr indent="-228600" lvl="5" marL="27432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Arial"/>
              <a:ea typeface="Arial"/>
              <a:cs typeface="Arial"/>
              <a:sym typeface="Arial"/>
            </a:endParaRPr>
          </a:p>
        </p:txBody>
      </p:sp>
      <p:pic>
        <p:nvPicPr>
          <p:cNvPr id="12" name="Google Shape;12;p3"/>
          <p:cNvPicPr preferRelativeResize="0"/>
          <p:nvPr/>
        </p:nvPicPr>
        <p:blipFill rotWithShape="1">
          <a:blip r:embed="rId1">
            <a:alphaModFix/>
          </a:blip>
          <a:srcRect b="0" l="0" r="0" t="0"/>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cap="flat" cmpd="sng" w="317500">
            <a:solidFill>
              <a:srgbClr val="B5AF67"/>
            </a:solidFill>
            <a:prstDash val="solid"/>
            <a:round/>
            <a:headEnd len="sm" w="sm" type="none"/>
            <a:tailEnd len="sm" w="sm" type="none"/>
          </a:ln>
        </p:spPr>
      </p:cxnSp>
      <p:cxnSp>
        <p:nvCxnSpPr>
          <p:cNvPr id="14" name="Google Shape;14;p3"/>
          <p:cNvCxnSpPr/>
          <p:nvPr/>
        </p:nvCxnSpPr>
        <p:spPr>
          <a:xfrm>
            <a:off x="-48126" y="38351831"/>
            <a:ext cx="43946946" cy="52968"/>
          </a:xfrm>
          <a:prstGeom prst="straightConnector1">
            <a:avLst/>
          </a:prstGeom>
          <a:noFill/>
          <a:ln cap="flat" cmpd="sng" w="381000">
            <a:solidFill>
              <a:srgbClr val="B5AF67"/>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5.png"/><Relationship Id="rId5" Type="http://schemas.openxmlformats.org/officeDocument/2006/relationships/image" Target="../media/image4.png"/><Relationship Id="rId6"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 name="Shape 49"/>
        <p:cNvGrpSpPr/>
        <p:nvPr/>
      </p:nvGrpSpPr>
      <p:grpSpPr>
        <a:xfrm>
          <a:off x="0" y="0"/>
          <a:ext cx="0" cy="0"/>
          <a:chOff x="0" y="0"/>
          <a:chExt cx="0" cy="0"/>
        </a:xfrm>
      </p:grpSpPr>
      <p:sp>
        <p:nvSpPr>
          <p:cNvPr id="50" name="Google Shape;50;g1de4a83e98d_0_0"/>
          <p:cNvSpPr txBox="1"/>
          <p:nvPr/>
        </p:nvSpPr>
        <p:spPr>
          <a:xfrm>
            <a:off x="12144925" y="979588"/>
            <a:ext cx="27352200" cy="4261800"/>
          </a:xfrm>
          <a:prstGeom prst="rect">
            <a:avLst/>
          </a:prstGeom>
          <a:noFill/>
          <a:ln>
            <a:noFill/>
          </a:ln>
        </p:spPr>
        <p:txBody>
          <a:bodyPr anchorCtr="0" anchor="t" bIns="44825" lIns="89675" spcFirstLastPara="1" rIns="89675" wrap="square" tIns="44825">
            <a:spAutoFit/>
          </a:bodyPr>
          <a:lstStyle/>
          <a:p>
            <a:pPr indent="0" lvl="0" marL="0" marR="0" rtl="0" algn="ctr">
              <a:lnSpc>
                <a:spcPct val="150000"/>
              </a:lnSpc>
              <a:spcBef>
                <a:spcPts val="0"/>
              </a:spcBef>
              <a:spcAft>
                <a:spcPts val="0"/>
              </a:spcAft>
              <a:buClr>
                <a:srgbClr val="000000"/>
              </a:buClr>
              <a:buSzPts val="8000"/>
              <a:buFont typeface="Arial"/>
              <a:buNone/>
            </a:pPr>
            <a:r>
              <a:rPr b="1" lang="en-US" sz="8000">
                <a:solidFill>
                  <a:schemeClr val="dk1"/>
                </a:solidFill>
                <a:latin typeface="Calibri"/>
                <a:ea typeface="Calibri"/>
                <a:cs typeface="Calibri"/>
                <a:sym typeface="Calibri"/>
              </a:rPr>
              <a:t>StrabiSense: A Novel Force Sensor for Strabismus Surgery</a:t>
            </a:r>
            <a:endParaRPr i="0" sz="1400" u="none" cap="none" strike="noStrike">
              <a:solidFill>
                <a:srgbClr val="000000"/>
              </a:solidFill>
              <a:latin typeface="Calibri"/>
              <a:ea typeface="Calibri"/>
              <a:cs typeface="Calibri"/>
              <a:sym typeface="Calibri"/>
            </a:endParaRPr>
          </a:p>
          <a:p>
            <a:pPr indent="0" lvl="0" marL="0" marR="0" rtl="0" algn="ctr">
              <a:lnSpc>
                <a:spcPct val="150000"/>
              </a:lnSpc>
              <a:spcBef>
                <a:spcPts val="0"/>
              </a:spcBef>
              <a:spcAft>
                <a:spcPts val="0"/>
              </a:spcAft>
              <a:buClr>
                <a:srgbClr val="000000"/>
              </a:buClr>
              <a:buSzPts val="6600"/>
              <a:buFont typeface="Arial"/>
              <a:buNone/>
            </a:pPr>
            <a:r>
              <a:rPr b="1" lang="en-US" sz="6600">
                <a:solidFill>
                  <a:schemeClr val="dk1"/>
                </a:solidFill>
                <a:latin typeface="Calibri"/>
                <a:ea typeface="Calibri"/>
                <a:cs typeface="Calibri"/>
                <a:sym typeface="Calibri"/>
              </a:rPr>
              <a:t>Ingrid Cooper, Karly Liebendorfer</a:t>
            </a:r>
            <a:r>
              <a:rPr b="1" i="0" lang="en-US" sz="6600" u="none" cap="none" strike="noStrike">
                <a:solidFill>
                  <a:schemeClr val="dk1"/>
                </a:solidFill>
                <a:latin typeface="Calibri"/>
                <a:ea typeface="Calibri"/>
                <a:cs typeface="Calibri"/>
                <a:sym typeface="Calibri"/>
              </a:rPr>
              <a:t>, Michael </a:t>
            </a:r>
            <a:r>
              <a:rPr b="1" lang="en-US" sz="6600">
                <a:solidFill>
                  <a:schemeClr val="dk1"/>
                </a:solidFill>
                <a:latin typeface="Calibri"/>
                <a:ea typeface="Calibri"/>
                <a:cs typeface="Calibri"/>
                <a:sym typeface="Calibri"/>
              </a:rPr>
              <a:t>Ninomiya</a:t>
            </a:r>
            <a:r>
              <a:rPr b="1" i="0" lang="en-US" sz="6600" u="none" cap="none" strike="noStrike">
                <a:solidFill>
                  <a:schemeClr val="dk1"/>
                </a:solidFill>
                <a:latin typeface="Calibri"/>
                <a:ea typeface="Calibri"/>
                <a:cs typeface="Calibri"/>
                <a:sym typeface="Calibri"/>
              </a:rPr>
              <a:t>, Seda Yilmaz</a:t>
            </a:r>
            <a:endParaRPr i="0" sz="1400" u="none" cap="none" strike="noStrike">
              <a:solidFill>
                <a:srgbClr val="000000"/>
              </a:solidFill>
              <a:latin typeface="Calibri"/>
              <a:ea typeface="Calibri"/>
              <a:cs typeface="Calibri"/>
              <a:sym typeface="Calibri"/>
            </a:endParaRPr>
          </a:p>
          <a:p>
            <a:pPr indent="0" lvl="0" marL="0" marR="0" rtl="0" algn="ctr">
              <a:lnSpc>
                <a:spcPct val="150000"/>
              </a:lnSpc>
              <a:spcBef>
                <a:spcPts val="0"/>
              </a:spcBef>
              <a:spcAft>
                <a:spcPts val="0"/>
              </a:spcAft>
              <a:buClr>
                <a:srgbClr val="000000"/>
              </a:buClr>
              <a:buSzPts val="5400"/>
              <a:buFont typeface="Arial"/>
              <a:buNone/>
            </a:pPr>
            <a:r>
              <a:rPr b="1" i="0" lang="en-US" sz="5200" u="none" cap="none" strike="noStrike">
                <a:solidFill>
                  <a:schemeClr val="dk1"/>
                </a:solidFill>
                <a:latin typeface="Calibri"/>
                <a:ea typeface="Calibri"/>
                <a:cs typeface="Calibri"/>
                <a:sym typeface="Calibri"/>
              </a:rPr>
              <a:t>Faculty Advisors: Dr. Linxia Gu, Dept. of Biomedical Engineering, Florida Institute of Technology</a:t>
            </a:r>
            <a:endParaRPr b="1" i="0" sz="5200" u="none" cap="none" strike="noStrike">
              <a:solidFill>
                <a:schemeClr val="dk1"/>
              </a:solidFill>
              <a:latin typeface="Calibri"/>
              <a:ea typeface="Calibri"/>
              <a:cs typeface="Calibri"/>
              <a:sym typeface="Calibri"/>
            </a:endParaRPr>
          </a:p>
        </p:txBody>
      </p:sp>
      <p:sp>
        <p:nvSpPr>
          <p:cNvPr id="51" name="Google Shape;51;g1de4a83e98d_0_0"/>
          <p:cNvSpPr txBox="1"/>
          <p:nvPr/>
        </p:nvSpPr>
        <p:spPr>
          <a:xfrm>
            <a:off x="8086727" y="6892927"/>
            <a:ext cx="184800" cy="169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400"/>
              <a:buFont typeface="Arial"/>
              <a:buNone/>
            </a:pPr>
            <a:r>
              <a:t/>
            </a:r>
            <a:endParaRPr b="1" i="0" sz="10400" u="none" cap="none" strike="noStrike">
              <a:solidFill>
                <a:schemeClr val="dk1"/>
              </a:solidFill>
              <a:latin typeface="Calibri"/>
              <a:ea typeface="Calibri"/>
              <a:cs typeface="Calibri"/>
              <a:sym typeface="Calibri"/>
            </a:endParaRPr>
          </a:p>
        </p:txBody>
      </p:sp>
      <p:sp>
        <p:nvSpPr>
          <p:cNvPr id="52" name="Google Shape;52;g1de4a83e98d_0_0"/>
          <p:cNvSpPr txBox="1"/>
          <p:nvPr/>
        </p:nvSpPr>
        <p:spPr>
          <a:xfrm>
            <a:off x="1006750" y="7143200"/>
            <a:ext cx="135006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Introduction</a:t>
            </a:r>
            <a:endParaRPr b="1" i="0" sz="5800" u="none" cap="none" strike="noStrike">
              <a:solidFill>
                <a:srgbClr val="FFFFFF"/>
              </a:solidFill>
              <a:latin typeface="Calibri"/>
              <a:ea typeface="Calibri"/>
              <a:cs typeface="Calibri"/>
              <a:sym typeface="Calibri"/>
            </a:endParaRPr>
          </a:p>
        </p:txBody>
      </p:sp>
      <p:sp>
        <p:nvSpPr>
          <p:cNvPr id="53" name="Google Shape;53;g1de4a83e98d_0_0"/>
          <p:cNvSpPr txBox="1"/>
          <p:nvPr/>
        </p:nvSpPr>
        <p:spPr>
          <a:xfrm flipH="1">
            <a:off x="1023550" y="15731350"/>
            <a:ext cx="135540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Objectives</a:t>
            </a:r>
            <a:endParaRPr b="1" i="0" sz="1400" u="none" cap="none" strike="noStrike">
              <a:solidFill>
                <a:srgbClr val="000000"/>
              </a:solidFill>
              <a:latin typeface="Calibri"/>
              <a:ea typeface="Calibri"/>
              <a:cs typeface="Calibri"/>
              <a:sym typeface="Calibri"/>
            </a:endParaRPr>
          </a:p>
        </p:txBody>
      </p:sp>
      <p:sp>
        <p:nvSpPr>
          <p:cNvPr id="54" name="Google Shape;54;g1de4a83e98d_0_0"/>
          <p:cNvSpPr txBox="1"/>
          <p:nvPr/>
        </p:nvSpPr>
        <p:spPr>
          <a:xfrm>
            <a:off x="1022350" y="26061350"/>
            <a:ext cx="135540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Design Methods</a:t>
            </a:r>
            <a:endParaRPr b="1" i="0" sz="1400" u="none" cap="none" strike="noStrike">
              <a:solidFill>
                <a:srgbClr val="000000"/>
              </a:solidFill>
              <a:latin typeface="Calibri"/>
              <a:ea typeface="Calibri"/>
              <a:cs typeface="Calibri"/>
              <a:sym typeface="Calibri"/>
            </a:endParaRPr>
          </a:p>
        </p:txBody>
      </p:sp>
      <p:sp>
        <p:nvSpPr>
          <p:cNvPr id="55" name="Google Shape;55;g1de4a83e98d_0_0"/>
          <p:cNvSpPr txBox="1"/>
          <p:nvPr/>
        </p:nvSpPr>
        <p:spPr>
          <a:xfrm>
            <a:off x="1177825" y="16685400"/>
            <a:ext cx="13345200" cy="3294000"/>
          </a:xfrm>
          <a:prstGeom prst="rect">
            <a:avLst/>
          </a:prstGeom>
          <a:noFill/>
          <a:ln>
            <a:noFill/>
          </a:ln>
        </p:spPr>
        <p:txBody>
          <a:bodyPr anchorCtr="0" anchor="t" bIns="91425" lIns="91425" spcFirstLastPara="1" rIns="91425" wrap="square" tIns="91425">
            <a:spAutoFit/>
          </a:bodyPr>
          <a:lstStyle/>
          <a:p>
            <a:pPr indent="-533400" lvl="0" marL="457200" rtl="0" algn="l">
              <a:lnSpc>
                <a:spcPct val="100000"/>
              </a:lnSpc>
              <a:spcBef>
                <a:spcPts val="300"/>
              </a:spcBef>
              <a:spcAft>
                <a:spcPts val="0"/>
              </a:spcAft>
              <a:buClr>
                <a:schemeClr val="dk1"/>
              </a:buClr>
              <a:buSzPts val="4800"/>
              <a:buChar char="●"/>
            </a:pPr>
            <a:r>
              <a:rPr lang="en-US" sz="4800">
                <a:solidFill>
                  <a:schemeClr val="dk1"/>
                </a:solidFill>
                <a:latin typeface="Calibri"/>
                <a:ea typeface="Calibri"/>
                <a:cs typeface="Calibri"/>
                <a:sym typeface="Calibri"/>
              </a:rPr>
              <a:t>Develop a force sensor for quantifying extraocular muscle deformation forces.</a:t>
            </a:r>
            <a:endParaRPr sz="4800">
              <a:solidFill>
                <a:schemeClr val="dk1"/>
              </a:solidFill>
              <a:latin typeface="Calibri"/>
              <a:ea typeface="Calibri"/>
              <a:cs typeface="Calibri"/>
              <a:sym typeface="Calibri"/>
            </a:endParaRPr>
          </a:p>
          <a:p>
            <a:pPr indent="-533400" lvl="0" marL="457200" rtl="0" algn="l">
              <a:lnSpc>
                <a:spcPct val="100000"/>
              </a:lnSpc>
              <a:spcBef>
                <a:spcPts val="1200"/>
              </a:spcBef>
              <a:spcAft>
                <a:spcPts val="1200"/>
              </a:spcAft>
              <a:buClr>
                <a:schemeClr val="dk1"/>
              </a:buClr>
              <a:buSzPts val="4800"/>
              <a:buFont typeface="Calibri"/>
              <a:buChar char="●"/>
            </a:pPr>
            <a:r>
              <a:rPr lang="en-US" sz="4800">
                <a:solidFill>
                  <a:schemeClr val="dk1"/>
                </a:solidFill>
                <a:latin typeface="Calibri"/>
                <a:ea typeface="Calibri"/>
                <a:cs typeface="Calibri"/>
                <a:sym typeface="Calibri"/>
              </a:rPr>
              <a:t>Streamline real-time data into surgical recommendations.</a:t>
            </a:r>
            <a:endParaRPr sz="4800">
              <a:latin typeface="Calibri"/>
              <a:ea typeface="Calibri"/>
              <a:cs typeface="Calibri"/>
              <a:sym typeface="Calibri"/>
            </a:endParaRPr>
          </a:p>
        </p:txBody>
      </p:sp>
      <p:sp>
        <p:nvSpPr>
          <p:cNvPr id="56" name="Google Shape;56;g1de4a83e98d_0_0"/>
          <p:cNvSpPr txBox="1"/>
          <p:nvPr/>
        </p:nvSpPr>
        <p:spPr>
          <a:xfrm>
            <a:off x="1076950" y="8376050"/>
            <a:ext cx="13500600" cy="68343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None/>
            </a:pPr>
            <a:r>
              <a:rPr lang="en-US" sz="4800">
                <a:latin typeface="Calibri"/>
                <a:ea typeface="Calibri"/>
                <a:cs typeface="Calibri"/>
                <a:sym typeface="Calibri"/>
              </a:rPr>
              <a:t>Amblyopia (lazy eye)</a:t>
            </a:r>
            <a:r>
              <a:rPr lang="en-US" sz="4800">
                <a:solidFill>
                  <a:schemeClr val="dk1"/>
                </a:solidFill>
                <a:latin typeface="Calibri"/>
                <a:ea typeface="Calibri"/>
                <a:cs typeface="Calibri"/>
                <a:sym typeface="Calibri"/>
              </a:rPr>
              <a:t> results from imbalanced extraocular muscle tension a</a:t>
            </a:r>
            <a:r>
              <a:rPr lang="en-US" sz="4800">
                <a:latin typeface="Calibri"/>
                <a:ea typeface="Calibri"/>
                <a:cs typeface="Calibri"/>
                <a:sym typeface="Calibri"/>
              </a:rPr>
              <a:t>nd is corrected through surgery. Current protocol entails a surgeon utilizing free-hand techniques to approximate the amount of tension given off by the extraocular muscles during the live procedure. However, there is no standardized methodology, particularly in the surgical training process. Therefore, we aim to create a novel force sensor that measures muscular changes.</a:t>
            </a:r>
            <a:endParaRPr sz="4800">
              <a:latin typeface="Calibri"/>
              <a:ea typeface="Calibri"/>
              <a:cs typeface="Calibri"/>
              <a:sym typeface="Calibri"/>
            </a:endParaRPr>
          </a:p>
        </p:txBody>
      </p:sp>
      <p:sp>
        <p:nvSpPr>
          <p:cNvPr id="57" name="Google Shape;57;g1de4a83e98d_0_0"/>
          <p:cNvSpPr txBox="1"/>
          <p:nvPr/>
        </p:nvSpPr>
        <p:spPr>
          <a:xfrm>
            <a:off x="45533250" y="25585050"/>
            <a:ext cx="29415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8" name="Google Shape;58;g1de4a83e98d_0_0"/>
          <p:cNvSpPr txBox="1"/>
          <p:nvPr/>
        </p:nvSpPr>
        <p:spPr>
          <a:xfrm>
            <a:off x="29622650" y="22387500"/>
            <a:ext cx="131868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Conclusion</a:t>
            </a:r>
            <a:endParaRPr b="1" i="0" sz="1400" u="none" cap="none" strike="noStrike">
              <a:solidFill>
                <a:srgbClr val="000000"/>
              </a:solidFill>
              <a:latin typeface="Calibri"/>
              <a:ea typeface="Calibri"/>
              <a:cs typeface="Calibri"/>
              <a:sym typeface="Calibri"/>
            </a:endParaRPr>
          </a:p>
        </p:txBody>
      </p:sp>
      <p:sp>
        <p:nvSpPr>
          <p:cNvPr id="59" name="Google Shape;59;g1de4a83e98d_0_0"/>
          <p:cNvSpPr txBox="1"/>
          <p:nvPr/>
        </p:nvSpPr>
        <p:spPr>
          <a:xfrm>
            <a:off x="1037775" y="20426000"/>
            <a:ext cx="135006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Economics</a:t>
            </a:r>
            <a:endParaRPr b="1" i="0" sz="1400" u="none" cap="none" strike="noStrike">
              <a:solidFill>
                <a:srgbClr val="000000"/>
              </a:solidFill>
              <a:latin typeface="Calibri"/>
              <a:ea typeface="Calibri"/>
              <a:cs typeface="Calibri"/>
              <a:sym typeface="Calibri"/>
            </a:endParaRPr>
          </a:p>
        </p:txBody>
      </p:sp>
      <p:graphicFrame>
        <p:nvGraphicFramePr>
          <p:cNvPr id="60" name="Google Shape;60;g1de4a83e98d_0_0"/>
          <p:cNvGraphicFramePr/>
          <p:nvPr/>
        </p:nvGraphicFramePr>
        <p:xfrm>
          <a:off x="1022350" y="21891000"/>
          <a:ext cx="3000000" cy="3000000"/>
        </p:xfrm>
        <a:graphic>
          <a:graphicData uri="http://schemas.openxmlformats.org/drawingml/2006/table">
            <a:tbl>
              <a:tblPr>
                <a:noFill/>
                <a:tableStyleId>{33C20934-A126-4E2A-82BD-852A27D33FE3}</a:tableStyleId>
              </a:tblPr>
              <a:tblGrid>
                <a:gridCol w="9100200"/>
                <a:gridCol w="4456950"/>
              </a:tblGrid>
              <a:tr h="551450">
                <a:tc>
                  <a:txBody>
                    <a:bodyPr/>
                    <a:lstStyle/>
                    <a:p>
                      <a:pPr indent="0" lvl="0" marL="0" rtl="0" algn="l">
                        <a:spcBef>
                          <a:spcPts val="0"/>
                        </a:spcBef>
                        <a:spcAft>
                          <a:spcPts val="0"/>
                        </a:spcAft>
                        <a:buNone/>
                      </a:pPr>
                      <a:r>
                        <a:rPr b="1" lang="en-US" sz="4800">
                          <a:latin typeface="Calibri"/>
                          <a:ea typeface="Calibri"/>
                          <a:cs typeface="Calibri"/>
                          <a:sym typeface="Calibri"/>
                        </a:rPr>
                        <a:t>Materials Cost / Unit</a:t>
                      </a:r>
                      <a:endParaRPr b="1"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$180</a:t>
                      </a:r>
                      <a:endParaRPr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51450">
                <a:tc>
                  <a:txBody>
                    <a:bodyPr/>
                    <a:lstStyle/>
                    <a:p>
                      <a:pPr indent="0" lvl="0" marL="0" rtl="0" algn="l">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Projected Price Point</a:t>
                      </a:r>
                      <a:endParaRPr b="1"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$750</a:t>
                      </a:r>
                      <a:endParaRPr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51450">
                <a:tc>
                  <a:txBody>
                    <a:bodyPr/>
                    <a:lstStyle/>
                    <a:p>
                      <a:pPr indent="0" lvl="0" marL="0" rtl="0" algn="l">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Total Business Cost </a:t>
                      </a:r>
                      <a:endParaRPr b="1"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$100</a:t>
                      </a:r>
                      <a:endParaRPr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551450">
                <a:tc>
                  <a:txBody>
                    <a:bodyPr/>
                    <a:lstStyle/>
                    <a:p>
                      <a:pPr indent="0" lvl="0" marL="0" rtl="0" algn="l">
                        <a:spcBef>
                          <a:spcPts val="0"/>
                        </a:spcBef>
                        <a:spcAft>
                          <a:spcPts val="0"/>
                        </a:spcAft>
                        <a:buNone/>
                      </a:pPr>
                      <a:r>
                        <a:rPr b="1" lang="en-US" sz="4800">
                          <a:solidFill>
                            <a:schemeClr val="dk1"/>
                          </a:solidFill>
                          <a:latin typeface="Calibri"/>
                          <a:ea typeface="Calibri"/>
                          <a:cs typeface="Calibri"/>
                          <a:sym typeface="Calibri"/>
                        </a:rPr>
                        <a:t>Break-Even Sales Point (in units)</a:t>
                      </a:r>
                      <a:endParaRPr b="1"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rtl="0" algn="ctr">
                        <a:spcBef>
                          <a:spcPts val="0"/>
                        </a:spcBef>
                        <a:spcAft>
                          <a:spcPts val="0"/>
                        </a:spcAft>
                        <a:buClr>
                          <a:schemeClr val="dk1"/>
                        </a:buClr>
                        <a:buSzPts val="1100"/>
                        <a:buFont typeface="Arial"/>
                        <a:buNone/>
                      </a:pPr>
                      <a:r>
                        <a:rPr b="1" lang="en-US" sz="4800">
                          <a:solidFill>
                            <a:schemeClr val="dk1"/>
                          </a:solidFill>
                          <a:latin typeface="Calibri"/>
                          <a:ea typeface="Calibri"/>
                          <a:cs typeface="Calibri"/>
                          <a:sym typeface="Calibri"/>
                        </a:rPr>
                        <a:t>$470</a:t>
                      </a:r>
                      <a:endParaRPr sz="4800">
                        <a:latin typeface="Calibri"/>
                        <a:ea typeface="Calibri"/>
                        <a:cs typeface="Calibri"/>
                        <a:sym typeface="Calibri"/>
                      </a:endParaRPr>
                    </a:p>
                  </a:txBody>
                  <a:tcPr marT="91425" marB="91425" marR="91425" marL="91425">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
        <p:nvSpPr>
          <p:cNvPr id="61" name="Google Shape;61;g1de4a83e98d_0_0"/>
          <p:cNvSpPr txBox="1"/>
          <p:nvPr/>
        </p:nvSpPr>
        <p:spPr>
          <a:xfrm>
            <a:off x="29711750" y="23536025"/>
            <a:ext cx="13097700" cy="5664300"/>
          </a:xfrm>
          <a:prstGeom prst="rect">
            <a:avLst/>
          </a:prstGeom>
          <a:noFill/>
          <a:ln>
            <a:noFill/>
          </a:ln>
        </p:spPr>
        <p:txBody>
          <a:bodyPr anchorCtr="0" anchor="t" bIns="91425" lIns="91425" spcFirstLastPara="1" rIns="91425" wrap="square" tIns="91425">
            <a:spAutoFit/>
          </a:bodyPr>
          <a:lstStyle/>
          <a:p>
            <a:pPr indent="-533400" lvl="0" marL="457200" rtl="0" algn="just">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Our tool can transform strabismus surgery and surgical training with real-time data for precision muscle corrections.</a:t>
            </a:r>
            <a:endParaRPr sz="4800">
              <a:solidFill>
                <a:schemeClr val="dk1"/>
              </a:solidFill>
              <a:latin typeface="Calibri"/>
              <a:ea typeface="Calibri"/>
              <a:cs typeface="Calibri"/>
              <a:sym typeface="Calibri"/>
            </a:endParaRPr>
          </a:p>
          <a:p>
            <a:pPr indent="-533400" lvl="0" marL="457200" rtl="0" algn="just">
              <a:lnSpc>
                <a:spcPct val="100000"/>
              </a:lnSpc>
              <a:spcBef>
                <a:spcPts val="120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StrabiSense equips surgeons with unprecedented quantifiable data on ocular muscle tension.</a:t>
            </a:r>
            <a:endParaRPr sz="4800">
              <a:solidFill>
                <a:schemeClr val="dk1"/>
              </a:solidFill>
              <a:latin typeface="Calibri"/>
              <a:ea typeface="Calibri"/>
              <a:cs typeface="Calibri"/>
              <a:sym typeface="Calibri"/>
            </a:endParaRPr>
          </a:p>
          <a:p>
            <a:pPr indent="-533400" lvl="0" marL="457200" rtl="0" algn="just">
              <a:lnSpc>
                <a:spcPct val="100000"/>
              </a:lnSpc>
              <a:spcBef>
                <a:spcPts val="1200"/>
              </a:spcBef>
              <a:spcAft>
                <a:spcPts val="1200"/>
              </a:spcAft>
              <a:buClr>
                <a:schemeClr val="dk1"/>
              </a:buClr>
              <a:buSzPts val="4800"/>
              <a:buFont typeface="Calibri"/>
              <a:buChar char="●"/>
            </a:pPr>
            <a:r>
              <a:rPr lang="en-US" sz="4800">
                <a:solidFill>
                  <a:schemeClr val="dk1"/>
                </a:solidFill>
                <a:latin typeface="Calibri"/>
                <a:ea typeface="Calibri"/>
                <a:cs typeface="Calibri"/>
                <a:sym typeface="Calibri"/>
              </a:rPr>
              <a:t>The device could significantly improve surgical outcomes.</a:t>
            </a:r>
            <a:endParaRPr sz="4800">
              <a:solidFill>
                <a:schemeClr val="dk1"/>
              </a:solidFill>
              <a:latin typeface="Calibri"/>
              <a:ea typeface="Calibri"/>
              <a:cs typeface="Calibri"/>
              <a:sym typeface="Calibri"/>
            </a:endParaRPr>
          </a:p>
        </p:txBody>
      </p:sp>
      <p:sp>
        <p:nvSpPr>
          <p:cNvPr id="62" name="Google Shape;62;g1de4a83e98d_0_0"/>
          <p:cNvSpPr txBox="1"/>
          <p:nvPr/>
        </p:nvSpPr>
        <p:spPr>
          <a:xfrm>
            <a:off x="29622650" y="35461600"/>
            <a:ext cx="13186800" cy="2401200"/>
          </a:xfrm>
          <a:prstGeom prst="rect">
            <a:avLst/>
          </a:prstGeom>
          <a:noFill/>
          <a:ln>
            <a:noFill/>
          </a:ln>
        </p:spPr>
        <p:txBody>
          <a:bodyPr anchorCtr="0" anchor="t" bIns="91425" lIns="91425" spcFirstLastPara="1" rIns="91425" wrap="square" tIns="91425">
            <a:spAutoFit/>
          </a:bodyPr>
          <a:lstStyle/>
          <a:p>
            <a:pPr indent="0" lvl="0" marL="0" marR="0" rtl="0" algn="just">
              <a:lnSpc>
                <a:spcPct val="100000"/>
              </a:lnSpc>
              <a:spcBef>
                <a:spcPts val="0"/>
              </a:spcBef>
              <a:spcAft>
                <a:spcPts val="0"/>
              </a:spcAft>
              <a:buClr>
                <a:srgbClr val="000000"/>
              </a:buClr>
              <a:buSzPts val="3500"/>
              <a:buFont typeface="Arial"/>
              <a:buNone/>
            </a:pPr>
            <a:r>
              <a:rPr i="0" lang="en-US" sz="4800" u="none" cap="none" strike="noStrike">
                <a:solidFill>
                  <a:srgbClr val="000000"/>
                </a:solidFill>
                <a:latin typeface="Calibri"/>
                <a:ea typeface="Calibri"/>
                <a:cs typeface="Calibri"/>
                <a:sym typeface="Calibri"/>
              </a:rPr>
              <a:t>Mohammad Ahmed, Dr. Linxia Gu,</a:t>
            </a:r>
            <a:r>
              <a:rPr lang="en-US" sz="4800">
                <a:latin typeface="Calibri"/>
                <a:ea typeface="Calibri"/>
                <a:cs typeface="Calibri"/>
                <a:sym typeface="Calibri"/>
              </a:rPr>
              <a:t> </a:t>
            </a:r>
            <a:r>
              <a:rPr i="0" lang="en-US" sz="4800" u="none" cap="none" strike="noStrike">
                <a:solidFill>
                  <a:srgbClr val="000000"/>
                </a:solidFill>
                <a:latin typeface="Calibri"/>
                <a:ea typeface="Calibri"/>
                <a:cs typeface="Calibri"/>
                <a:sym typeface="Calibri"/>
              </a:rPr>
              <a:t>Dr.</a:t>
            </a:r>
            <a:r>
              <a:rPr lang="en-US" sz="4800">
                <a:latin typeface="Calibri"/>
                <a:ea typeface="Calibri"/>
                <a:cs typeface="Calibri"/>
                <a:sym typeface="Calibri"/>
              </a:rPr>
              <a:t> </a:t>
            </a:r>
            <a:r>
              <a:rPr i="0" lang="en-US" sz="4800" u="none" cap="none" strike="noStrike">
                <a:solidFill>
                  <a:srgbClr val="000000"/>
                </a:solidFill>
                <a:latin typeface="Calibri"/>
                <a:ea typeface="Calibri"/>
                <a:cs typeface="Calibri"/>
                <a:sym typeface="Calibri"/>
              </a:rPr>
              <a:t>Kourosh Shahraki, Dr. Donny Suh,</a:t>
            </a:r>
            <a:r>
              <a:rPr lang="en-US" sz="4800">
                <a:solidFill>
                  <a:schemeClr val="dk1"/>
                </a:solidFill>
                <a:latin typeface="Calibri"/>
                <a:ea typeface="Calibri"/>
                <a:cs typeface="Calibri"/>
                <a:sym typeface="Calibri"/>
              </a:rPr>
              <a:t> Dr. Jim Brenner,</a:t>
            </a:r>
            <a:r>
              <a:rPr i="0" lang="en-US" sz="4800" u="none" cap="none" strike="noStrike">
                <a:solidFill>
                  <a:srgbClr val="000000"/>
                </a:solidFill>
                <a:latin typeface="Calibri"/>
                <a:ea typeface="Calibri"/>
                <a:cs typeface="Calibri"/>
                <a:sym typeface="Calibri"/>
              </a:rPr>
              <a:t> and Maria Fernanda Sagastume</a:t>
            </a:r>
            <a:endParaRPr i="0" sz="4800" u="none" cap="none" strike="noStrike">
              <a:solidFill>
                <a:srgbClr val="000000"/>
              </a:solidFill>
              <a:latin typeface="Calibri"/>
              <a:ea typeface="Calibri"/>
              <a:cs typeface="Calibri"/>
              <a:sym typeface="Calibri"/>
            </a:endParaRPr>
          </a:p>
        </p:txBody>
      </p:sp>
      <p:sp>
        <p:nvSpPr>
          <p:cNvPr id="63" name="Google Shape;63;g1de4a83e98d_0_0"/>
          <p:cNvSpPr txBox="1"/>
          <p:nvPr/>
        </p:nvSpPr>
        <p:spPr>
          <a:xfrm>
            <a:off x="29622650" y="34404200"/>
            <a:ext cx="13186800" cy="874500"/>
          </a:xfrm>
          <a:prstGeom prst="rect">
            <a:avLst/>
          </a:prstGeom>
          <a:solidFill>
            <a:srgbClr val="85200C"/>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i="0" lang="en-US" sz="5800" u="none" cap="none" strike="noStrike">
                <a:solidFill>
                  <a:srgbClr val="FFFFFF"/>
                </a:solidFill>
                <a:highlight>
                  <a:srgbClr val="85200C"/>
                </a:highlight>
                <a:latin typeface="Calibri"/>
                <a:ea typeface="Calibri"/>
                <a:cs typeface="Calibri"/>
                <a:sym typeface="Calibri"/>
              </a:rPr>
              <a:t>Acknowledgements</a:t>
            </a:r>
            <a:endParaRPr b="1" i="0" sz="5800" u="none" cap="none" strike="noStrike">
              <a:solidFill>
                <a:srgbClr val="FFFFFF"/>
              </a:solidFill>
              <a:highlight>
                <a:srgbClr val="85200C"/>
              </a:highlight>
              <a:latin typeface="Calibri"/>
              <a:ea typeface="Calibri"/>
              <a:cs typeface="Calibri"/>
              <a:sym typeface="Calibri"/>
            </a:endParaRPr>
          </a:p>
        </p:txBody>
      </p:sp>
      <p:sp>
        <p:nvSpPr>
          <p:cNvPr id="64" name="Google Shape;64;g1de4a83e98d_0_0"/>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a:t> </a:t>
            </a:r>
            <a:endParaRPr/>
          </a:p>
        </p:txBody>
      </p:sp>
      <p:sp>
        <p:nvSpPr>
          <p:cNvPr id="65" name="Google Shape;65;g1de4a83e98d_0_0"/>
          <p:cNvSpPr txBox="1"/>
          <p:nvPr/>
        </p:nvSpPr>
        <p:spPr>
          <a:xfrm>
            <a:off x="15440475" y="33257300"/>
            <a:ext cx="13345200" cy="4490400"/>
          </a:xfrm>
          <a:prstGeom prst="rect">
            <a:avLst/>
          </a:prstGeom>
          <a:solidFill>
            <a:srgbClr val="FFFFFF"/>
          </a:solidFill>
          <a:ln>
            <a:noFill/>
          </a:ln>
        </p:spPr>
        <p:txBody>
          <a:bodyPr anchorCtr="0" anchor="t" bIns="91425" lIns="91425" spcFirstLastPara="1" rIns="91425" wrap="square" tIns="91425">
            <a:noAutofit/>
          </a:bodyPr>
          <a:lstStyle/>
          <a:p>
            <a:pPr indent="-533400" lvl="0" marL="457200" rtl="0" algn="just">
              <a:lnSpc>
                <a:spcPct val="100000"/>
              </a:lnSpc>
              <a:spcBef>
                <a:spcPts val="0"/>
              </a:spcBef>
              <a:spcAft>
                <a:spcPts val="0"/>
              </a:spcAft>
              <a:buClr>
                <a:schemeClr val="dk1"/>
              </a:buClr>
              <a:buSzPts val="4800"/>
              <a:buChar char="●"/>
            </a:pPr>
            <a:r>
              <a:rPr b="1" lang="en-US" sz="4800">
                <a:solidFill>
                  <a:schemeClr val="dk1"/>
                </a:solidFill>
                <a:latin typeface="Calibri"/>
                <a:ea typeface="Calibri"/>
                <a:cs typeface="Calibri"/>
                <a:sym typeface="Calibri"/>
              </a:rPr>
              <a:t>Surgical hook</a:t>
            </a:r>
            <a:r>
              <a:rPr lang="en-US" sz="4800">
                <a:solidFill>
                  <a:schemeClr val="dk1"/>
                </a:solidFill>
                <a:latin typeface="Calibri"/>
                <a:ea typeface="Calibri"/>
                <a:cs typeface="Calibri"/>
                <a:sym typeface="Calibri"/>
              </a:rPr>
              <a:t> with drill chuck for stability and </a:t>
            </a:r>
            <a:r>
              <a:rPr lang="en-US" sz="4800">
                <a:solidFill>
                  <a:schemeClr val="dk1"/>
                </a:solidFill>
                <a:latin typeface="Calibri"/>
                <a:ea typeface="Calibri"/>
                <a:cs typeface="Calibri"/>
                <a:sym typeface="Calibri"/>
              </a:rPr>
              <a:t>changeability</a:t>
            </a:r>
            <a:r>
              <a:rPr lang="en-US" sz="4800">
                <a:solidFill>
                  <a:schemeClr val="dk1"/>
                </a:solidFill>
                <a:latin typeface="Calibri"/>
                <a:ea typeface="Calibri"/>
                <a:cs typeface="Calibri"/>
                <a:sym typeface="Calibri"/>
              </a:rPr>
              <a:t> for sterilization purposes.</a:t>
            </a:r>
            <a:endParaRPr sz="4800">
              <a:solidFill>
                <a:schemeClr val="dk1"/>
              </a:solidFill>
              <a:latin typeface="Calibri"/>
              <a:ea typeface="Calibri"/>
              <a:cs typeface="Calibri"/>
              <a:sym typeface="Calibri"/>
            </a:endParaRPr>
          </a:p>
          <a:p>
            <a:pPr indent="-533400" lvl="0" marL="457200" rtl="0" algn="just">
              <a:lnSpc>
                <a:spcPct val="100000"/>
              </a:lnSpc>
              <a:spcBef>
                <a:spcPts val="1200"/>
              </a:spcBef>
              <a:spcAft>
                <a:spcPts val="0"/>
              </a:spcAft>
              <a:buClr>
                <a:schemeClr val="dk1"/>
              </a:buClr>
              <a:buSzPts val="4800"/>
              <a:buChar char="●"/>
            </a:pPr>
            <a:r>
              <a:rPr lang="en-US" sz="4800">
                <a:solidFill>
                  <a:schemeClr val="dk1"/>
                </a:solidFill>
                <a:latin typeface="Calibri"/>
                <a:ea typeface="Calibri"/>
                <a:cs typeface="Calibri"/>
                <a:sym typeface="Calibri"/>
              </a:rPr>
              <a:t>Measures and guides </a:t>
            </a:r>
            <a:r>
              <a:rPr b="1" lang="en-US" sz="4800">
                <a:solidFill>
                  <a:schemeClr val="dk1"/>
                </a:solidFill>
                <a:latin typeface="Calibri"/>
                <a:ea typeface="Calibri"/>
                <a:cs typeface="Calibri"/>
                <a:sym typeface="Calibri"/>
              </a:rPr>
              <a:t>muscle adjustments</a:t>
            </a:r>
            <a:r>
              <a:rPr lang="en-US" sz="4800">
                <a:solidFill>
                  <a:schemeClr val="dk1"/>
                </a:solidFill>
                <a:latin typeface="Calibri"/>
                <a:ea typeface="Calibri"/>
                <a:cs typeface="Calibri"/>
                <a:sym typeface="Calibri"/>
              </a:rPr>
              <a:t> with force feedback.</a:t>
            </a:r>
            <a:endParaRPr sz="4800">
              <a:solidFill>
                <a:schemeClr val="dk1"/>
              </a:solidFill>
              <a:latin typeface="Calibri"/>
              <a:ea typeface="Calibri"/>
              <a:cs typeface="Calibri"/>
              <a:sym typeface="Calibri"/>
            </a:endParaRPr>
          </a:p>
          <a:p>
            <a:pPr indent="-533400" lvl="0" marL="457200" rtl="0" algn="just">
              <a:lnSpc>
                <a:spcPct val="100000"/>
              </a:lnSpc>
              <a:spcBef>
                <a:spcPts val="1200"/>
              </a:spcBef>
              <a:spcAft>
                <a:spcPts val="0"/>
              </a:spcAft>
              <a:buClr>
                <a:schemeClr val="dk1"/>
              </a:buClr>
              <a:buSzPts val="4800"/>
              <a:buChar char="●"/>
            </a:pPr>
            <a:r>
              <a:rPr b="1" lang="en-US" sz="4800">
                <a:solidFill>
                  <a:schemeClr val="dk1"/>
                </a:solidFill>
                <a:latin typeface="Calibri"/>
                <a:ea typeface="Calibri"/>
                <a:cs typeface="Calibri"/>
                <a:sym typeface="Calibri"/>
              </a:rPr>
              <a:t>Wireless </a:t>
            </a:r>
            <a:r>
              <a:rPr lang="en-US" sz="4800">
                <a:solidFill>
                  <a:schemeClr val="dk1"/>
                </a:solidFill>
                <a:latin typeface="Calibri"/>
                <a:ea typeface="Calibri"/>
                <a:cs typeface="Calibri"/>
                <a:sym typeface="Calibri"/>
              </a:rPr>
              <a:t>data transfer.</a:t>
            </a:r>
            <a:endParaRPr sz="4800">
              <a:solidFill>
                <a:schemeClr val="dk1"/>
              </a:solidFill>
              <a:latin typeface="Calibri"/>
              <a:ea typeface="Calibri"/>
              <a:cs typeface="Calibri"/>
              <a:sym typeface="Calibri"/>
            </a:endParaRPr>
          </a:p>
          <a:p>
            <a:pPr indent="0" lvl="0" marL="0" rtl="0" algn="just">
              <a:lnSpc>
                <a:spcPct val="100000"/>
              </a:lnSpc>
              <a:spcBef>
                <a:spcPts val="1200"/>
              </a:spcBef>
              <a:spcAft>
                <a:spcPts val="1200"/>
              </a:spcAft>
              <a:buNone/>
            </a:pPr>
            <a:r>
              <a:t/>
            </a:r>
            <a:endParaRPr sz="4800">
              <a:solidFill>
                <a:schemeClr val="dk1"/>
              </a:solidFill>
              <a:latin typeface="Calibri"/>
              <a:ea typeface="Calibri"/>
              <a:cs typeface="Calibri"/>
              <a:sym typeface="Calibri"/>
            </a:endParaRPr>
          </a:p>
        </p:txBody>
      </p:sp>
      <p:sp>
        <p:nvSpPr>
          <p:cNvPr id="66" name="Google Shape;66;g1de4a83e98d_0_0"/>
          <p:cNvSpPr txBox="1"/>
          <p:nvPr/>
        </p:nvSpPr>
        <p:spPr>
          <a:xfrm>
            <a:off x="29622650" y="29367850"/>
            <a:ext cx="131868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Future Work</a:t>
            </a:r>
            <a:endParaRPr b="1" i="0" sz="1400" u="none" cap="none" strike="noStrike">
              <a:solidFill>
                <a:srgbClr val="000000"/>
              </a:solidFill>
              <a:latin typeface="Calibri"/>
              <a:ea typeface="Calibri"/>
              <a:cs typeface="Calibri"/>
              <a:sym typeface="Calibri"/>
            </a:endParaRPr>
          </a:p>
        </p:txBody>
      </p:sp>
      <p:sp>
        <p:nvSpPr>
          <p:cNvPr id="67" name="Google Shape;67;g1de4a83e98d_0_0"/>
          <p:cNvSpPr txBox="1"/>
          <p:nvPr/>
        </p:nvSpPr>
        <p:spPr>
          <a:xfrm>
            <a:off x="29711750" y="30564800"/>
            <a:ext cx="13097700" cy="3657300"/>
          </a:xfrm>
          <a:prstGeom prst="rect">
            <a:avLst/>
          </a:prstGeom>
          <a:noFill/>
          <a:ln>
            <a:noFill/>
          </a:ln>
        </p:spPr>
        <p:txBody>
          <a:bodyPr anchorCtr="0" anchor="t" bIns="91425" lIns="91425" spcFirstLastPara="1" rIns="91425" wrap="square" tIns="91425">
            <a:noAutofit/>
          </a:bodyPr>
          <a:lstStyle/>
          <a:p>
            <a:pPr indent="-533400" lvl="0" marL="457200" rtl="0" algn="just">
              <a:lnSpc>
                <a:spcPct val="100000"/>
              </a:lnSpc>
              <a:spcBef>
                <a:spcPts val="0"/>
              </a:spcBef>
              <a:spcAft>
                <a:spcPts val="0"/>
              </a:spcAft>
              <a:buClr>
                <a:schemeClr val="dk1"/>
              </a:buClr>
              <a:buSzPts val="4800"/>
              <a:buFont typeface="Calibri"/>
              <a:buChar char="●"/>
            </a:pPr>
            <a:r>
              <a:rPr lang="en-US" sz="4800">
                <a:solidFill>
                  <a:schemeClr val="dk1"/>
                </a:solidFill>
                <a:latin typeface="Calibri"/>
                <a:ea typeface="Calibri"/>
                <a:cs typeface="Calibri"/>
                <a:sym typeface="Calibri"/>
              </a:rPr>
              <a:t>Improve and compact the design for </a:t>
            </a:r>
            <a:r>
              <a:rPr lang="en-US" sz="4800">
                <a:solidFill>
                  <a:schemeClr val="dk1"/>
                </a:solidFill>
                <a:latin typeface="Calibri"/>
                <a:ea typeface="Calibri"/>
                <a:cs typeface="Calibri"/>
                <a:sym typeface="Calibri"/>
              </a:rPr>
              <a:t>enhanced handling and expand applications. </a:t>
            </a:r>
            <a:endParaRPr sz="4800">
              <a:solidFill>
                <a:schemeClr val="dk1"/>
              </a:solidFill>
              <a:latin typeface="Calibri"/>
              <a:ea typeface="Calibri"/>
              <a:cs typeface="Calibri"/>
              <a:sym typeface="Calibri"/>
            </a:endParaRPr>
          </a:p>
          <a:p>
            <a:pPr indent="-533400" lvl="0" marL="457200" rtl="0" algn="just">
              <a:lnSpc>
                <a:spcPct val="100000"/>
              </a:lnSpc>
              <a:spcBef>
                <a:spcPts val="1200"/>
              </a:spcBef>
              <a:spcAft>
                <a:spcPts val="0"/>
              </a:spcAft>
              <a:buClr>
                <a:srgbClr val="000000"/>
              </a:buClr>
              <a:buSzPts val="4800"/>
              <a:buFont typeface="Roboto"/>
              <a:buChar char="●"/>
            </a:pPr>
            <a:r>
              <a:rPr lang="en-US" sz="4800">
                <a:latin typeface="Calibri"/>
                <a:ea typeface="Calibri"/>
                <a:cs typeface="Calibri"/>
                <a:sym typeface="Calibri"/>
              </a:rPr>
              <a:t>Design a surgeon-friendly app. </a:t>
            </a:r>
            <a:endParaRPr sz="4800">
              <a:latin typeface="Calibri"/>
              <a:ea typeface="Calibri"/>
              <a:cs typeface="Calibri"/>
              <a:sym typeface="Calibri"/>
            </a:endParaRPr>
          </a:p>
          <a:p>
            <a:pPr indent="-533400" lvl="0" marL="457200" rtl="0" algn="just">
              <a:lnSpc>
                <a:spcPct val="100000"/>
              </a:lnSpc>
              <a:spcBef>
                <a:spcPts val="1200"/>
              </a:spcBef>
              <a:spcAft>
                <a:spcPts val="1200"/>
              </a:spcAft>
              <a:buClr>
                <a:srgbClr val="000000"/>
              </a:buClr>
              <a:buSzPts val="4800"/>
              <a:buFont typeface="Roboto"/>
              <a:buChar char="●"/>
            </a:pPr>
            <a:r>
              <a:rPr lang="en-US" sz="4800">
                <a:latin typeface="Calibri"/>
                <a:ea typeface="Calibri"/>
                <a:cs typeface="Calibri"/>
                <a:sym typeface="Calibri"/>
              </a:rPr>
              <a:t>A</a:t>
            </a:r>
            <a:r>
              <a:rPr lang="en-US" sz="4800">
                <a:solidFill>
                  <a:schemeClr val="dk1"/>
                </a:solidFill>
                <a:latin typeface="Calibri"/>
                <a:ea typeface="Calibri"/>
                <a:cs typeface="Calibri"/>
                <a:sym typeface="Calibri"/>
              </a:rPr>
              <a:t>utoclavability </a:t>
            </a:r>
            <a:r>
              <a:rPr lang="en-US" sz="4800">
                <a:solidFill>
                  <a:schemeClr val="dk1"/>
                </a:solidFill>
                <a:latin typeface="Calibri"/>
                <a:ea typeface="Calibri"/>
                <a:cs typeface="Calibri"/>
                <a:sym typeface="Calibri"/>
              </a:rPr>
              <a:t>for easy sterilization and reuse.</a:t>
            </a:r>
            <a:endParaRPr sz="4800">
              <a:latin typeface="Calibri"/>
              <a:ea typeface="Calibri"/>
              <a:cs typeface="Calibri"/>
              <a:sym typeface="Calibri"/>
            </a:endParaRPr>
          </a:p>
        </p:txBody>
      </p:sp>
      <p:sp>
        <p:nvSpPr>
          <p:cNvPr id="68" name="Google Shape;68;g1de4a83e98d_0_0"/>
          <p:cNvSpPr txBox="1"/>
          <p:nvPr/>
        </p:nvSpPr>
        <p:spPr>
          <a:xfrm>
            <a:off x="29579700" y="18803363"/>
            <a:ext cx="13272000" cy="38136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n-US" sz="4800">
                <a:latin typeface="Calibri"/>
                <a:ea typeface="Calibri"/>
                <a:cs typeface="Calibri"/>
                <a:sym typeface="Calibri"/>
              </a:rPr>
              <a:t>Figure 4: </a:t>
            </a:r>
            <a:r>
              <a:rPr lang="en-US" sz="4800">
                <a:solidFill>
                  <a:srgbClr val="1F1F1F"/>
                </a:solidFill>
                <a:latin typeface="Calibri"/>
                <a:ea typeface="Calibri"/>
                <a:cs typeface="Calibri"/>
                <a:sym typeface="Calibri"/>
              </a:rPr>
              <a:t>Diagram illustrating the coded color system that displays on the device’s LCD. Each color corresponds to a real-time force range detected by the internal strain gauge.</a:t>
            </a:r>
            <a:endParaRPr sz="4800">
              <a:latin typeface="Calibri"/>
              <a:ea typeface="Calibri"/>
              <a:cs typeface="Calibri"/>
              <a:sym typeface="Calibri"/>
            </a:endParaRPr>
          </a:p>
        </p:txBody>
      </p:sp>
      <p:pic>
        <p:nvPicPr>
          <p:cNvPr id="69" name="Google Shape;69;g1de4a83e98d_0_0"/>
          <p:cNvPicPr preferRelativeResize="0"/>
          <p:nvPr/>
        </p:nvPicPr>
        <p:blipFill rotWithShape="1">
          <a:blip r:embed="rId3">
            <a:alphaModFix/>
          </a:blip>
          <a:srcRect b="18241" l="14067" r="20290" t="17593"/>
          <a:stretch/>
        </p:blipFill>
        <p:spPr>
          <a:xfrm>
            <a:off x="15280800" y="7717900"/>
            <a:ext cx="13595650" cy="9303364"/>
          </a:xfrm>
          <a:prstGeom prst="rect">
            <a:avLst/>
          </a:prstGeom>
          <a:noFill/>
          <a:ln>
            <a:noFill/>
          </a:ln>
        </p:spPr>
      </p:pic>
      <p:sp>
        <p:nvSpPr>
          <p:cNvPr id="70" name="Google Shape;70;g1de4a83e98d_0_0"/>
          <p:cNvSpPr txBox="1"/>
          <p:nvPr/>
        </p:nvSpPr>
        <p:spPr>
          <a:xfrm>
            <a:off x="15280801" y="6914600"/>
            <a:ext cx="14028600" cy="285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5200">
                <a:solidFill>
                  <a:srgbClr val="29459B"/>
                </a:solidFill>
                <a:latin typeface="Calibri"/>
                <a:ea typeface="Calibri"/>
                <a:cs typeface="Calibri"/>
                <a:sym typeface="Calibri"/>
              </a:rPr>
              <a:t>Quantitative Approach: </a:t>
            </a:r>
            <a:endParaRPr i="1" sz="5200">
              <a:solidFill>
                <a:srgbClr val="29459B"/>
              </a:solidFill>
              <a:latin typeface="Calibri"/>
              <a:ea typeface="Calibri"/>
              <a:cs typeface="Calibri"/>
              <a:sym typeface="Calibri"/>
            </a:endParaRPr>
          </a:p>
        </p:txBody>
      </p:sp>
      <p:sp>
        <p:nvSpPr>
          <p:cNvPr id="71" name="Google Shape;71;g1de4a83e98d_0_0"/>
          <p:cNvSpPr txBox="1"/>
          <p:nvPr/>
        </p:nvSpPr>
        <p:spPr>
          <a:xfrm>
            <a:off x="15286925" y="17180700"/>
            <a:ext cx="13557300" cy="2857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n-US" sz="4800">
                <a:latin typeface="Calibri"/>
                <a:ea typeface="Calibri"/>
                <a:cs typeface="Calibri"/>
                <a:sym typeface="Calibri"/>
              </a:rPr>
              <a:t>Figure 2: </a:t>
            </a:r>
            <a:r>
              <a:rPr lang="en-US" sz="4800">
                <a:solidFill>
                  <a:srgbClr val="1F1F1F"/>
                </a:solidFill>
                <a:highlight>
                  <a:srgbClr val="FFFFFF"/>
                </a:highlight>
                <a:latin typeface="Calibri"/>
                <a:ea typeface="Calibri"/>
                <a:cs typeface="Calibri"/>
                <a:sym typeface="Calibri"/>
              </a:rPr>
              <a:t>Diagram of the sensor system with wireless data transmission and output display.</a:t>
            </a:r>
            <a:endParaRPr sz="4800">
              <a:latin typeface="Calibri"/>
              <a:ea typeface="Calibri"/>
              <a:cs typeface="Calibri"/>
              <a:sym typeface="Calibri"/>
            </a:endParaRPr>
          </a:p>
        </p:txBody>
      </p:sp>
      <p:sp>
        <p:nvSpPr>
          <p:cNvPr id="72" name="Google Shape;72;g1de4a83e98d_0_0"/>
          <p:cNvSpPr txBox="1"/>
          <p:nvPr/>
        </p:nvSpPr>
        <p:spPr>
          <a:xfrm>
            <a:off x="15327025" y="18882300"/>
            <a:ext cx="13500600" cy="285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5200">
                <a:solidFill>
                  <a:srgbClr val="29459B"/>
                </a:solidFill>
                <a:latin typeface="Calibri"/>
                <a:ea typeface="Calibri"/>
                <a:cs typeface="Calibri"/>
                <a:sym typeface="Calibri"/>
              </a:rPr>
              <a:t>Qualitative </a:t>
            </a:r>
            <a:r>
              <a:rPr b="1" i="1" lang="en-US" sz="5200">
                <a:solidFill>
                  <a:srgbClr val="29459B"/>
                </a:solidFill>
                <a:latin typeface="Calibri"/>
                <a:ea typeface="Calibri"/>
                <a:cs typeface="Calibri"/>
                <a:sym typeface="Calibri"/>
              </a:rPr>
              <a:t>Approach: </a:t>
            </a:r>
            <a:endParaRPr i="1" sz="5200">
              <a:solidFill>
                <a:srgbClr val="29459B"/>
              </a:solidFill>
              <a:latin typeface="Calibri"/>
              <a:ea typeface="Calibri"/>
              <a:cs typeface="Calibri"/>
              <a:sym typeface="Calibri"/>
            </a:endParaRPr>
          </a:p>
        </p:txBody>
      </p:sp>
      <p:sp>
        <p:nvSpPr>
          <p:cNvPr id="73" name="Google Shape;73;g1de4a83e98d_0_0"/>
          <p:cNvSpPr txBox="1"/>
          <p:nvPr/>
        </p:nvSpPr>
        <p:spPr>
          <a:xfrm>
            <a:off x="15317175" y="29431500"/>
            <a:ext cx="13500600" cy="2857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n-US" sz="4800">
                <a:latin typeface="Calibri"/>
                <a:ea typeface="Calibri"/>
                <a:cs typeface="Calibri"/>
                <a:sym typeface="Calibri"/>
              </a:rPr>
              <a:t>Figure 3: </a:t>
            </a:r>
            <a:r>
              <a:rPr lang="en-US" sz="4800">
                <a:solidFill>
                  <a:srgbClr val="1F1F1F"/>
                </a:solidFill>
                <a:highlight>
                  <a:srgbClr val="FFFFFF"/>
                </a:highlight>
                <a:latin typeface="Calibri"/>
                <a:ea typeface="Calibri"/>
                <a:cs typeface="Calibri"/>
                <a:sym typeface="Calibri"/>
              </a:rPr>
              <a:t>Diagram of the device’s internal sensor system connecting to a display output on the outer casing for streamlined data interpretation.</a:t>
            </a:r>
            <a:endParaRPr sz="4800">
              <a:latin typeface="Calibri"/>
              <a:ea typeface="Calibri"/>
              <a:cs typeface="Calibri"/>
              <a:sym typeface="Calibri"/>
            </a:endParaRPr>
          </a:p>
        </p:txBody>
      </p:sp>
      <p:sp>
        <p:nvSpPr>
          <p:cNvPr id="74" name="Google Shape;74;g1de4a83e98d_0_0"/>
          <p:cNvSpPr txBox="1"/>
          <p:nvPr/>
        </p:nvSpPr>
        <p:spPr>
          <a:xfrm>
            <a:off x="15315550" y="32212800"/>
            <a:ext cx="13500600" cy="138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5200">
                <a:solidFill>
                  <a:srgbClr val="29459B"/>
                </a:solidFill>
                <a:latin typeface="Calibri"/>
                <a:ea typeface="Calibri"/>
                <a:cs typeface="Calibri"/>
                <a:sym typeface="Calibri"/>
              </a:rPr>
              <a:t>Key Features:</a:t>
            </a:r>
            <a:endParaRPr i="1" sz="5200">
              <a:solidFill>
                <a:srgbClr val="29459B"/>
              </a:solidFill>
              <a:latin typeface="Calibri"/>
              <a:ea typeface="Calibri"/>
              <a:cs typeface="Calibri"/>
              <a:sym typeface="Calibri"/>
            </a:endParaRPr>
          </a:p>
        </p:txBody>
      </p:sp>
      <p:sp>
        <p:nvSpPr>
          <p:cNvPr id="75" name="Google Shape;75;g1de4a83e98d_0_0"/>
          <p:cNvSpPr txBox="1"/>
          <p:nvPr/>
        </p:nvSpPr>
        <p:spPr>
          <a:xfrm>
            <a:off x="1013800" y="27227200"/>
            <a:ext cx="13500600" cy="2857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5200">
                <a:solidFill>
                  <a:srgbClr val="29459B"/>
                </a:solidFill>
                <a:latin typeface="Calibri"/>
                <a:ea typeface="Calibri"/>
                <a:cs typeface="Calibri"/>
                <a:sym typeface="Calibri"/>
              </a:rPr>
              <a:t>Device Shape and Internal Electrical Framework:</a:t>
            </a:r>
            <a:endParaRPr i="1" sz="5200">
              <a:solidFill>
                <a:srgbClr val="29459B"/>
              </a:solidFill>
              <a:latin typeface="Calibri"/>
              <a:ea typeface="Calibri"/>
              <a:cs typeface="Calibri"/>
              <a:sym typeface="Calibri"/>
            </a:endParaRPr>
          </a:p>
        </p:txBody>
      </p:sp>
      <p:sp>
        <p:nvSpPr>
          <p:cNvPr id="76" name="Google Shape;76;g1de4a83e98d_0_0"/>
          <p:cNvSpPr txBox="1"/>
          <p:nvPr/>
        </p:nvSpPr>
        <p:spPr>
          <a:xfrm>
            <a:off x="1102900" y="35614100"/>
            <a:ext cx="13500600" cy="19938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b="1" lang="en-US" sz="4800">
                <a:latin typeface="Calibri"/>
                <a:ea typeface="Calibri"/>
                <a:cs typeface="Calibri"/>
                <a:sym typeface="Calibri"/>
              </a:rPr>
              <a:t>Figure 1: </a:t>
            </a:r>
            <a:r>
              <a:rPr lang="en-US" sz="4800">
                <a:solidFill>
                  <a:srgbClr val="1F1F1F"/>
                </a:solidFill>
                <a:latin typeface="Calibri"/>
                <a:ea typeface="Calibri"/>
                <a:cs typeface="Calibri"/>
                <a:sym typeface="Calibri"/>
              </a:rPr>
              <a:t>Diagram of the device’s external casing with the corresponding internal </a:t>
            </a:r>
            <a:r>
              <a:rPr lang="en-US" sz="4800">
                <a:solidFill>
                  <a:srgbClr val="1F1F1F"/>
                </a:solidFill>
                <a:latin typeface="Calibri"/>
                <a:ea typeface="Calibri"/>
                <a:cs typeface="Calibri"/>
                <a:sym typeface="Calibri"/>
              </a:rPr>
              <a:t>circuit</a:t>
            </a:r>
            <a:r>
              <a:rPr lang="en-US" sz="4800">
                <a:solidFill>
                  <a:srgbClr val="1F1F1F"/>
                </a:solidFill>
                <a:latin typeface="Calibri"/>
                <a:ea typeface="Calibri"/>
                <a:cs typeface="Calibri"/>
                <a:sym typeface="Calibri"/>
              </a:rPr>
              <a:t> </a:t>
            </a:r>
            <a:r>
              <a:rPr lang="en-US" sz="4800">
                <a:solidFill>
                  <a:srgbClr val="1F1F1F"/>
                </a:solidFill>
                <a:latin typeface="Calibri"/>
                <a:ea typeface="Calibri"/>
                <a:cs typeface="Calibri"/>
                <a:sym typeface="Calibri"/>
              </a:rPr>
              <a:t>pieces</a:t>
            </a:r>
            <a:r>
              <a:rPr lang="en-US" sz="4800">
                <a:solidFill>
                  <a:srgbClr val="1F1F1F"/>
                </a:solidFill>
                <a:latin typeface="Calibri"/>
                <a:ea typeface="Calibri"/>
                <a:cs typeface="Calibri"/>
                <a:sym typeface="Calibri"/>
              </a:rPr>
              <a:t> and layout.</a:t>
            </a:r>
            <a:endParaRPr sz="4800">
              <a:latin typeface="Calibri"/>
              <a:ea typeface="Calibri"/>
              <a:cs typeface="Calibri"/>
              <a:sym typeface="Calibri"/>
            </a:endParaRPr>
          </a:p>
        </p:txBody>
      </p:sp>
      <p:sp>
        <p:nvSpPr>
          <p:cNvPr id="77" name="Google Shape;77;g1de4a83e98d_0_0"/>
          <p:cNvSpPr txBox="1"/>
          <p:nvPr/>
        </p:nvSpPr>
        <p:spPr>
          <a:xfrm>
            <a:off x="29622650" y="7160375"/>
            <a:ext cx="13272000" cy="1005900"/>
          </a:xfrm>
          <a:prstGeom prst="rect">
            <a:avLst/>
          </a:prstGeom>
          <a:solidFill>
            <a:srgbClr val="760000"/>
          </a:solidFill>
          <a:ln cap="flat" cmpd="sng" w="12700">
            <a:solidFill>
              <a:srgbClr val="000000"/>
            </a:solidFill>
            <a:prstDash val="solid"/>
            <a:miter lim="800000"/>
            <a:headEnd len="sm" w="sm" type="none"/>
            <a:tailEnd len="sm" w="sm" type="none"/>
          </a:ln>
        </p:spPr>
        <p:txBody>
          <a:bodyPr anchorCtr="0" anchor="ctr" bIns="205725" lIns="411450" spcFirstLastPara="1" rIns="411450" wrap="square" tIns="171450">
            <a:noAutofit/>
          </a:bodyPr>
          <a:lstStyle/>
          <a:p>
            <a:pPr indent="0" lvl="0" marL="0" marR="0" rtl="0" algn="ctr">
              <a:lnSpc>
                <a:spcPct val="100000"/>
              </a:lnSpc>
              <a:spcBef>
                <a:spcPts val="0"/>
              </a:spcBef>
              <a:spcAft>
                <a:spcPts val="0"/>
              </a:spcAft>
              <a:buClr>
                <a:srgbClr val="000000"/>
              </a:buClr>
              <a:buSzPts val="5800"/>
              <a:buFont typeface="Arial"/>
              <a:buNone/>
            </a:pPr>
            <a:r>
              <a:rPr b="1" lang="en-US" sz="5800">
                <a:solidFill>
                  <a:srgbClr val="FFFFFF"/>
                </a:solidFill>
                <a:latin typeface="Calibri"/>
                <a:ea typeface="Calibri"/>
                <a:cs typeface="Calibri"/>
                <a:sym typeface="Calibri"/>
              </a:rPr>
              <a:t>Results</a:t>
            </a:r>
            <a:endParaRPr b="1" i="0" sz="5800" u="none" cap="none" strike="noStrike">
              <a:solidFill>
                <a:srgbClr val="FFFFFF"/>
              </a:solidFill>
              <a:latin typeface="Calibri"/>
              <a:ea typeface="Calibri"/>
              <a:cs typeface="Calibri"/>
              <a:sym typeface="Calibri"/>
            </a:endParaRPr>
          </a:p>
        </p:txBody>
      </p:sp>
      <p:pic>
        <p:nvPicPr>
          <p:cNvPr id="78" name="Google Shape;78;g1de4a83e98d_0_0"/>
          <p:cNvPicPr preferRelativeResize="0"/>
          <p:nvPr/>
        </p:nvPicPr>
        <p:blipFill rotWithShape="1">
          <a:blip r:embed="rId4">
            <a:alphaModFix/>
          </a:blip>
          <a:srcRect b="24522" l="17279" r="24462" t="19501"/>
          <a:stretch/>
        </p:blipFill>
        <p:spPr>
          <a:xfrm>
            <a:off x="15286925" y="20150500"/>
            <a:ext cx="13500599" cy="9079680"/>
          </a:xfrm>
          <a:prstGeom prst="rect">
            <a:avLst/>
          </a:prstGeom>
          <a:noFill/>
          <a:ln>
            <a:noFill/>
          </a:ln>
        </p:spPr>
      </p:pic>
      <p:sp>
        <p:nvSpPr>
          <p:cNvPr id="79" name="Google Shape;79;g1de4a83e98d_0_0"/>
          <p:cNvSpPr txBox="1"/>
          <p:nvPr/>
        </p:nvSpPr>
        <p:spPr>
          <a:xfrm>
            <a:off x="29579700" y="8318675"/>
            <a:ext cx="14028600" cy="1066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i="1" lang="en-US" sz="5200">
                <a:solidFill>
                  <a:srgbClr val="29459B"/>
                </a:solidFill>
                <a:latin typeface="Calibri"/>
                <a:ea typeface="Calibri"/>
                <a:cs typeface="Calibri"/>
                <a:sym typeface="Calibri"/>
              </a:rPr>
              <a:t>LCD Color Output Display:</a:t>
            </a:r>
            <a:endParaRPr i="1" sz="5200">
              <a:solidFill>
                <a:srgbClr val="29459B"/>
              </a:solidFill>
              <a:latin typeface="Calibri"/>
              <a:ea typeface="Calibri"/>
              <a:cs typeface="Calibri"/>
              <a:sym typeface="Calibri"/>
            </a:endParaRPr>
          </a:p>
        </p:txBody>
      </p:sp>
      <p:pic>
        <p:nvPicPr>
          <p:cNvPr id="80" name="Google Shape;80;g1de4a83e98d_0_0"/>
          <p:cNvPicPr preferRelativeResize="0"/>
          <p:nvPr/>
        </p:nvPicPr>
        <p:blipFill rotWithShape="1">
          <a:blip r:embed="rId5">
            <a:alphaModFix/>
          </a:blip>
          <a:srcRect b="3758" l="2787" r="7292" t="8429"/>
          <a:stretch/>
        </p:blipFill>
        <p:spPr>
          <a:xfrm>
            <a:off x="1006752" y="28194125"/>
            <a:ext cx="13554000" cy="7363998"/>
          </a:xfrm>
          <a:prstGeom prst="rect">
            <a:avLst/>
          </a:prstGeom>
          <a:noFill/>
          <a:ln>
            <a:noFill/>
          </a:ln>
        </p:spPr>
      </p:pic>
      <p:pic>
        <p:nvPicPr>
          <p:cNvPr id="81" name="Google Shape;81;g1de4a83e98d_0_0"/>
          <p:cNvPicPr preferRelativeResize="0"/>
          <p:nvPr/>
        </p:nvPicPr>
        <p:blipFill rotWithShape="1">
          <a:blip r:embed="rId6">
            <a:alphaModFix/>
          </a:blip>
          <a:srcRect b="3091" l="1702" r="3177" t="0"/>
          <a:stretch/>
        </p:blipFill>
        <p:spPr>
          <a:xfrm>
            <a:off x="29579702" y="9461669"/>
            <a:ext cx="13272000" cy="90466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2007-04-04T14:17:42Z</dcterms:created>
  <dc:creator>shopper</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0x0101008CB6C76999A8E946924D195080FADDE7</vt:lpwstr>
  </property>
</Properties>
</file>