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9" r:id="rId2"/>
  </p:sldIdLst>
  <p:sldSz cx="43891200" cy="38404800"/>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96">
          <p15:clr>
            <a:srgbClr val="A4A3A4"/>
          </p15:clr>
        </p15:guide>
        <p15:guide id="2" pos="13824">
          <p15:clr>
            <a:srgbClr val="A4A3A4"/>
          </p15:clr>
        </p15:guide>
        <p15:guide id="3" orient="horz" pos="12932">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 roundtripDataSignature="AMtx7mjPFCksL1iU12WfXH/ZTP1dwT6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89FF46-E549-41A0-B663-E6CD5F660C1E}">
  <a:tblStyle styleId="{B689FF46-E549-41A0-B663-E6CD5F660C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p:restoredTop sz="94676"/>
  </p:normalViewPr>
  <p:slideViewPr>
    <p:cSldViewPr snapToGrid="0">
      <p:cViewPr>
        <p:scale>
          <a:sx n="30" d="100"/>
          <a:sy n="30" d="100"/>
        </p:scale>
        <p:origin x="720" y="144"/>
      </p:cViewPr>
      <p:guideLst>
        <p:guide orient="horz" pos="12096"/>
        <p:guide pos="13824"/>
        <p:guide orient="horz" pos="129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3" Type="http://schemas.openxmlformats.org/officeDocument/2006/relationships/notesMaster" Target="notesMasters/notesMaster1.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presProps" Target="presProps.xml"/><Relationship Id="rId10" Type="http://customschemas.google.com/relationships/presentationmetadata" Target="meta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4" y="0"/>
            <a:ext cx="297180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38275" y="696913"/>
            <a:ext cx="398145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4838"/>
            <a:ext cx="5486400" cy="41846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1pPr>
            <a:lvl2pPr marL="914400" marR="0" lvl="1"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2pPr>
            <a:lvl3pPr marL="1371600" marR="0" lvl="2"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3pPr>
            <a:lvl4pPr marL="1828800" marR="0" lvl="3"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4pPr>
            <a:lvl5pPr marL="2286000" marR="0" lvl="4"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27" name="Google Shape;27;p9"/>
          <p:cNvSpPr txBox="1">
            <a:spLocks noGrp="1"/>
          </p:cNvSpPr>
          <p:nvPr>
            <p:ph type="body" idx="1"/>
          </p:nvPr>
        </p:nvSpPr>
        <p:spPr>
          <a:xfrm>
            <a:off x="2193926" y="8596198"/>
            <a:ext cx="19392900" cy="358418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lnSpc>
                <a:spcPct val="100000"/>
              </a:lnSpc>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lnSpc>
                <a:spcPct val="100000"/>
              </a:lnSpc>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28" name="Google Shape;28;p9"/>
          <p:cNvSpPr txBox="1">
            <a:spLocks noGrp="1"/>
          </p:cNvSpPr>
          <p:nvPr>
            <p:ph type="body" idx="2"/>
          </p:nvPr>
        </p:nvSpPr>
        <p:spPr>
          <a:xfrm>
            <a:off x="2193926" y="12180385"/>
            <a:ext cx="19392900" cy="22126342"/>
          </a:xfrm>
          <a:prstGeom prst="rect">
            <a:avLst/>
          </a:prstGeom>
          <a:noFill/>
          <a:ln>
            <a:noFill/>
          </a:ln>
        </p:spPr>
        <p:txBody>
          <a:bodyPr spcFirstLastPara="1" wrap="square" lIns="91425" tIns="45700" rIns="91425" bIns="45700" anchor="t" anchorCtr="0">
            <a:noAutofit/>
          </a:bodyPr>
          <a:lstStyle>
            <a:lvl1pPr marL="457200" marR="0" lvl="0"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
        <p:nvSpPr>
          <p:cNvPr id="29" name="Google Shape;29;p9"/>
          <p:cNvSpPr txBox="1">
            <a:spLocks noGrp="1"/>
          </p:cNvSpPr>
          <p:nvPr>
            <p:ph type="body" idx="3"/>
          </p:nvPr>
        </p:nvSpPr>
        <p:spPr>
          <a:xfrm>
            <a:off x="22294852" y="8596198"/>
            <a:ext cx="19402426" cy="358418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lnSpc>
                <a:spcPct val="100000"/>
              </a:lnSpc>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lnSpc>
                <a:spcPct val="100000"/>
              </a:lnSpc>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30" name="Google Shape;30;p9"/>
          <p:cNvSpPr txBox="1">
            <a:spLocks noGrp="1"/>
          </p:cNvSpPr>
          <p:nvPr>
            <p:ph type="body" idx="4"/>
          </p:nvPr>
        </p:nvSpPr>
        <p:spPr>
          <a:xfrm>
            <a:off x="22294852" y="12180385"/>
            <a:ext cx="19402426" cy="22126342"/>
          </a:xfrm>
          <a:prstGeom prst="rect">
            <a:avLst/>
          </a:prstGeom>
          <a:noFill/>
          <a:ln>
            <a:noFill/>
          </a:ln>
        </p:spPr>
        <p:txBody>
          <a:bodyPr spcFirstLastPara="1" wrap="square" lIns="91425" tIns="45700" rIns="91425" bIns="45700" anchor="t" anchorCtr="0">
            <a:noAutofit/>
          </a:bodyPr>
          <a:lstStyle>
            <a:lvl1pPr marL="457200" marR="0" lvl="0"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2193926" y="1528646"/>
            <a:ext cx="14439900" cy="650813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35" name="Google Shape;35;p11"/>
          <p:cNvSpPr txBox="1">
            <a:spLocks noGrp="1"/>
          </p:cNvSpPr>
          <p:nvPr>
            <p:ph type="body" idx="1"/>
          </p:nvPr>
        </p:nvSpPr>
        <p:spPr>
          <a:xfrm>
            <a:off x="17160877" y="1528648"/>
            <a:ext cx="24536399" cy="32778079"/>
          </a:xfrm>
          <a:prstGeom prst="rect">
            <a:avLst/>
          </a:prstGeom>
          <a:noFill/>
          <a:ln>
            <a:noFill/>
          </a:ln>
        </p:spPr>
        <p:txBody>
          <a:bodyPr spcFirstLastPara="1" wrap="square" lIns="91425" tIns="45700" rIns="91425" bIns="45700" anchor="t" anchorCtr="0">
            <a:noAutofit/>
          </a:bodyPr>
          <a:lstStyle>
            <a:lvl1pPr marL="457200" marR="0" lvl="0" indent="-635000" algn="l" rtl="0">
              <a:lnSpc>
                <a:spcPct val="100000"/>
              </a:lnSpc>
              <a:spcBef>
                <a:spcPts val="1280"/>
              </a:spcBef>
              <a:spcAft>
                <a:spcPts val="0"/>
              </a:spcAft>
              <a:buClr>
                <a:schemeClr val="dk1"/>
              </a:buClr>
              <a:buSzPts val="6400"/>
              <a:buFont typeface="Arial"/>
              <a:buChar char="•"/>
              <a:defRPr sz="6400" b="0" i="0" u="none" strike="noStrike" cap="none">
                <a:solidFill>
                  <a:schemeClr val="dk1"/>
                </a:solidFill>
                <a:latin typeface="Arial"/>
                <a:ea typeface="Arial"/>
                <a:cs typeface="Arial"/>
                <a:sym typeface="Arial"/>
              </a:defRPr>
            </a:lvl1pPr>
            <a:lvl2pPr marL="914400" marR="0" lvl="1" indent="-584200" algn="l" rtl="0">
              <a:lnSpc>
                <a:spcPct val="100000"/>
              </a:lnSpc>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2pPr>
            <a:lvl3pPr marL="1371600" marR="0" lvl="2"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4pPr>
            <a:lvl5pPr marL="2286000" marR="0" lvl="4"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5pPr>
            <a:lvl6pPr marL="2743200" marR="0" lvl="5"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6pPr>
            <a:lvl7pPr marL="3200400" marR="0" lvl="6"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7pPr>
            <a:lvl8pPr marL="3657600" marR="0" lvl="7"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8pPr>
            <a:lvl9pPr marL="4114800" marR="0" lvl="8"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9pPr>
          </a:lstStyle>
          <a:p>
            <a:endParaRPr/>
          </a:p>
        </p:txBody>
      </p:sp>
      <p:sp>
        <p:nvSpPr>
          <p:cNvPr id="36" name="Google Shape;36;p11"/>
          <p:cNvSpPr txBox="1">
            <a:spLocks noGrp="1"/>
          </p:cNvSpPr>
          <p:nvPr>
            <p:ph type="body" idx="2"/>
          </p:nvPr>
        </p:nvSpPr>
        <p:spPr>
          <a:xfrm>
            <a:off x="2193926" y="8036779"/>
            <a:ext cx="14439900" cy="26269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12"/>
          <p:cNvSpPr txBox="1">
            <a:spLocks noGrp="1"/>
          </p:cNvSpPr>
          <p:nvPr>
            <p:ph type="title"/>
          </p:nvPr>
        </p:nvSpPr>
        <p:spPr>
          <a:xfrm>
            <a:off x="8604251" y="26884663"/>
            <a:ext cx="26333450" cy="3171129"/>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39" name="Google Shape;39;p12"/>
          <p:cNvSpPr>
            <a:spLocks noGrp="1"/>
          </p:cNvSpPr>
          <p:nvPr>
            <p:ph type="pic" idx="2"/>
          </p:nvPr>
        </p:nvSpPr>
        <p:spPr>
          <a:xfrm>
            <a:off x="8604251" y="3431325"/>
            <a:ext cx="26333450" cy="23043529"/>
          </a:xfrm>
          <a:prstGeom prst="rect">
            <a:avLst/>
          </a:prstGeom>
          <a:noFill/>
          <a:ln>
            <a:noFill/>
          </a:ln>
        </p:spPr>
      </p:sp>
      <p:sp>
        <p:nvSpPr>
          <p:cNvPr id="40" name="Google Shape;40;p12"/>
          <p:cNvSpPr txBox="1">
            <a:spLocks noGrp="1"/>
          </p:cNvSpPr>
          <p:nvPr>
            <p:ph type="body" idx="1"/>
          </p:nvPr>
        </p:nvSpPr>
        <p:spPr>
          <a:xfrm>
            <a:off x="8604251" y="30055791"/>
            <a:ext cx="26333450" cy="4507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43" name="Google Shape;43;p13"/>
          <p:cNvSpPr txBox="1">
            <a:spLocks noGrp="1"/>
          </p:cNvSpPr>
          <p:nvPr>
            <p:ph type="body" idx="1"/>
          </p:nvPr>
        </p:nvSpPr>
        <p:spPr>
          <a:xfrm rot="5400000">
            <a:off x="9272474" y="1881925"/>
            <a:ext cx="25346257" cy="39503351"/>
          </a:xfrm>
          <a:prstGeom prst="rect">
            <a:avLst/>
          </a:prstGeom>
          <a:noFill/>
          <a:ln>
            <a:noFill/>
          </a:ln>
        </p:spPr>
        <p:txBody>
          <a:bodyPr spcFirstLastPara="1" wrap="square" lIns="91425" tIns="45700" rIns="91425" bIns="45700" anchor="t" anchorCtr="0">
            <a:noAutofit/>
          </a:bodyPr>
          <a:lstStyle>
            <a:lvl1pPr marL="457200" marR="0" lvl="0"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1pPr>
            <a:lvl2pPr marL="914400" marR="0" lvl="1"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2pPr>
            <a:lvl3pPr marL="1371600" marR="0" lvl="2"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3pPr>
            <a:lvl4pPr marL="1828800" marR="0" lvl="3"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4pPr>
            <a:lvl5pPr marL="2286000" marR="0" lvl="4"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5pPr>
            <a:lvl6pPr marL="2743200" marR="0" lvl="5"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6pPr>
            <a:lvl7pPr marL="3200400" marR="0" lvl="6"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7pPr>
            <a:lvl8pPr marL="3657600" marR="0" lvl="7"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8pPr>
            <a:lvl9pPr marL="4114800" marR="0" lvl="8"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3"/>
          <p:cNvSpPr/>
          <p:nvPr/>
        </p:nvSpPr>
        <p:spPr>
          <a:xfrm>
            <a:off x="43213019" y="6657123"/>
            <a:ext cx="685800" cy="31800645"/>
          </a:xfrm>
          <a:prstGeom prst="rect">
            <a:avLst/>
          </a:prstGeom>
          <a:solidFill>
            <a:srgbClr val="2945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400"/>
              <a:buFont typeface="Arial"/>
              <a:buNone/>
            </a:pPr>
            <a:endParaRPr sz="10400" b="1" i="0" u="none" strike="noStrike" cap="none">
              <a:solidFill>
                <a:schemeClr val="dk1"/>
              </a:solidFill>
              <a:latin typeface="Arial"/>
              <a:ea typeface="Arial"/>
              <a:cs typeface="Arial"/>
              <a:sym typeface="Arial"/>
            </a:endParaRPr>
          </a:p>
        </p:txBody>
      </p:sp>
      <p:sp>
        <p:nvSpPr>
          <p:cNvPr id="11" name="Google Shape;11;p3"/>
          <p:cNvSpPr/>
          <p:nvPr/>
        </p:nvSpPr>
        <p:spPr>
          <a:xfrm>
            <a:off x="0" y="6657123"/>
            <a:ext cx="685800" cy="31800645"/>
          </a:xfrm>
          <a:prstGeom prst="rect">
            <a:avLst/>
          </a:prstGeom>
          <a:solidFill>
            <a:srgbClr val="76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400"/>
              <a:buFont typeface="Arial"/>
              <a:buNone/>
            </a:pPr>
            <a:endParaRPr sz="10400" b="1" i="0" u="none" strike="noStrike" cap="none">
              <a:solidFill>
                <a:schemeClr val="dk1"/>
              </a:solidFill>
              <a:latin typeface="Arial"/>
              <a:ea typeface="Arial"/>
              <a:cs typeface="Arial"/>
              <a:sym typeface="Arial"/>
            </a:endParaRPr>
          </a:p>
        </p:txBody>
      </p:sp>
      <p:pic>
        <p:nvPicPr>
          <p:cNvPr id="12" name="Google Shape;12;p3"/>
          <p:cNvPicPr preferRelativeResize="0"/>
          <p:nvPr/>
        </p:nvPicPr>
        <p:blipFill rotWithShape="1">
          <a:blip r:embed="rId11">
            <a:alphaModFix/>
          </a:blip>
          <a:srcRect/>
          <a:stretch/>
        </p:blipFill>
        <p:spPr>
          <a:xfrm>
            <a:off x="472492" y="518070"/>
            <a:ext cx="8961120" cy="5679649"/>
          </a:xfrm>
          <a:prstGeom prst="rect">
            <a:avLst/>
          </a:prstGeom>
          <a:noFill/>
          <a:ln>
            <a:noFill/>
          </a:ln>
        </p:spPr>
      </p:pic>
      <p:cxnSp>
        <p:nvCxnSpPr>
          <p:cNvPr id="13" name="Google Shape;13;p3"/>
          <p:cNvCxnSpPr/>
          <p:nvPr/>
        </p:nvCxnSpPr>
        <p:spPr>
          <a:xfrm>
            <a:off x="-48126" y="6657123"/>
            <a:ext cx="43946946" cy="0"/>
          </a:xfrm>
          <a:prstGeom prst="straightConnector1">
            <a:avLst/>
          </a:prstGeom>
          <a:noFill/>
          <a:ln w="317500" cap="flat" cmpd="sng">
            <a:solidFill>
              <a:srgbClr val="B5AF67"/>
            </a:solidFill>
            <a:prstDash val="solid"/>
            <a:round/>
            <a:headEnd type="none" w="sm" len="sm"/>
            <a:tailEnd type="none" w="sm" len="sm"/>
          </a:ln>
        </p:spPr>
      </p:cxnSp>
      <p:cxnSp>
        <p:nvCxnSpPr>
          <p:cNvPr id="14" name="Google Shape;14;p3"/>
          <p:cNvCxnSpPr/>
          <p:nvPr/>
        </p:nvCxnSpPr>
        <p:spPr>
          <a:xfrm>
            <a:off x="-48126" y="38351831"/>
            <a:ext cx="43946946" cy="52968"/>
          </a:xfrm>
          <a:prstGeom prst="straightConnector1">
            <a:avLst/>
          </a:prstGeom>
          <a:noFill/>
          <a:ln w="381000" cap="flat" cmpd="sng">
            <a:solidFill>
              <a:srgbClr val="B5AF67"/>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hyperlink" Target="https://doi.org/10.1016/j.otsm.2022.150896"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s://doi.org/10.1016/j.pmrj.2010.12.003" TargetMode="External"/><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oogle Shape;58;g2cb64b4a222_0_0">
            <a:extLst>
              <a:ext uri="{FF2B5EF4-FFF2-40B4-BE49-F238E27FC236}">
                <a16:creationId xmlns:a16="http://schemas.microsoft.com/office/drawing/2014/main" id="{EF6E1DE2-262B-E509-A377-6BCB04604793}"/>
              </a:ext>
            </a:extLst>
          </p:cNvPr>
          <p:cNvPicPr preferRelativeResize="0"/>
          <p:nvPr/>
        </p:nvPicPr>
        <p:blipFill>
          <a:blip r:embed="rId2">
            <a:alphaModFix/>
          </a:blip>
          <a:stretch>
            <a:fillRect/>
          </a:stretch>
        </p:blipFill>
        <p:spPr>
          <a:xfrm>
            <a:off x="766015" y="28950547"/>
            <a:ext cx="12370360" cy="5789455"/>
          </a:xfrm>
          <a:prstGeom prst="rect">
            <a:avLst/>
          </a:prstGeom>
          <a:noFill/>
          <a:ln>
            <a:noFill/>
          </a:ln>
        </p:spPr>
      </p:pic>
      <p:pic>
        <p:nvPicPr>
          <p:cNvPr id="39" name="Google Shape;63;g2cb64b4a222_0_0">
            <a:extLst>
              <a:ext uri="{FF2B5EF4-FFF2-40B4-BE49-F238E27FC236}">
                <a16:creationId xmlns:a16="http://schemas.microsoft.com/office/drawing/2014/main" id="{5B1CEA8A-3AE6-EA0D-533A-5D2885E7EDD1}"/>
              </a:ext>
            </a:extLst>
          </p:cNvPr>
          <p:cNvPicPr preferRelativeResize="0"/>
          <p:nvPr/>
        </p:nvPicPr>
        <p:blipFill>
          <a:blip r:embed="rId3">
            <a:alphaModFix/>
          </a:blip>
          <a:stretch>
            <a:fillRect/>
          </a:stretch>
        </p:blipFill>
        <p:spPr>
          <a:xfrm>
            <a:off x="13136375" y="8104652"/>
            <a:ext cx="16177600" cy="21299015"/>
          </a:xfrm>
          <a:prstGeom prst="rect">
            <a:avLst/>
          </a:prstGeom>
          <a:noFill/>
          <a:ln>
            <a:noFill/>
          </a:ln>
        </p:spPr>
      </p:pic>
      <p:pic>
        <p:nvPicPr>
          <p:cNvPr id="1026" name="Picture 2" descr="Stimulus response model Diagram | Quizlet">
            <a:extLst>
              <a:ext uri="{FF2B5EF4-FFF2-40B4-BE49-F238E27FC236}">
                <a16:creationId xmlns:a16="http://schemas.microsoft.com/office/drawing/2014/main" id="{F733EDB6-4BCC-BC13-2921-A9B2AF198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779" y="10424708"/>
            <a:ext cx="7404905" cy="4610601"/>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oogle Shape;66;g2cb64b4a222_0_0">
            <a:extLst>
              <a:ext uri="{FF2B5EF4-FFF2-40B4-BE49-F238E27FC236}">
                <a16:creationId xmlns:a16="http://schemas.microsoft.com/office/drawing/2014/main" id="{CADCE0D0-0729-9B5A-A825-3A3C203EF782}"/>
              </a:ext>
            </a:extLst>
          </p:cNvPr>
          <p:cNvGrpSpPr/>
          <p:nvPr/>
        </p:nvGrpSpPr>
        <p:grpSpPr>
          <a:xfrm>
            <a:off x="13867188" y="6860813"/>
            <a:ext cx="14210363" cy="11980425"/>
            <a:chOff x="13681975" y="-3820312"/>
            <a:chExt cx="14210363" cy="11980425"/>
          </a:xfrm>
        </p:grpSpPr>
        <p:sp>
          <p:nvSpPr>
            <p:cNvPr id="41" name="Google Shape;67;g2cb64b4a222_0_0">
              <a:extLst>
                <a:ext uri="{FF2B5EF4-FFF2-40B4-BE49-F238E27FC236}">
                  <a16:creationId xmlns:a16="http://schemas.microsoft.com/office/drawing/2014/main" id="{277E169C-0824-6068-D095-08F20D9B8C7A}"/>
                </a:ext>
              </a:extLst>
            </p:cNvPr>
            <p:cNvSpPr txBox="1"/>
            <p:nvPr/>
          </p:nvSpPr>
          <p:spPr>
            <a:xfrm>
              <a:off x="13681975" y="7354013"/>
              <a:ext cx="9111900" cy="8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400" b="1">
                <a:latin typeface="Calibri"/>
                <a:ea typeface="Calibri"/>
                <a:cs typeface="Calibri"/>
                <a:sym typeface="Calibri"/>
              </a:endParaRPr>
            </a:p>
          </p:txBody>
        </p:sp>
        <p:sp>
          <p:nvSpPr>
            <p:cNvPr id="42" name="Google Shape;68;g2cb64b4a222_0_0">
              <a:extLst>
                <a:ext uri="{FF2B5EF4-FFF2-40B4-BE49-F238E27FC236}">
                  <a16:creationId xmlns:a16="http://schemas.microsoft.com/office/drawing/2014/main" id="{D9696A1D-F13B-A30F-568A-9B0D9B100A6E}"/>
                </a:ext>
              </a:extLst>
            </p:cNvPr>
            <p:cNvSpPr txBox="1"/>
            <p:nvPr/>
          </p:nvSpPr>
          <p:spPr>
            <a:xfrm>
              <a:off x="14473638" y="-3820312"/>
              <a:ext cx="13418700" cy="12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600"/>
                <a:buFont typeface="Arial"/>
                <a:buNone/>
              </a:pPr>
              <a:r>
                <a:rPr lang="en-US" sz="5100" b="1" u="sng">
                  <a:latin typeface="Calibri"/>
                  <a:ea typeface="Calibri"/>
                  <a:cs typeface="Calibri"/>
                  <a:sym typeface="Calibri"/>
                </a:rPr>
                <a:t>RESULTS</a:t>
              </a:r>
              <a:r>
                <a:rPr lang="en-US" sz="5100" b="1">
                  <a:latin typeface="Calibri"/>
                  <a:ea typeface="Calibri"/>
                  <a:cs typeface="Calibri"/>
                  <a:sym typeface="Calibri"/>
                </a:rPr>
                <a:t>: </a:t>
              </a:r>
              <a:r>
                <a:rPr lang="en-US" sz="4400" b="1">
                  <a:solidFill>
                    <a:schemeClr val="dk1"/>
                  </a:solidFill>
                  <a:latin typeface="Calibri"/>
                  <a:ea typeface="Calibri"/>
                  <a:cs typeface="Calibri"/>
                  <a:sym typeface="Calibri"/>
                </a:rPr>
                <a:t>Single Sequence Force vs Time Graph</a:t>
              </a:r>
              <a:endParaRPr sz="5100" b="1" i="0" u="sng"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600"/>
                <a:buFont typeface="Arial"/>
                <a:buNone/>
              </a:pPr>
              <a:endParaRPr sz="5600" b="0" i="0" u="none" strike="noStrike" cap="none">
                <a:solidFill>
                  <a:srgbClr val="000000"/>
                </a:solidFill>
                <a:latin typeface="Calibri"/>
                <a:ea typeface="Calibri"/>
                <a:cs typeface="Calibri"/>
                <a:sym typeface="Calibri"/>
              </a:endParaRPr>
            </a:p>
          </p:txBody>
        </p:sp>
      </p:grpSp>
      <p:sp>
        <p:nvSpPr>
          <p:cNvPr id="2" name="Google Shape;52;g2cb64b4a222_0_0">
            <a:extLst>
              <a:ext uri="{FF2B5EF4-FFF2-40B4-BE49-F238E27FC236}">
                <a16:creationId xmlns:a16="http://schemas.microsoft.com/office/drawing/2014/main" id="{88D4F2D5-8B9C-18AC-943F-4D027E705C6A}"/>
              </a:ext>
            </a:extLst>
          </p:cNvPr>
          <p:cNvSpPr txBox="1">
            <a:spLocks/>
          </p:cNvSpPr>
          <p:nvPr/>
        </p:nvSpPr>
        <p:spPr>
          <a:xfrm>
            <a:off x="1031425" y="6860826"/>
            <a:ext cx="11838900" cy="38795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1120"/>
              </a:spcBef>
              <a:buSzPts val="5600"/>
            </a:pPr>
            <a:r>
              <a:rPr lang="en-US" sz="5100" b="1" u="sng" dirty="0">
                <a:latin typeface="Calibri"/>
                <a:ea typeface="Calibri"/>
                <a:cs typeface="Calibri"/>
                <a:sym typeface="Calibri"/>
              </a:rPr>
              <a:t>INTRODUCTION</a:t>
            </a:r>
          </a:p>
          <a:p>
            <a:pPr marL="679450" indent="-571500" algn="just">
              <a:spcBef>
                <a:spcPts val="1120"/>
              </a:spcBef>
              <a:buSzPts val="3900"/>
              <a:buFont typeface="Arial" panose="020B0604020202020204" pitchFamily="34" charset="0"/>
              <a:buChar char="•"/>
            </a:pPr>
            <a:r>
              <a:rPr lang="en-US" sz="3900" dirty="0">
                <a:latin typeface="Calibri"/>
                <a:ea typeface="Calibri"/>
                <a:cs typeface="Calibri"/>
                <a:sym typeface="Calibri"/>
              </a:rPr>
              <a:t>Injuries, specifically concussions, may disrupt an athlete’s neuromuscular control and not only hinder their ability to return to sport</a:t>
            </a:r>
            <a:r>
              <a:rPr lang="en-US" sz="3900" dirty="0">
                <a:solidFill>
                  <a:srgbClr val="FF0000"/>
                </a:solidFill>
                <a:latin typeface="Calibri"/>
                <a:ea typeface="Calibri"/>
                <a:cs typeface="Calibri"/>
                <a:sym typeface="Calibri"/>
              </a:rPr>
              <a:t> </a:t>
            </a:r>
            <a:r>
              <a:rPr lang="en-US" sz="3900" dirty="0">
                <a:latin typeface="Calibri"/>
                <a:ea typeface="Calibri"/>
                <a:cs typeface="Calibri"/>
                <a:sym typeface="Calibri"/>
              </a:rPr>
              <a:t>but may also put them at risk for future injury.¹</a:t>
            </a:r>
          </a:p>
        </p:txBody>
      </p:sp>
      <p:sp>
        <p:nvSpPr>
          <p:cNvPr id="3" name="Google Shape;53;g2cb64b4a222_0_0">
            <a:extLst>
              <a:ext uri="{FF2B5EF4-FFF2-40B4-BE49-F238E27FC236}">
                <a16:creationId xmlns:a16="http://schemas.microsoft.com/office/drawing/2014/main" id="{14822554-1646-9077-1A75-17E0B21B8423}"/>
              </a:ext>
            </a:extLst>
          </p:cNvPr>
          <p:cNvSpPr txBox="1"/>
          <p:nvPr/>
        </p:nvSpPr>
        <p:spPr>
          <a:xfrm>
            <a:off x="1232875" y="17887168"/>
            <a:ext cx="11838900" cy="9982060"/>
          </a:xfrm>
          <a:prstGeom prst="rect">
            <a:avLst/>
          </a:prstGeom>
          <a:noFill/>
          <a:ln>
            <a:noFill/>
          </a:ln>
        </p:spPr>
        <p:txBody>
          <a:bodyPr spcFirstLastPara="1" wrap="square" lIns="91425" tIns="91425" rIns="91425" bIns="91425" anchor="t" anchorCtr="0">
            <a:noAutofit/>
          </a:bodyPr>
          <a:lstStyle/>
          <a:p>
            <a:pPr marR="0" lvl="0" algn="ctr" rtl="0">
              <a:lnSpc>
                <a:spcPct val="100000"/>
              </a:lnSpc>
              <a:spcBef>
                <a:spcPts val="0"/>
              </a:spcBef>
              <a:spcAft>
                <a:spcPts val="0"/>
              </a:spcAft>
              <a:buClr>
                <a:srgbClr val="000000"/>
              </a:buClr>
              <a:buSzPts val="5600"/>
            </a:pPr>
            <a:r>
              <a:rPr lang="en-US" sz="5100" b="1" i="0" u="sng" strike="noStrike" cap="none" dirty="0">
                <a:solidFill>
                  <a:srgbClr val="000000"/>
                </a:solidFill>
                <a:latin typeface="Calibri"/>
                <a:ea typeface="Calibri"/>
                <a:cs typeface="Calibri"/>
                <a:sym typeface="Calibri"/>
              </a:rPr>
              <a:t>OBJECTIVES</a:t>
            </a:r>
            <a:endParaRPr sz="5100" b="1" u="sng" dirty="0">
              <a:latin typeface="Calibri"/>
              <a:ea typeface="Calibri"/>
              <a:cs typeface="Calibri"/>
              <a:sym typeface="Calibri"/>
            </a:endParaRPr>
          </a:p>
          <a:p>
            <a:pPr marL="628650" marR="0" lvl="0" indent="-571500" algn="just" rtl="0">
              <a:lnSpc>
                <a:spcPct val="100000"/>
              </a:lnSpc>
              <a:spcBef>
                <a:spcPts val="1120"/>
              </a:spcBef>
              <a:spcAft>
                <a:spcPts val="0"/>
              </a:spcAft>
              <a:buClr>
                <a:srgbClr val="000000"/>
              </a:buClr>
              <a:buSzPts val="3900"/>
              <a:buFont typeface="Arial" panose="020B0604020202020204" pitchFamily="34" charset="0"/>
              <a:buChar char="•"/>
            </a:pPr>
            <a:r>
              <a:rPr lang="en-US" sz="3900" dirty="0">
                <a:solidFill>
                  <a:schemeClr val="dk1"/>
                </a:solidFill>
                <a:latin typeface="Calibri"/>
                <a:ea typeface="Calibri"/>
                <a:cs typeface="Calibri"/>
                <a:sym typeface="Calibri"/>
              </a:rPr>
              <a:t>T</a:t>
            </a:r>
            <a:r>
              <a:rPr lang="en-US" sz="3900" b="0" i="0" u="none" strike="noStrike" cap="none" dirty="0">
                <a:solidFill>
                  <a:schemeClr val="dk1"/>
                </a:solidFill>
                <a:latin typeface="Calibri"/>
                <a:ea typeface="Calibri"/>
                <a:cs typeface="Calibri"/>
                <a:sym typeface="Calibri"/>
              </a:rPr>
              <a:t>his project seeks to enhance the understanding of neuromuscular </a:t>
            </a:r>
            <a:r>
              <a:rPr lang="en-US" sz="3900" dirty="0">
                <a:solidFill>
                  <a:schemeClr val="dk1"/>
                </a:solidFill>
                <a:latin typeface="Calibri"/>
                <a:ea typeface="Calibri"/>
                <a:cs typeface="Calibri"/>
                <a:sym typeface="Calibri"/>
              </a:rPr>
              <a:t>control</a:t>
            </a:r>
            <a:r>
              <a:rPr lang="en-US" sz="3900" b="0" i="0" u="none" strike="noStrike" cap="none" dirty="0">
                <a:solidFill>
                  <a:schemeClr val="dk1"/>
                </a:solidFill>
                <a:latin typeface="Calibri"/>
                <a:ea typeface="Calibri"/>
                <a:cs typeface="Calibri"/>
                <a:sym typeface="Calibri"/>
              </a:rPr>
              <a:t> during dynamic activities</a:t>
            </a:r>
            <a:r>
              <a:rPr lang="en-US" sz="3900" dirty="0">
                <a:solidFill>
                  <a:schemeClr val="dk1"/>
                </a:solidFill>
                <a:latin typeface="Calibri"/>
                <a:ea typeface="Calibri"/>
                <a:cs typeface="Calibri"/>
                <a:sym typeface="Calibri"/>
              </a:rPr>
              <a:t>.</a:t>
            </a:r>
            <a:endParaRPr sz="3900" dirty="0">
              <a:solidFill>
                <a:schemeClr val="dk1"/>
              </a:solidFill>
              <a:latin typeface="Calibri"/>
              <a:ea typeface="Calibri"/>
              <a:cs typeface="Calibri"/>
              <a:sym typeface="Calibri"/>
            </a:endParaRPr>
          </a:p>
          <a:p>
            <a:pPr marL="628650" marR="0" lvl="0" indent="-571500" algn="just" rtl="0">
              <a:lnSpc>
                <a:spcPct val="100000"/>
              </a:lnSpc>
              <a:spcBef>
                <a:spcPts val="1120"/>
              </a:spcBef>
              <a:spcAft>
                <a:spcPts val="0"/>
              </a:spcAft>
              <a:buClr>
                <a:srgbClr val="000000"/>
              </a:buClr>
              <a:buSzPts val="3900"/>
              <a:buFont typeface="Arial" panose="020B0604020202020204" pitchFamily="34" charset="0"/>
              <a:buChar char="•"/>
            </a:pPr>
            <a:r>
              <a:rPr lang="en-US" sz="3900" dirty="0">
                <a:solidFill>
                  <a:schemeClr val="dk1"/>
                </a:solidFill>
                <a:latin typeface="Calibri"/>
                <a:ea typeface="Calibri"/>
                <a:cs typeface="Calibri"/>
                <a:sym typeface="Calibri"/>
              </a:rPr>
              <a:t>This information may </a:t>
            </a:r>
            <a:r>
              <a:rPr lang="en-US" sz="3900" b="0" i="0" u="none" strike="noStrike" cap="none" dirty="0">
                <a:solidFill>
                  <a:schemeClr val="dk1"/>
                </a:solidFill>
                <a:latin typeface="Calibri"/>
                <a:ea typeface="Calibri"/>
                <a:cs typeface="Calibri"/>
                <a:sym typeface="Calibri"/>
              </a:rPr>
              <a:t>provide valuable insights for optimized rehabilitation and training protocols. </a:t>
            </a:r>
            <a:endParaRPr sz="3900" dirty="0">
              <a:solidFill>
                <a:schemeClr val="dk1"/>
              </a:solidFill>
              <a:latin typeface="Calibri"/>
              <a:ea typeface="Calibri"/>
              <a:cs typeface="Calibri"/>
              <a:sym typeface="Calibri"/>
            </a:endParaRPr>
          </a:p>
          <a:p>
            <a:pPr marL="628650" marR="0" lvl="0" indent="-571500" algn="just" rtl="0">
              <a:lnSpc>
                <a:spcPct val="100000"/>
              </a:lnSpc>
              <a:spcBef>
                <a:spcPts val="1120"/>
              </a:spcBef>
              <a:spcAft>
                <a:spcPts val="0"/>
              </a:spcAft>
              <a:buClr>
                <a:schemeClr val="dk1"/>
              </a:buClr>
              <a:buSzPts val="3900"/>
              <a:buFont typeface="Arial" panose="020B0604020202020204" pitchFamily="34" charset="0"/>
              <a:buChar char="•"/>
            </a:pPr>
            <a:r>
              <a:rPr lang="en-US" sz="3900" dirty="0">
                <a:solidFill>
                  <a:schemeClr val="dk1"/>
                </a:solidFill>
                <a:latin typeface="Calibri"/>
                <a:ea typeface="Calibri"/>
                <a:cs typeface="Calibri"/>
                <a:sym typeface="Calibri"/>
              </a:rPr>
              <a:t>A device that accurately measures response time may help to provide insight into the area of</a:t>
            </a:r>
            <a:r>
              <a:rPr lang="en-US" sz="3900" dirty="0">
                <a:solidFill>
                  <a:srgbClr val="FF0000"/>
                </a:solidFill>
                <a:latin typeface="Calibri"/>
                <a:ea typeface="Calibri"/>
                <a:cs typeface="Calibri"/>
                <a:sym typeface="Calibri"/>
              </a:rPr>
              <a:t> </a:t>
            </a:r>
            <a:r>
              <a:rPr lang="en-US" sz="3900" dirty="0">
                <a:solidFill>
                  <a:schemeClr val="dk1"/>
                </a:solidFill>
                <a:latin typeface="Calibri"/>
                <a:ea typeface="Calibri"/>
                <a:cs typeface="Calibri"/>
                <a:sym typeface="Calibri"/>
              </a:rPr>
              <a:t>neuromuscular control, specifically after a concussion. </a:t>
            </a:r>
            <a:endParaRPr sz="3900" dirty="0">
              <a:solidFill>
                <a:schemeClr val="dk1"/>
              </a:solidFill>
              <a:latin typeface="Calibri"/>
              <a:ea typeface="Calibri"/>
              <a:cs typeface="Calibri"/>
              <a:sym typeface="Calibri"/>
            </a:endParaRPr>
          </a:p>
          <a:p>
            <a:pPr marL="628650" marR="0" lvl="0" indent="-571500" algn="just" rtl="0">
              <a:lnSpc>
                <a:spcPct val="100000"/>
              </a:lnSpc>
              <a:spcBef>
                <a:spcPts val="1120"/>
              </a:spcBef>
              <a:spcAft>
                <a:spcPts val="0"/>
              </a:spcAft>
              <a:buClr>
                <a:schemeClr val="dk1"/>
              </a:buClr>
              <a:buSzPts val="3900"/>
              <a:buFont typeface="Arial" panose="020B0604020202020204" pitchFamily="34" charset="0"/>
              <a:buChar char="•"/>
            </a:pPr>
            <a:r>
              <a:rPr lang="en-US" sz="3900" dirty="0">
                <a:solidFill>
                  <a:schemeClr val="dk1"/>
                </a:solidFill>
                <a:latin typeface="Calibri"/>
                <a:ea typeface="Calibri"/>
                <a:cs typeface="Calibri"/>
                <a:sym typeface="Calibri"/>
              </a:rPr>
              <a:t>Visual cues to trigger jumping activities can provide an understanding of how cognitive processing influences neuromuscular response time.</a:t>
            </a:r>
            <a:endParaRPr sz="3900" dirty="0">
              <a:solidFill>
                <a:schemeClr val="dk1"/>
              </a:solidFill>
              <a:latin typeface="Calibri"/>
              <a:ea typeface="Calibri"/>
              <a:cs typeface="Calibri"/>
              <a:sym typeface="Calibri"/>
            </a:endParaRPr>
          </a:p>
          <a:p>
            <a:pPr marL="628650" marR="0" lvl="0" indent="-571500" algn="just" rtl="0">
              <a:lnSpc>
                <a:spcPct val="100000"/>
              </a:lnSpc>
              <a:spcBef>
                <a:spcPts val="1120"/>
              </a:spcBef>
              <a:spcAft>
                <a:spcPts val="0"/>
              </a:spcAft>
              <a:buClr>
                <a:schemeClr val="dk1"/>
              </a:buClr>
              <a:buSzPts val="3900"/>
              <a:buFont typeface="Arial" panose="020B0604020202020204" pitchFamily="34" charset="0"/>
              <a:buChar char="•"/>
            </a:pPr>
            <a:r>
              <a:rPr lang="en-US" sz="3900" dirty="0">
                <a:solidFill>
                  <a:schemeClr val="dk1"/>
                </a:solidFill>
                <a:latin typeface="Calibri"/>
                <a:ea typeface="Calibri"/>
                <a:cs typeface="Calibri"/>
                <a:sym typeface="Calibri"/>
              </a:rPr>
              <a:t>This device seeks to create advancements from other reaction time and force plate technologies through integrating interactive visual cues and neuromuscular measurements during dynamic activities. </a:t>
            </a:r>
            <a:endParaRPr sz="3900" dirty="0">
              <a:solidFill>
                <a:schemeClr val="dk1"/>
              </a:solidFill>
              <a:latin typeface="Calibri"/>
              <a:ea typeface="Calibri"/>
              <a:cs typeface="Calibri"/>
              <a:sym typeface="Calibri"/>
            </a:endParaRPr>
          </a:p>
        </p:txBody>
      </p:sp>
      <p:pic>
        <p:nvPicPr>
          <p:cNvPr id="4" name="Google Shape;74;g2cb64b4a222_0_0">
            <a:extLst>
              <a:ext uri="{FF2B5EF4-FFF2-40B4-BE49-F238E27FC236}">
                <a16:creationId xmlns:a16="http://schemas.microsoft.com/office/drawing/2014/main" id="{55D01FFC-712D-4AF3-D913-A21B70502C4C}"/>
              </a:ext>
            </a:extLst>
          </p:cNvPr>
          <p:cNvPicPr preferRelativeResize="0"/>
          <p:nvPr/>
        </p:nvPicPr>
        <p:blipFill>
          <a:blip r:embed="rId5">
            <a:alphaModFix/>
          </a:blip>
          <a:stretch>
            <a:fillRect/>
          </a:stretch>
        </p:blipFill>
        <p:spPr>
          <a:xfrm>
            <a:off x="32474486" y="11046621"/>
            <a:ext cx="8825026" cy="4698186"/>
          </a:xfrm>
          <a:prstGeom prst="rect">
            <a:avLst/>
          </a:prstGeom>
          <a:noFill/>
          <a:ln>
            <a:noFill/>
          </a:ln>
        </p:spPr>
      </p:pic>
      <p:graphicFrame>
        <p:nvGraphicFramePr>
          <p:cNvPr id="18" name="Google Shape;59;g2cb64b4a222_0_0">
            <a:extLst>
              <a:ext uri="{FF2B5EF4-FFF2-40B4-BE49-F238E27FC236}">
                <a16:creationId xmlns:a16="http://schemas.microsoft.com/office/drawing/2014/main" id="{6C0CE4E4-2AD3-EC2E-F8C7-C84C683DCF57}"/>
              </a:ext>
            </a:extLst>
          </p:cNvPr>
          <p:cNvGraphicFramePr/>
          <p:nvPr>
            <p:extLst>
              <p:ext uri="{D42A27DB-BD31-4B8C-83A1-F6EECF244321}">
                <p14:modId xmlns:p14="http://schemas.microsoft.com/office/powerpoint/2010/main" val="2153698239"/>
              </p:ext>
            </p:extLst>
          </p:nvPr>
        </p:nvGraphicFramePr>
        <p:xfrm>
          <a:off x="13629046" y="30872780"/>
          <a:ext cx="16948450" cy="6461580"/>
        </p:xfrm>
        <a:graphic>
          <a:graphicData uri="http://schemas.openxmlformats.org/drawingml/2006/table">
            <a:tbl>
              <a:tblPr>
                <a:noFill/>
                <a:tableStyleId>{B689FF46-E549-41A0-B663-E6CD5F660C1E}</a:tableStyleId>
              </a:tblPr>
              <a:tblGrid>
                <a:gridCol w="2113275">
                  <a:extLst>
                    <a:ext uri="{9D8B030D-6E8A-4147-A177-3AD203B41FA5}">
                      <a16:colId xmlns:a16="http://schemas.microsoft.com/office/drawing/2014/main" val="20000"/>
                    </a:ext>
                  </a:extLst>
                </a:gridCol>
                <a:gridCol w="1800625">
                  <a:extLst>
                    <a:ext uri="{9D8B030D-6E8A-4147-A177-3AD203B41FA5}">
                      <a16:colId xmlns:a16="http://schemas.microsoft.com/office/drawing/2014/main" val="20001"/>
                    </a:ext>
                  </a:extLst>
                </a:gridCol>
                <a:gridCol w="2172425">
                  <a:extLst>
                    <a:ext uri="{9D8B030D-6E8A-4147-A177-3AD203B41FA5}">
                      <a16:colId xmlns:a16="http://schemas.microsoft.com/office/drawing/2014/main" val="20002"/>
                    </a:ext>
                  </a:extLst>
                </a:gridCol>
                <a:gridCol w="2172425">
                  <a:extLst>
                    <a:ext uri="{9D8B030D-6E8A-4147-A177-3AD203B41FA5}">
                      <a16:colId xmlns:a16="http://schemas.microsoft.com/office/drawing/2014/main" val="20003"/>
                    </a:ext>
                  </a:extLst>
                </a:gridCol>
                <a:gridCol w="2172425">
                  <a:extLst>
                    <a:ext uri="{9D8B030D-6E8A-4147-A177-3AD203B41FA5}">
                      <a16:colId xmlns:a16="http://schemas.microsoft.com/office/drawing/2014/main" val="20004"/>
                    </a:ext>
                  </a:extLst>
                </a:gridCol>
                <a:gridCol w="2172425">
                  <a:extLst>
                    <a:ext uri="{9D8B030D-6E8A-4147-A177-3AD203B41FA5}">
                      <a16:colId xmlns:a16="http://schemas.microsoft.com/office/drawing/2014/main" val="20005"/>
                    </a:ext>
                  </a:extLst>
                </a:gridCol>
                <a:gridCol w="2172425">
                  <a:extLst>
                    <a:ext uri="{9D8B030D-6E8A-4147-A177-3AD203B41FA5}">
                      <a16:colId xmlns:a16="http://schemas.microsoft.com/office/drawing/2014/main" val="20006"/>
                    </a:ext>
                  </a:extLst>
                </a:gridCol>
                <a:gridCol w="2172425">
                  <a:extLst>
                    <a:ext uri="{9D8B030D-6E8A-4147-A177-3AD203B41FA5}">
                      <a16:colId xmlns:a16="http://schemas.microsoft.com/office/drawing/2014/main" val="20007"/>
                    </a:ext>
                  </a:extLst>
                </a:gridCol>
              </a:tblGrid>
              <a:tr h="1799850">
                <a:tc>
                  <a:txBody>
                    <a:bodyPr/>
                    <a:lstStyle/>
                    <a:p>
                      <a:pPr marL="0" lvl="0" indent="0" algn="ctr" rtl="0">
                        <a:spcBef>
                          <a:spcPts val="0"/>
                        </a:spcBef>
                        <a:spcAft>
                          <a:spcPts val="0"/>
                        </a:spcAft>
                        <a:buNone/>
                      </a:pPr>
                      <a:r>
                        <a:rPr lang="en-US" sz="4400" b="1" dirty="0">
                          <a:latin typeface="Calibri"/>
                          <a:ea typeface="Calibri"/>
                          <a:cs typeface="Calibri"/>
                          <a:sym typeface="Calibri"/>
                        </a:rPr>
                        <a:t>Movement </a:t>
                      </a:r>
                      <a:endParaRPr sz="4400" b="1" dirty="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sz="4400" b="1" dirty="0">
                          <a:latin typeface="Calibri"/>
                          <a:ea typeface="Calibri"/>
                          <a:cs typeface="Calibri"/>
                          <a:sym typeface="Calibri"/>
                        </a:rPr>
                        <a:t>Device RT (s)</a:t>
                      </a:r>
                      <a:endParaRPr sz="4400" b="1" dirty="0">
                        <a:latin typeface="Calibri"/>
                        <a:ea typeface="Calibri"/>
                        <a:cs typeface="Calibri"/>
                        <a:sym typeface="Calibri"/>
                      </a:endParaRPr>
                    </a:p>
                  </a:txBody>
                  <a:tcPr marL="91425" marR="91425" marT="91425" marB="91425">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dirty="0">
                          <a:latin typeface="Calibri"/>
                          <a:ea typeface="Calibri"/>
                          <a:cs typeface="Calibri"/>
                          <a:sym typeface="Calibri"/>
                        </a:rPr>
                        <a:t>Video RT</a:t>
                      </a:r>
                      <a:endParaRPr sz="4400" b="1" dirty="0">
                        <a:latin typeface="Calibri"/>
                        <a:ea typeface="Calibri"/>
                        <a:cs typeface="Calibri"/>
                        <a:sym typeface="Calibri"/>
                      </a:endParaRPr>
                    </a:p>
                    <a:p>
                      <a:pPr marL="0" lvl="0" indent="0" algn="ctr" rtl="0">
                        <a:spcBef>
                          <a:spcPts val="0"/>
                        </a:spcBef>
                        <a:spcAft>
                          <a:spcPts val="0"/>
                        </a:spcAft>
                        <a:buNone/>
                      </a:pPr>
                      <a:r>
                        <a:rPr lang="en-US" sz="4400" b="1" dirty="0">
                          <a:latin typeface="Calibri"/>
                          <a:ea typeface="Calibri"/>
                          <a:cs typeface="Calibri"/>
                          <a:sym typeface="Calibri"/>
                        </a:rPr>
                        <a:t>(s)</a:t>
                      </a:r>
                      <a:endParaRPr sz="4400" b="1" dirty="0">
                        <a:latin typeface="Calibri"/>
                        <a:ea typeface="Calibri"/>
                        <a:cs typeface="Calibri"/>
                        <a:sym typeface="Calibri"/>
                      </a:endParaRPr>
                    </a:p>
                  </a:txBody>
                  <a:tcPr marL="91425" marR="91425" marT="91425" marB="91425">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dirty="0">
                          <a:latin typeface="Calibri"/>
                          <a:ea typeface="Calibri"/>
                          <a:cs typeface="Calibri"/>
                          <a:sym typeface="Calibri"/>
                        </a:rPr>
                        <a:t>% Diff</a:t>
                      </a:r>
                      <a:endParaRPr sz="4400" b="1" dirty="0">
                        <a:latin typeface="Calibri"/>
                        <a:ea typeface="Calibri"/>
                        <a:cs typeface="Calibri"/>
                        <a:sym typeface="Calibri"/>
                      </a:endParaRPr>
                    </a:p>
                  </a:txBody>
                  <a:tcPr marL="91425" marR="91425" marT="91425" marB="91425">
                    <a:lnR w="9525" cap="flat" cmpd="sng">
                      <a:solidFill>
                        <a:srgbClr val="9E9E9E"/>
                      </a:solidFill>
                      <a:prstDash val="solid"/>
                      <a:round/>
                      <a:headEnd type="none" w="sm" len="sm"/>
                      <a:tailEnd type="none" w="sm" len="sm"/>
                    </a:lnR>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dirty="0">
                          <a:latin typeface="Calibri"/>
                          <a:ea typeface="Calibri"/>
                          <a:cs typeface="Calibri"/>
                          <a:sym typeface="Calibri"/>
                        </a:rPr>
                        <a:t>Movement </a:t>
                      </a:r>
                      <a:endParaRPr sz="4400" b="1" dirty="0">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4400" b="1" dirty="0">
                          <a:latin typeface="Calibri"/>
                          <a:ea typeface="Calibri"/>
                          <a:cs typeface="Calibri"/>
                          <a:sym typeface="Calibri"/>
                        </a:rPr>
                        <a:t>Device RT (s)</a:t>
                      </a:r>
                      <a:endParaRPr sz="4400" b="1" dirty="0">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dirty="0">
                          <a:latin typeface="Calibri"/>
                          <a:ea typeface="Calibri"/>
                          <a:cs typeface="Calibri"/>
                          <a:sym typeface="Calibri"/>
                        </a:rPr>
                        <a:t>Video RT</a:t>
                      </a:r>
                      <a:endParaRPr sz="4400" b="1" dirty="0">
                        <a:latin typeface="Calibri"/>
                        <a:ea typeface="Calibri"/>
                        <a:cs typeface="Calibri"/>
                        <a:sym typeface="Calibri"/>
                      </a:endParaRPr>
                    </a:p>
                    <a:p>
                      <a:pPr marL="0" lvl="0" indent="0" algn="ctr" rtl="0">
                        <a:spcBef>
                          <a:spcPts val="0"/>
                        </a:spcBef>
                        <a:spcAft>
                          <a:spcPts val="0"/>
                        </a:spcAft>
                        <a:buNone/>
                      </a:pPr>
                      <a:r>
                        <a:rPr lang="en-US" sz="4400" b="1" dirty="0">
                          <a:latin typeface="Calibri"/>
                          <a:ea typeface="Calibri"/>
                          <a:cs typeface="Calibri"/>
                          <a:sym typeface="Calibri"/>
                        </a:rPr>
                        <a:t>(s)</a:t>
                      </a:r>
                      <a:endParaRPr sz="4400" b="1" dirty="0">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a:latin typeface="Calibri"/>
                          <a:ea typeface="Calibri"/>
                          <a:cs typeface="Calibri"/>
                          <a:sym typeface="Calibri"/>
                        </a:rPr>
                        <a:t>% Diff</a:t>
                      </a:r>
                      <a:endParaRPr sz="4400" b="1">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699925">
                <a:tc>
                  <a:txBody>
                    <a:bodyPr/>
                    <a:lstStyle/>
                    <a:p>
                      <a:pPr marL="0" lvl="0" indent="0" algn="ctr" rtl="0">
                        <a:spcBef>
                          <a:spcPts val="0"/>
                        </a:spcBef>
                        <a:spcAft>
                          <a:spcPts val="0"/>
                        </a:spcAft>
                        <a:buNone/>
                      </a:pPr>
                      <a:r>
                        <a:rPr lang="en-US" sz="4400" b="1">
                          <a:latin typeface="Calibri"/>
                          <a:ea typeface="Calibri"/>
                          <a:cs typeface="Calibri"/>
                          <a:sym typeface="Calibri"/>
                        </a:rPr>
                        <a:t>1</a:t>
                      </a:r>
                      <a:endParaRPr sz="4400" b="1">
                        <a:latin typeface="Calibri"/>
                        <a:ea typeface="Calibri"/>
                        <a:cs typeface="Calibri"/>
                        <a:sym typeface="Calibri"/>
                      </a:endParaRPr>
                    </a:p>
                  </a:txBody>
                  <a:tcPr marL="91425" marR="91425" marT="91425" marB="91425">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1.119</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1.12</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dirty="0"/>
                        <a:t>0.089</a:t>
                      </a:r>
                      <a:endParaRPr sz="4400" dirty="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a:latin typeface="Calibri"/>
                          <a:ea typeface="Calibri"/>
                          <a:cs typeface="Calibri"/>
                          <a:sym typeface="Calibri"/>
                        </a:rPr>
                        <a:t>6</a:t>
                      </a:r>
                      <a:endParaRPr sz="4400" b="1">
                        <a:latin typeface="Calibri"/>
                        <a:ea typeface="Calibri"/>
                        <a:cs typeface="Calibri"/>
                        <a:sym typeface="Calibri"/>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r" rtl="0">
                        <a:lnSpc>
                          <a:spcPct val="115000"/>
                        </a:lnSpc>
                        <a:spcBef>
                          <a:spcPts val="0"/>
                        </a:spcBef>
                        <a:spcAft>
                          <a:spcPts val="0"/>
                        </a:spcAft>
                        <a:buNone/>
                      </a:pPr>
                      <a:r>
                        <a:rPr lang="en-US" sz="4400"/>
                        <a:t>1.294</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1.12</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1.094</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699925">
                <a:tc>
                  <a:txBody>
                    <a:bodyPr/>
                    <a:lstStyle/>
                    <a:p>
                      <a:pPr marL="0" lvl="0" indent="0" algn="ctr" rtl="0">
                        <a:spcBef>
                          <a:spcPts val="0"/>
                        </a:spcBef>
                        <a:spcAft>
                          <a:spcPts val="0"/>
                        </a:spcAft>
                        <a:buNone/>
                      </a:pPr>
                      <a:r>
                        <a:rPr lang="en-US" sz="4400" b="1">
                          <a:latin typeface="Calibri"/>
                          <a:ea typeface="Calibri"/>
                          <a:cs typeface="Calibri"/>
                          <a:sym typeface="Calibri"/>
                        </a:rPr>
                        <a:t>2</a:t>
                      </a:r>
                      <a:endParaRPr sz="4400" b="1">
                        <a:latin typeface="Calibri"/>
                        <a:ea typeface="Calibri"/>
                        <a:cs typeface="Calibri"/>
                        <a:sym typeface="Calibri"/>
                      </a:endParaRPr>
                    </a:p>
                  </a:txBody>
                  <a:tcPr marL="91425" marR="91425" marT="91425" marB="91425">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1.208</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1.16</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4.138</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a:latin typeface="Calibri"/>
                          <a:ea typeface="Calibri"/>
                          <a:cs typeface="Calibri"/>
                          <a:sym typeface="Calibri"/>
                        </a:rPr>
                        <a:t>7</a:t>
                      </a:r>
                      <a:endParaRPr sz="4400" b="1">
                        <a:latin typeface="Calibri"/>
                        <a:ea typeface="Calibri"/>
                        <a:cs typeface="Calibri"/>
                        <a:sym typeface="Calibri"/>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1.032</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1.16</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1.176</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699925">
                <a:tc>
                  <a:txBody>
                    <a:bodyPr/>
                    <a:lstStyle/>
                    <a:p>
                      <a:pPr marL="0" lvl="0" indent="0" algn="ctr" rtl="0">
                        <a:spcBef>
                          <a:spcPts val="0"/>
                        </a:spcBef>
                        <a:spcAft>
                          <a:spcPts val="0"/>
                        </a:spcAft>
                        <a:buNone/>
                      </a:pPr>
                      <a:r>
                        <a:rPr lang="en-US" sz="4400" b="1">
                          <a:latin typeface="Calibri"/>
                          <a:ea typeface="Calibri"/>
                          <a:cs typeface="Calibri"/>
                          <a:sym typeface="Calibri"/>
                        </a:rPr>
                        <a:t>3</a:t>
                      </a:r>
                      <a:endParaRPr sz="4400" b="1">
                        <a:latin typeface="Calibri"/>
                        <a:ea typeface="Calibri"/>
                        <a:cs typeface="Calibri"/>
                        <a:sym typeface="Calibri"/>
                      </a:endParaRPr>
                    </a:p>
                  </a:txBody>
                  <a:tcPr marL="91425" marR="91425" marT="91425" marB="91425">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1.020</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0.98</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4.082</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a:latin typeface="Calibri"/>
                          <a:ea typeface="Calibri"/>
                          <a:cs typeface="Calibri"/>
                          <a:sym typeface="Calibri"/>
                        </a:rPr>
                        <a:t>8</a:t>
                      </a:r>
                      <a:endParaRPr sz="4400" b="1">
                        <a:latin typeface="Calibri"/>
                        <a:ea typeface="Calibri"/>
                        <a:cs typeface="Calibri"/>
                        <a:sym typeface="Calibri"/>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1.106</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0.98</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2.982</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699925">
                <a:tc>
                  <a:txBody>
                    <a:bodyPr/>
                    <a:lstStyle/>
                    <a:p>
                      <a:pPr marL="0" lvl="0" indent="0" algn="ctr" rtl="0">
                        <a:spcBef>
                          <a:spcPts val="0"/>
                        </a:spcBef>
                        <a:spcAft>
                          <a:spcPts val="0"/>
                        </a:spcAft>
                        <a:buNone/>
                      </a:pPr>
                      <a:r>
                        <a:rPr lang="en-US" sz="4400" b="1">
                          <a:latin typeface="Calibri"/>
                          <a:ea typeface="Calibri"/>
                          <a:cs typeface="Calibri"/>
                          <a:sym typeface="Calibri"/>
                        </a:rPr>
                        <a:t>4</a:t>
                      </a:r>
                      <a:endParaRPr sz="4400" b="1">
                        <a:latin typeface="Calibri"/>
                        <a:ea typeface="Calibri"/>
                        <a:cs typeface="Calibri"/>
                        <a:sym typeface="Calibri"/>
                      </a:endParaRPr>
                    </a:p>
                  </a:txBody>
                  <a:tcPr marL="91425" marR="91425" marT="91425" marB="91425">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1.119</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1.08</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3.611</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a:latin typeface="Calibri"/>
                          <a:ea typeface="Calibri"/>
                          <a:cs typeface="Calibri"/>
                          <a:sym typeface="Calibri"/>
                        </a:rPr>
                        <a:t>9</a:t>
                      </a:r>
                      <a:endParaRPr sz="4400" b="1">
                        <a:latin typeface="Calibri"/>
                        <a:ea typeface="Calibri"/>
                        <a:cs typeface="Calibri"/>
                        <a:sym typeface="Calibri"/>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1.382</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1.08</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1.986</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699925">
                <a:tc>
                  <a:txBody>
                    <a:bodyPr/>
                    <a:lstStyle/>
                    <a:p>
                      <a:pPr marL="0" lvl="0" indent="0" algn="ctr" rtl="0">
                        <a:spcBef>
                          <a:spcPts val="0"/>
                        </a:spcBef>
                        <a:spcAft>
                          <a:spcPts val="0"/>
                        </a:spcAft>
                        <a:buNone/>
                      </a:pPr>
                      <a:r>
                        <a:rPr lang="en-US" sz="4400" b="1">
                          <a:latin typeface="Calibri"/>
                          <a:ea typeface="Calibri"/>
                          <a:cs typeface="Calibri"/>
                          <a:sym typeface="Calibri"/>
                        </a:rPr>
                        <a:t>5</a:t>
                      </a:r>
                      <a:endParaRPr sz="4400" b="1">
                        <a:latin typeface="Calibri"/>
                        <a:ea typeface="Calibri"/>
                        <a:cs typeface="Calibri"/>
                        <a:sym typeface="Calibri"/>
                      </a:endParaRPr>
                    </a:p>
                  </a:txBody>
                  <a:tcPr marL="91425" marR="91425" marT="91425" marB="91425">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1.245</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1.27</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1.969</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US" sz="4400" b="1">
                          <a:latin typeface="Calibri"/>
                          <a:ea typeface="Calibri"/>
                          <a:cs typeface="Calibri"/>
                          <a:sym typeface="Calibri"/>
                        </a:rPr>
                        <a:t>10</a:t>
                      </a:r>
                      <a:endParaRPr sz="4400" b="1">
                        <a:latin typeface="Calibri"/>
                        <a:ea typeface="Calibri"/>
                        <a:cs typeface="Calibri"/>
                        <a:sym typeface="Calibri"/>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US" sz="4400"/>
                        <a:t>1.12</a:t>
                      </a:r>
                      <a:endParaRPr sz="44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a:t>1.27</a:t>
                      </a:r>
                      <a:endParaRPr sz="44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4400" dirty="0"/>
                        <a:t>1.754</a:t>
                      </a:r>
                      <a:endParaRPr sz="4400" dirty="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9" name="Google Shape;60;g2cb64b4a222_0_0">
            <a:extLst>
              <a:ext uri="{FF2B5EF4-FFF2-40B4-BE49-F238E27FC236}">
                <a16:creationId xmlns:a16="http://schemas.microsoft.com/office/drawing/2014/main" id="{7B7AD05C-88EF-2181-2EC8-4DEC507E7376}"/>
              </a:ext>
            </a:extLst>
          </p:cNvPr>
          <p:cNvSpPr txBox="1"/>
          <p:nvPr/>
        </p:nvSpPr>
        <p:spPr>
          <a:xfrm>
            <a:off x="14863970" y="29739420"/>
            <a:ext cx="14672860" cy="12036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i="1" dirty="0">
                <a:latin typeface="Calibri"/>
                <a:ea typeface="Calibri"/>
                <a:cs typeface="Calibri"/>
                <a:sym typeface="Calibri"/>
              </a:rPr>
              <a:t>Comparing Device RT &amp; Video RT Per Movement in a Sequence</a:t>
            </a:r>
            <a:endParaRPr sz="4400" b="1" i="1" dirty="0">
              <a:latin typeface="Calibri"/>
              <a:ea typeface="Calibri"/>
              <a:cs typeface="Calibri"/>
              <a:sym typeface="Calibri"/>
            </a:endParaRPr>
          </a:p>
        </p:txBody>
      </p:sp>
      <p:sp>
        <p:nvSpPr>
          <p:cNvPr id="20" name="Google Shape;62;g2cb64b4a222_0_0">
            <a:extLst>
              <a:ext uri="{FF2B5EF4-FFF2-40B4-BE49-F238E27FC236}">
                <a16:creationId xmlns:a16="http://schemas.microsoft.com/office/drawing/2014/main" id="{F63097E7-8999-4FB6-E375-C163F255EB2D}"/>
              </a:ext>
            </a:extLst>
          </p:cNvPr>
          <p:cNvSpPr txBox="1"/>
          <p:nvPr/>
        </p:nvSpPr>
        <p:spPr>
          <a:xfrm>
            <a:off x="14741363" y="8104800"/>
            <a:ext cx="11156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400" b="1">
              <a:latin typeface="Calibri"/>
              <a:ea typeface="Calibri"/>
              <a:cs typeface="Calibri"/>
              <a:sym typeface="Calibri"/>
            </a:endParaRPr>
          </a:p>
        </p:txBody>
      </p:sp>
      <p:cxnSp>
        <p:nvCxnSpPr>
          <p:cNvPr id="21" name="Google Shape;64;g2cb64b4a222_0_0">
            <a:extLst>
              <a:ext uri="{FF2B5EF4-FFF2-40B4-BE49-F238E27FC236}">
                <a16:creationId xmlns:a16="http://schemas.microsoft.com/office/drawing/2014/main" id="{FD23BB41-D58B-86FD-373E-1F6848938C35}"/>
              </a:ext>
            </a:extLst>
          </p:cNvPr>
          <p:cNvCxnSpPr>
            <a:cxnSpLocks/>
          </p:cNvCxnSpPr>
          <p:nvPr/>
        </p:nvCxnSpPr>
        <p:spPr>
          <a:xfrm flipH="1">
            <a:off x="15297925" y="21178715"/>
            <a:ext cx="797150" cy="6341910"/>
          </a:xfrm>
          <a:prstGeom prst="straightConnector1">
            <a:avLst/>
          </a:prstGeom>
          <a:noFill/>
          <a:ln w="38100" cap="flat" cmpd="sng">
            <a:solidFill>
              <a:srgbClr val="760000"/>
            </a:solidFill>
            <a:prstDash val="solid"/>
            <a:round/>
            <a:headEnd type="none" w="med" len="med"/>
            <a:tailEnd type="triangle" w="med" len="med"/>
          </a:ln>
        </p:spPr>
      </p:cxnSp>
      <p:cxnSp>
        <p:nvCxnSpPr>
          <p:cNvPr id="22" name="Google Shape;65;g2cb64b4a222_0_0">
            <a:extLst>
              <a:ext uri="{FF2B5EF4-FFF2-40B4-BE49-F238E27FC236}">
                <a16:creationId xmlns:a16="http://schemas.microsoft.com/office/drawing/2014/main" id="{D8108835-F69B-10D2-E5C8-98C46FDEAE09}"/>
              </a:ext>
            </a:extLst>
          </p:cNvPr>
          <p:cNvCxnSpPr>
            <a:cxnSpLocks/>
          </p:cNvCxnSpPr>
          <p:nvPr/>
        </p:nvCxnSpPr>
        <p:spPr>
          <a:xfrm flipV="1">
            <a:off x="22362900" y="18841238"/>
            <a:ext cx="1213924" cy="3913587"/>
          </a:xfrm>
          <a:prstGeom prst="straightConnector1">
            <a:avLst/>
          </a:prstGeom>
          <a:noFill/>
          <a:ln w="38100" cap="flat" cmpd="sng">
            <a:solidFill>
              <a:srgbClr val="760000"/>
            </a:solidFill>
            <a:prstDash val="solid"/>
            <a:round/>
            <a:headEnd type="none" w="med" len="med"/>
            <a:tailEnd type="triangle" w="med" len="med"/>
          </a:ln>
        </p:spPr>
      </p:cxnSp>
      <p:cxnSp>
        <p:nvCxnSpPr>
          <p:cNvPr id="23" name="Google Shape;69;g2cb64b4a222_0_0">
            <a:extLst>
              <a:ext uri="{FF2B5EF4-FFF2-40B4-BE49-F238E27FC236}">
                <a16:creationId xmlns:a16="http://schemas.microsoft.com/office/drawing/2014/main" id="{A59627D2-D153-FB3A-483B-2DA9C84DCF87}"/>
              </a:ext>
            </a:extLst>
          </p:cNvPr>
          <p:cNvCxnSpPr>
            <a:stCxn id="31" idx="7"/>
          </p:cNvCxnSpPr>
          <p:nvPr/>
        </p:nvCxnSpPr>
        <p:spPr>
          <a:xfrm rot="10800000" flipH="1">
            <a:off x="19398075" y="10821895"/>
            <a:ext cx="2191500" cy="541200"/>
          </a:xfrm>
          <a:prstGeom prst="straightConnector1">
            <a:avLst/>
          </a:prstGeom>
          <a:noFill/>
          <a:ln w="38100" cap="flat" cmpd="sng">
            <a:solidFill>
              <a:srgbClr val="760000"/>
            </a:solidFill>
            <a:prstDash val="solid"/>
            <a:round/>
            <a:headEnd type="none" w="med" len="med"/>
            <a:tailEnd type="triangle" w="med" len="med"/>
          </a:ln>
        </p:spPr>
      </p:cxnSp>
      <p:cxnSp>
        <p:nvCxnSpPr>
          <p:cNvPr id="24" name="Google Shape;72;g2cb64b4a222_0_0">
            <a:extLst>
              <a:ext uri="{FF2B5EF4-FFF2-40B4-BE49-F238E27FC236}">
                <a16:creationId xmlns:a16="http://schemas.microsoft.com/office/drawing/2014/main" id="{5C3826AA-FC03-EE86-6219-9FBC288694EF}"/>
              </a:ext>
            </a:extLst>
          </p:cNvPr>
          <p:cNvCxnSpPr/>
          <p:nvPr/>
        </p:nvCxnSpPr>
        <p:spPr>
          <a:xfrm rot="10800000">
            <a:off x="22669475" y="9800550"/>
            <a:ext cx="914400" cy="1740600"/>
          </a:xfrm>
          <a:prstGeom prst="straightConnector1">
            <a:avLst/>
          </a:prstGeom>
          <a:noFill/>
          <a:ln w="38100" cap="flat" cmpd="sng">
            <a:solidFill>
              <a:srgbClr val="760000"/>
            </a:solidFill>
            <a:prstDash val="solid"/>
            <a:round/>
            <a:headEnd type="none" w="med" len="med"/>
            <a:tailEnd type="triangle" w="med" len="med"/>
          </a:ln>
        </p:spPr>
      </p:cxnSp>
      <p:cxnSp>
        <p:nvCxnSpPr>
          <p:cNvPr id="25" name="Google Shape;73;g2cb64b4a222_0_0">
            <a:extLst>
              <a:ext uri="{FF2B5EF4-FFF2-40B4-BE49-F238E27FC236}">
                <a16:creationId xmlns:a16="http://schemas.microsoft.com/office/drawing/2014/main" id="{3452D705-2C11-7BCB-60A4-615417D4A15E}"/>
              </a:ext>
            </a:extLst>
          </p:cNvPr>
          <p:cNvCxnSpPr/>
          <p:nvPr/>
        </p:nvCxnSpPr>
        <p:spPr>
          <a:xfrm rot="10800000">
            <a:off x="26902750" y="15904225"/>
            <a:ext cx="426300" cy="1092600"/>
          </a:xfrm>
          <a:prstGeom prst="straightConnector1">
            <a:avLst/>
          </a:prstGeom>
          <a:noFill/>
          <a:ln w="38100" cap="flat" cmpd="sng">
            <a:solidFill>
              <a:srgbClr val="760000"/>
            </a:solidFill>
            <a:prstDash val="solid"/>
            <a:round/>
            <a:headEnd type="none" w="med" len="med"/>
            <a:tailEnd type="triangle" w="med" len="med"/>
          </a:ln>
        </p:spPr>
      </p:cxnSp>
      <p:pic>
        <p:nvPicPr>
          <p:cNvPr id="26" name="Google Shape;75;g2cb64b4a222_0_0">
            <a:extLst>
              <a:ext uri="{FF2B5EF4-FFF2-40B4-BE49-F238E27FC236}">
                <a16:creationId xmlns:a16="http://schemas.microsoft.com/office/drawing/2014/main" id="{ADCBEE4E-248F-A2D1-6BCC-ADDB69E72946}"/>
              </a:ext>
            </a:extLst>
          </p:cNvPr>
          <p:cNvPicPr preferRelativeResize="0"/>
          <p:nvPr/>
        </p:nvPicPr>
        <p:blipFill>
          <a:blip r:embed="rId6">
            <a:alphaModFix/>
          </a:blip>
          <a:stretch>
            <a:fillRect/>
          </a:stretch>
        </p:blipFill>
        <p:spPr>
          <a:xfrm>
            <a:off x="15281475" y="15744807"/>
            <a:ext cx="4934700" cy="5412000"/>
          </a:xfrm>
          <a:prstGeom prst="ellipse">
            <a:avLst/>
          </a:prstGeom>
          <a:noFill/>
          <a:ln>
            <a:noFill/>
          </a:ln>
        </p:spPr>
      </p:pic>
      <p:sp>
        <p:nvSpPr>
          <p:cNvPr id="27" name="Google Shape;76;g2cb64b4a222_0_0">
            <a:extLst>
              <a:ext uri="{FF2B5EF4-FFF2-40B4-BE49-F238E27FC236}">
                <a16:creationId xmlns:a16="http://schemas.microsoft.com/office/drawing/2014/main" id="{18B1E0C5-DECD-6BF7-E368-C9C8908D41B4}"/>
              </a:ext>
            </a:extLst>
          </p:cNvPr>
          <p:cNvSpPr txBox="1"/>
          <p:nvPr/>
        </p:nvSpPr>
        <p:spPr>
          <a:xfrm>
            <a:off x="14881450" y="20413652"/>
            <a:ext cx="4625100" cy="882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1120"/>
              </a:spcBef>
              <a:spcAft>
                <a:spcPts val="0"/>
              </a:spcAft>
              <a:buNone/>
            </a:pPr>
            <a:r>
              <a:rPr lang="en-US" sz="4000" b="1">
                <a:solidFill>
                  <a:srgbClr val="760000"/>
                </a:solidFill>
                <a:latin typeface="Calibri"/>
                <a:ea typeface="Calibri"/>
                <a:cs typeface="Calibri"/>
                <a:sym typeface="Calibri"/>
              </a:rPr>
              <a:t>A: </a:t>
            </a:r>
            <a:r>
              <a:rPr lang="en-US" sz="4000">
                <a:solidFill>
                  <a:srgbClr val="760000"/>
                </a:solidFill>
                <a:latin typeface="Calibri"/>
                <a:ea typeface="Calibri"/>
                <a:cs typeface="Calibri"/>
                <a:sym typeface="Calibri"/>
              </a:rPr>
              <a:t>Stimulus applied</a:t>
            </a:r>
            <a:endParaRPr sz="4000">
              <a:solidFill>
                <a:srgbClr val="760000"/>
              </a:solidFill>
              <a:latin typeface="Calibri"/>
              <a:ea typeface="Calibri"/>
              <a:cs typeface="Calibri"/>
              <a:sym typeface="Calibri"/>
            </a:endParaRPr>
          </a:p>
        </p:txBody>
      </p:sp>
      <p:pic>
        <p:nvPicPr>
          <p:cNvPr id="28" name="Google Shape;77;g2cb64b4a222_0_0">
            <a:extLst>
              <a:ext uri="{FF2B5EF4-FFF2-40B4-BE49-F238E27FC236}">
                <a16:creationId xmlns:a16="http://schemas.microsoft.com/office/drawing/2014/main" id="{AA3B7190-16A3-9C0D-759C-44914F21FC87}"/>
              </a:ext>
            </a:extLst>
          </p:cNvPr>
          <p:cNvPicPr preferRelativeResize="0"/>
          <p:nvPr/>
        </p:nvPicPr>
        <p:blipFill rotWithShape="1">
          <a:blip r:embed="rId7">
            <a:alphaModFix/>
          </a:blip>
          <a:srcRect l="12249" r="14661"/>
          <a:stretch/>
        </p:blipFill>
        <p:spPr>
          <a:xfrm>
            <a:off x="16338200" y="22048429"/>
            <a:ext cx="4352100" cy="4483800"/>
          </a:xfrm>
          <a:prstGeom prst="ellipse">
            <a:avLst/>
          </a:prstGeom>
          <a:noFill/>
          <a:ln>
            <a:noFill/>
          </a:ln>
        </p:spPr>
      </p:pic>
      <p:sp>
        <p:nvSpPr>
          <p:cNvPr id="29" name="Google Shape;78;g2cb64b4a222_0_0">
            <a:extLst>
              <a:ext uri="{FF2B5EF4-FFF2-40B4-BE49-F238E27FC236}">
                <a16:creationId xmlns:a16="http://schemas.microsoft.com/office/drawing/2014/main" id="{5DC70AEA-C65F-D552-6A14-F7BD70B6739E}"/>
              </a:ext>
            </a:extLst>
          </p:cNvPr>
          <p:cNvSpPr txBox="1"/>
          <p:nvPr/>
        </p:nvSpPr>
        <p:spPr>
          <a:xfrm>
            <a:off x="16338200" y="26374331"/>
            <a:ext cx="3993900" cy="882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1120"/>
              </a:spcBef>
              <a:spcAft>
                <a:spcPts val="0"/>
              </a:spcAft>
              <a:buNone/>
            </a:pPr>
            <a:r>
              <a:rPr lang="en-US" sz="4000" b="1">
                <a:solidFill>
                  <a:srgbClr val="760000"/>
                </a:solidFill>
                <a:latin typeface="Calibri"/>
                <a:ea typeface="Calibri"/>
                <a:cs typeface="Calibri"/>
                <a:sym typeface="Calibri"/>
              </a:rPr>
              <a:t>B: </a:t>
            </a:r>
            <a:r>
              <a:rPr lang="en-US" sz="4000">
                <a:solidFill>
                  <a:srgbClr val="760000"/>
                </a:solidFill>
                <a:latin typeface="Calibri"/>
                <a:ea typeface="Calibri"/>
                <a:cs typeface="Calibri"/>
                <a:sym typeface="Calibri"/>
              </a:rPr>
              <a:t>First contact</a:t>
            </a:r>
            <a:endParaRPr sz="4000">
              <a:solidFill>
                <a:srgbClr val="760000"/>
              </a:solidFill>
            </a:endParaRPr>
          </a:p>
        </p:txBody>
      </p:sp>
      <p:cxnSp>
        <p:nvCxnSpPr>
          <p:cNvPr id="30" name="Google Shape;79;g2cb64b4a222_0_0">
            <a:extLst>
              <a:ext uri="{FF2B5EF4-FFF2-40B4-BE49-F238E27FC236}">
                <a16:creationId xmlns:a16="http://schemas.microsoft.com/office/drawing/2014/main" id="{3FD0FCF7-E0FD-B42B-6684-936B26A62796}"/>
              </a:ext>
            </a:extLst>
          </p:cNvPr>
          <p:cNvCxnSpPr/>
          <p:nvPr/>
        </p:nvCxnSpPr>
        <p:spPr>
          <a:xfrm>
            <a:off x="19677025" y="26110631"/>
            <a:ext cx="898200" cy="1410000"/>
          </a:xfrm>
          <a:prstGeom prst="straightConnector1">
            <a:avLst/>
          </a:prstGeom>
          <a:noFill/>
          <a:ln w="38100" cap="flat" cmpd="sng">
            <a:solidFill>
              <a:srgbClr val="760000"/>
            </a:solidFill>
            <a:prstDash val="solid"/>
            <a:round/>
            <a:headEnd type="none" w="med" len="med"/>
            <a:tailEnd type="triangle" w="med" len="med"/>
          </a:ln>
        </p:spPr>
      </p:cxnSp>
      <p:pic>
        <p:nvPicPr>
          <p:cNvPr id="31" name="Google Shape;70;g2cb64b4a222_0_0">
            <a:extLst>
              <a:ext uri="{FF2B5EF4-FFF2-40B4-BE49-F238E27FC236}">
                <a16:creationId xmlns:a16="http://schemas.microsoft.com/office/drawing/2014/main" id="{C0621A43-A5B8-2259-FF5A-9574CA3E8EA4}"/>
              </a:ext>
            </a:extLst>
          </p:cNvPr>
          <p:cNvPicPr preferRelativeResize="0"/>
          <p:nvPr/>
        </p:nvPicPr>
        <p:blipFill rotWithShape="1">
          <a:blip r:embed="rId8">
            <a:alphaModFix/>
          </a:blip>
          <a:srcRect t="20076"/>
          <a:stretch/>
        </p:blipFill>
        <p:spPr>
          <a:xfrm>
            <a:off x="15683325" y="10740375"/>
            <a:ext cx="4352100" cy="4252200"/>
          </a:xfrm>
          <a:prstGeom prst="ellipse">
            <a:avLst/>
          </a:prstGeom>
          <a:noFill/>
          <a:ln>
            <a:noFill/>
          </a:ln>
        </p:spPr>
      </p:pic>
      <p:sp>
        <p:nvSpPr>
          <p:cNvPr id="32" name="Google Shape;80;g2cb64b4a222_0_0">
            <a:extLst>
              <a:ext uri="{FF2B5EF4-FFF2-40B4-BE49-F238E27FC236}">
                <a16:creationId xmlns:a16="http://schemas.microsoft.com/office/drawing/2014/main" id="{30E07B52-4626-E95C-DA43-E95E2A2A3997}"/>
              </a:ext>
            </a:extLst>
          </p:cNvPr>
          <p:cNvSpPr txBox="1"/>
          <p:nvPr/>
        </p:nvSpPr>
        <p:spPr>
          <a:xfrm>
            <a:off x="15457350" y="10127825"/>
            <a:ext cx="4625100" cy="861900"/>
          </a:xfrm>
          <a:prstGeom prst="rect">
            <a:avLst/>
          </a:prstGeom>
          <a:solidFill>
            <a:srgbClr val="D9D9D9"/>
          </a:solidFill>
          <a:ln>
            <a:noFill/>
          </a:ln>
        </p:spPr>
        <p:txBody>
          <a:bodyPr spcFirstLastPara="1" wrap="square" lIns="91425" tIns="91425" rIns="91425" bIns="91425" anchor="t" anchorCtr="0">
            <a:noAutofit/>
          </a:bodyPr>
          <a:lstStyle/>
          <a:p>
            <a:pPr marL="0" lvl="0" indent="0" algn="ctr" rtl="0">
              <a:spcBef>
                <a:spcPts val="1120"/>
              </a:spcBef>
              <a:spcAft>
                <a:spcPts val="0"/>
              </a:spcAft>
              <a:buNone/>
            </a:pPr>
            <a:r>
              <a:rPr lang="en-US" sz="4000" b="1">
                <a:solidFill>
                  <a:srgbClr val="760000"/>
                </a:solidFill>
                <a:latin typeface="Calibri"/>
                <a:ea typeface="Calibri"/>
                <a:cs typeface="Calibri"/>
                <a:sym typeface="Calibri"/>
              </a:rPr>
              <a:t>C</a:t>
            </a:r>
            <a:r>
              <a:rPr lang="en-US" sz="4000" b="1" baseline="-25000">
                <a:solidFill>
                  <a:srgbClr val="760000"/>
                </a:solidFill>
                <a:latin typeface="Calibri"/>
                <a:ea typeface="Calibri"/>
                <a:cs typeface="Calibri"/>
                <a:sym typeface="Calibri"/>
              </a:rPr>
              <a:t>a</a:t>
            </a:r>
            <a:r>
              <a:rPr lang="en-US" sz="4000" b="1">
                <a:solidFill>
                  <a:srgbClr val="760000"/>
                </a:solidFill>
                <a:latin typeface="Calibri"/>
                <a:ea typeface="Calibri"/>
                <a:cs typeface="Calibri"/>
                <a:sym typeface="Calibri"/>
              </a:rPr>
              <a:t>: </a:t>
            </a:r>
            <a:r>
              <a:rPr lang="en-US" sz="4000">
                <a:solidFill>
                  <a:srgbClr val="760000"/>
                </a:solidFill>
                <a:latin typeface="Calibri"/>
                <a:ea typeface="Calibri"/>
                <a:cs typeface="Calibri"/>
                <a:sym typeface="Calibri"/>
              </a:rPr>
              <a:t>Max Load Applied</a:t>
            </a:r>
            <a:endParaRPr sz="4000">
              <a:solidFill>
                <a:srgbClr val="760000"/>
              </a:solidFill>
              <a:latin typeface="Calibri"/>
              <a:ea typeface="Calibri"/>
              <a:cs typeface="Calibri"/>
              <a:sym typeface="Calibri"/>
            </a:endParaRPr>
          </a:p>
        </p:txBody>
      </p:sp>
      <p:pic>
        <p:nvPicPr>
          <p:cNvPr id="33" name="Google Shape;81;g2cb64b4a222_0_0">
            <a:extLst>
              <a:ext uri="{FF2B5EF4-FFF2-40B4-BE49-F238E27FC236}">
                <a16:creationId xmlns:a16="http://schemas.microsoft.com/office/drawing/2014/main" id="{754AD4D1-4A73-9F58-D992-0065655E2C59}"/>
              </a:ext>
            </a:extLst>
          </p:cNvPr>
          <p:cNvPicPr preferRelativeResize="0"/>
          <p:nvPr/>
        </p:nvPicPr>
        <p:blipFill rotWithShape="1">
          <a:blip r:embed="rId9">
            <a:alphaModFix/>
          </a:blip>
          <a:srcRect t="45346"/>
          <a:stretch/>
        </p:blipFill>
        <p:spPr>
          <a:xfrm>
            <a:off x="23476263" y="10435812"/>
            <a:ext cx="4625100" cy="3999300"/>
          </a:xfrm>
          <a:prstGeom prst="ellipse">
            <a:avLst/>
          </a:prstGeom>
          <a:noFill/>
          <a:ln>
            <a:noFill/>
          </a:ln>
        </p:spPr>
      </p:pic>
      <p:sp>
        <p:nvSpPr>
          <p:cNvPr id="34" name="Google Shape;82;g2cb64b4a222_0_0">
            <a:extLst>
              <a:ext uri="{FF2B5EF4-FFF2-40B4-BE49-F238E27FC236}">
                <a16:creationId xmlns:a16="http://schemas.microsoft.com/office/drawing/2014/main" id="{6D3A2B74-210E-71C8-4FF7-AD870D03BFE5}"/>
              </a:ext>
            </a:extLst>
          </p:cNvPr>
          <p:cNvSpPr txBox="1"/>
          <p:nvPr/>
        </p:nvSpPr>
        <p:spPr>
          <a:xfrm>
            <a:off x="23210925" y="9610038"/>
            <a:ext cx="5155800" cy="882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1120"/>
              </a:spcBef>
              <a:spcAft>
                <a:spcPts val="0"/>
              </a:spcAft>
              <a:buNone/>
            </a:pPr>
            <a:r>
              <a:rPr lang="en-US" sz="4000" b="1">
                <a:solidFill>
                  <a:srgbClr val="760000"/>
                </a:solidFill>
                <a:latin typeface="Calibri"/>
                <a:ea typeface="Calibri"/>
                <a:cs typeface="Calibri"/>
                <a:sym typeface="Calibri"/>
              </a:rPr>
              <a:t>C</a:t>
            </a:r>
            <a:r>
              <a:rPr lang="en-US" sz="4000" b="1" baseline="-25000">
                <a:solidFill>
                  <a:srgbClr val="760000"/>
                </a:solidFill>
                <a:latin typeface="Calibri"/>
                <a:ea typeface="Calibri"/>
                <a:cs typeface="Calibri"/>
                <a:sym typeface="Calibri"/>
              </a:rPr>
              <a:t>b</a:t>
            </a:r>
            <a:r>
              <a:rPr lang="en-US" sz="4000" b="1">
                <a:solidFill>
                  <a:srgbClr val="760000"/>
                </a:solidFill>
                <a:latin typeface="Calibri"/>
                <a:ea typeface="Calibri"/>
                <a:cs typeface="Calibri"/>
                <a:sym typeface="Calibri"/>
              </a:rPr>
              <a:t>: </a:t>
            </a:r>
            <a:r>
              <a:rPr lang="en-US" sz="4000">
                <a:solidFill>
                  <a:srgbClr val="760000"/>
                </a:solidFill>
                <a:latin typeface="Calibri"/>
                <a:ea typeface="Calibri"/>
                <a:cs typeface="Calibri"/>
                <a:sym typeface="Calibri"/>
              </a:rPr>
              <a:t>Max Load Applied</a:t>
            </a:r>
            <a:endParaRPr sz="4000">
              <a:solidFill>
                <a:srgbClr val="760000"/>
              </a:solidFill>
              <a:latin typeface="Calibri"/>
              <a:ea typeface="Calibri"/>
              <a:cs typeface="Calibri"/>
              <a:sym typeface="Calibri"/>
            </a:endParaRPr>
          </a:p>
        </p:txBody>
      </p:sp>
      <p:pic>
        <p:nvPicPr>
          <p:cNvPr id="35" name="Google Shape;83;g2cb64b4a222_0_0">
            <a:extLst>
              <a:ext uri="{FF2B5EF4-FFF2-40B4-BE49-F238E27FC236}">
                <a16:creationId xmlns:a16="http://schemas.microsoft.com/office/drawing/2014/main" id="{68DCBB23-2DFC-A9F8-82CE-FD6AC0F3E9DA}"/>
              </a:ext>
            </a:extLst>
          </p:cNvPr>
          <p:cNvPicPr preferRelativeResize="0"/>
          <p:nvPr/>
        </p:nvPicPr>
        <p:blipFill>
          <a:blip r:embed="rId6">
            <a:alphaModFix/>
          </a:blip>
          <a:stretch>
            <a:fillRect/>
          </a:stretch>
        </p:blipFill>
        <p:spPr>
          <a:xfrm>
            <a:off x="24035574" y="17775475"/>
            <a:ext cx="4625100" cy="5072400"/>
          </a:xfrm>
          <a:prstGeom prst="ellipse">
            <a:avLst/>
          </a:prstGeom>
          <a:noFill/>
          <a:ln>
            <a:noFill/>
          </a:ln>
        </p:spPr>
      </p:pic>
      <p:pic>
        <p:nvPicPr>
          <p:cNvPr id="36" name="Google Shape;84;g2cb64b4a222_0_0">
            <a:extLst>
              <a:ext uri="{FF2B5EF4-FFF2-40B4-BE49-F238E27FC236}">
                <a16:creationId xmlns:a16="http://schemas.microsoft.com/office/drawing/2014/main" id="{2AF4CEBA-50D7-3C2D-7300-B284DF567B78}"/>
              </a:ext>
            </a:extLst>
          </p:cNvPr>
          <p:cNvPicPr preferRelativeResize="0"/>
          <p:nvPr/>
        </p:nvPicPr>
        <p:blipFill rotWithShape="1">
          <a:blip r:embed="rId10">
            <a:alphaModFix/>
          </a:blip>
          <a:srcRect t="10626"/>
          <a:stretch/>
        </p:blipFill>
        <p:spPr>
          <a:xfrm>
            <a:off x="22200400" y="23145725"/>
            <a:ext cx="3993900" cy="4374900"/>
          </a:xfrm>
          <a:prstGeom prst="ellipse">
            <a:avLst/>
          </a:prstGeom>
          <a:noFill/>
          <a:ln>
            <a:noFill/>
          </a:ln>
        </p:spPr>
      </p:pic>
      <p:sp>
        <p:nvSpPr>
          <p:cNvPr id="37" name="Google Shape;85;g2cb64b4a222_0_0">
            <a:extLst>
              <a:ext uri="{FF2B5EF4-FFF2-40B4-BE49-F238E27FC236}">
                <a16:creationId xmlns:a16="http://schemas.microsoft.com/office/drawing/2014/main" id="{5F327D58-3F6B-8DF1-B79B-CAB8B9B32CED}"/>
              </a:ext>
            </a:extLst>
          </p:cNvPr>
          <p:cNvSpPr txBox="1"/>
          <p:nvPr/>
        </p:nvSpPr>
        <p:spPr>
          <a:xfrm>
            <a:off x="24314675" y="17029075"/>
            <a:ext cx="4934700" cy="10668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1120"/>
              </a:spcBef>
              <a:spcAft>
                <a:spcPts val="0"/>
              </a:spcAft>
              <a:buNone/>
            </a:pPr>
            <a:r>
              <a:rPr lang="en-US" sz="4000" b="1">
                <a:solidFill>
                  <a:srgbClr val="760000"/>
                </a:solidFill>
                <a:latin typeface="Calibri"/>
                <a:ea typeface="Calibri"/>
                <a:cs typeface="Calibri"/>
                <a:sym typeface="Calibri"/>
              </a:rPr>
              <a:t>E: </a:t>
            </a:r>
            <a:r>
              <a:rPr lang="en-US" sz="4000">
                <a:solidFill>
                  <a:srgbClr val="760000"/>
                </a:solidFill>
                <a:latin typeface="Calibri"/>
                <a:ea typeface="Calibri"/>
                <a:cs typeface="Calibri"/>
                <a:sym typeface="Calibri"/>
              </a:rPr>
              <a:t>Ready for next Cue</a:t>
            </a:r>
            <a:endParaRPr sz="4000">
              <a:solidFill>
                <a:srgbClr val="760000"/>
              </a:solidFill>
              <a:latin typeface="Calibri"/>
              <a:ea typeface="Calibri"/>
              <a:cs typeface="Calibri"/>
              <a:sym typeface="Calibri"/>
            </a:endParaRPr>
          </a:p>
        </p:txBody>
      </p:sp>
      <p:sp>
        <p:nvSpPr>
          <p:cNvPr id="38" name="Google Shape;86;g2cb64b4a222_0_0">
            <a:extLst>
              <a:ext uri="{FF2B5EF4-FFF2-40B4-BE49-F238E27FC236}">
                <a16:creationId xmlns:a16="http://schemas.microsoft.com/office/drawing/2014/main" id="{DFAE89F0-F397-3BC1-2C85-DC3BEEEF6163}"/>
              </a:ext>
            </a:extLst>
          </p:cNvPr>
          <p:cNvSpPr txBox="1"/>
          <p:nvPr/>
        </p:nvSpPr>
        <p:spPr>
          <a:xfrm>
            <a:off x="21562825" y="22806800"/>
            <a:ext cx="3426900" cy="8061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1120"/>
              </a:spcBef>
              <a:spcAft>
                <a:spcPts val="0"/>
              </a:spcAft>
              <a:buNone/>
            </a:pPr>
            <a:r>
              <a:rPr lang="en-US" sz="4000" b="1">
                <a:solidFill>
                  <a:srgbClr val="760000"/>
                </a:solidFill>
                <a:latin typeface="Calibri"/>
                <a:ea typeface="Calibri"/>
                <a:cs typeface="Calibri"/>
                <a:sym typeface="Calibri"/>
              </a:rPr>
              <a:t>D: </a:t>
            </a:r>
            <a:r>
              <a:rPr lang="en-US" sz="4000">
                <a:solidFill>
                  <a:srgbClr val="760000"/>
                </a:solidFill>
                <a:latin typeface="Calibri"/>
                <a:ea typeface="Calibri"/>
                <a:cs typeface="Calibri"/>
                <a:sym typeface="Calibri"/>
              </a:rPr>
              <a:t>Standing up</a:t>
            </a:r>
            <a:endParaRPr sz="4000">
              <a:solidFill>
                <a:srgbClr val="760000"/>
              </a:solidFill>
              <a:latin typeface="Calibri"/>
              <a:ea typeface="Calibri"/>
              <a:cs typeface="Calibri"/>
              <a:sym typeface="Calibri"/>
            </a:endParaRPr>
          </a:p>
        </p:txBody>
      </p:sp>
      <p:sp>
        <p:nvSpPr>
          <p:cNvPr id="46" name="Google Shape;54;g2cb64b4a222_0_0">
            <a:extLst>
              <a:ext uri="{FF2B5EF4-FFF2-40B4-BE49-F238E27FC236}">
                <a16:creationId xmlns:a16="http://schemas.microsoft.com/office/drawing/2014/main" id="{B7EE6B8E-73B3-E60A-66F3-7DED59A55C08}"/>
              </a:ext>
            </a:extLst>
          </p:cNvPr>
          <p:cNvSpPr txBox="1"/>
          <p:nvPr/>
        </p:nvSpPr>
        <p:spPr>
          <a:xfrm>
            <a:off x="1297474" y="28073918"/>
            <a:ext cx="11838901" cy="972564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100" b="1" u="sng" dirty="0">
                <a:latin typeface="Calibri"/>
                <a:ea typeface="Calibri"/>
                <a:cs typeface="Calibri"/>
                <a:sym typeface="Calibri"/>
              </a:rPr>
              <a:t>DESIGN</a:t>
            </a:r>
          </a:p>
          <a:p>
            <a:pPr marL="0" lvl="0" indent="0" algn="ctr" rtl="0">
              <a:spcBef>
                <a:spcPts val="0"/>
              </a:spcBef>
              <a:spcAft>
                <a:spcPts val="0"/>
              </a:spcAft>
              <a:buNone/>
            </a:pPr>
            <a:endParaRPr lang="en-US" sz="5100" b="1" u="sng" dirty="0">
              <a:latin typeface="Calibri"/>
              <a:ea typeface="Calibri"/>
              <a:cs typeface="Calibri"/>
              <a:sym typeface="Calibri"/>
            </a:endParaRPr>
          </a:p>
          <a:p>
            <a:pPr marL="0" lvl="0" indent="0" algn="ctr" rtl="0">
              <a:spcBef>
                <a:spcPts val="0"/>
              </a:spcBef>
              <a:spcAft>
                <a:spcPts val="0"/>
              </a:spcAft>
              <a:buNone/>
            </a:pPr>
            <a:endParaRPr lang="en-US" sz="5100" b="1" u="sng" dirty="0">
              <a:latin typeface="Calibri"/>
              <a:ea typeface="Calibri"/>
              <a:cs typeface="Calibri"/>
              <a:sym typeface="Calibri"/>
            </a:endParaRPr>
          </a:p>
          <a:p>
            <a:pPr marL="0" lvl="0" indent="0" algn="ctr" rtl="0">
              <a:spcBef>
                <a:spcPts val="0"/>
              </a:spcBef>
              <a:spcAft>
                <a:spcPts val="0"/>
              </a:spcAft>
              <a:buNone/>
            </a:pPr>
            <a:endParaRPr lang="en-US" sz="5100" b="1" u="sng" dirty="0">
              <a:latin typeface="Calibri"/>
              <a:ea typeface="Calibri"/>
              <a:cs typeface="Calibri"/>
              <a:sym typeface="Calibri"/>
            </a:endParaRPr>
          </a:p>
          <a:p>
            <a:pPr marL="0" lvl="0" indent="0" algn="ctr" rtl="0">
              <a:spcBef>
                <a:spcPts val="0"/>
              </a:spcBef>
              <a:spcAft>
                <a:spcPts val="0"/>
              </a:spcAft>
              <a:buNone/>
            </a:pPr>
            <a:endParaRPr lang="en-US" sz="5100" b="1" u="sng" dirty="0">
              <a:latin typeface="Calibri"/>
              <a:ea typeface="Calibri"/>
              <a:cs typeface="Calibri"/>
              <a:sym typeface="Calibri"/>
            </a:endParaRPr>
          </a:p>
          <a:p>
            <a:pPr marL="0" lvl="0" indent="0" algn="ctr" rtl="0">
              <a:spcBef>
                <a:spcPts val="0"/>
              </a:spcBef>
              <a:spcAft>
                <a:spcPts val="0"/>
              </a:spcAft>
              <a:buNone/>
            </a:pPr>
            <a:endParaRPr lang="en-US" sz="5100" b="1" u="sng" dirty="0">
              <a:latin typeface="Calibri"/>
              <a:ea typeface="Calibri"/>
              <a:cs typeface="Calibri"/>
              <a:sym typeface="Calibri"/>
            </a:endParaRPr>
          </a:p>
          <a:p>
            <a:pPr marL="0" lvl="0" indent="0" algn="ctr" rtl="0">
              <a:spcBef>
                <a:spcPts val="0"/>
              </a:spcBef>
              <a:spcAft>
                <a:spcPts val="0"/>
              </a:spcAft>
              <a:buNone/>
            </a:pPr>
            <a:endParaRPr lang="en-US" sz="5100" b="1" u="sng" dirty="0">
              <a:latin typeface="Calibri"/>
              <a:ea typeface="Calibri"/>
              <a:cs typeface="Calibri"/>
              <a:sym typeface="Calibri"/>
            </a:endParaRPr>
          </a:p>
          <a:p>
            <a:pPr marL="0" lvl="0" indent="0" algn="ctr" rtl="0">
              <a:spcBef>
                <a:spcPts val="0"/>
              </a:spcBef>
              <a:spcAft>
                <a:spcPts val="0"/>
              </a:spcAft>
              <a:buNone/>
            </a:pPr>
            <a:endParaRPr lang="en-US" sz="5100" b="1" u="sng" dirty="0">
              <a:latin typeface="Calibri"/>
              <a:ea typeface="Calibri"/>
              <a:cs typeface="Calibri"/>
              <a:sym typeface="Calibri"/>
            </a:endParaRPr>
          </a:p>
          <a:p>
            <a:pPr marL="0" lvl="0" indent="0" algn="ctr" rtl="0">
              <a:spcBef>
                <a:spcPts val="0"/>
              </a:spcBef>
              <a:spcAft>
                <a:spcPts val="0"/>
              </a:spcAft>
              <a:buNone/>
            </a:pPr>
            <a:endParaRPr lang="en-US" sz="5100" b="1" u="sng" dirty="0">
              <a:latin typeface="Calibri"/>
              <a:ea typeface="Calibri"/>
              <a:cs typeface="Calibri"/>
              <a:sym typeface="Calibri"/>
            </a:endParaRPr>
          </a:p>
          <a:p>
            <a:pPr marL="685800" indent="-685800" algn="just">
              <a:buFont typeface="Arial" panose="020B0604020202020204" pitchFamily="34" charset="0"/>
              <a:buChar char="•"/>
            </a:pPr>
            <a:r>
              <a:rPr lang="en-US" sz="3900" b="1" dirty="0">
                <a:latin typeface="Calibri"/>
                <a:ea typeface="Calibri"/>
                <a:cs typeface="Calibri"/>
                <a:sym typeface="Calibri"/>
              </a:rPr>
              <a:t>Device Configuration:</a:t>
            </a:r>
            <a:r>
              <a:rPr lang="en-US" sz="3900" dirty="0">
                <a:latin typeface="Calibri"/>
                <a:ea typeface="Calibri"/>
                <a:cs typeface="Calibri"/>
                <a:sym typeface="Calibri"/>
              </a:rPr>
              <a:t> Inspired by the popular video game Dance Dance Revolution, four force plates are connected </a:t>
            </a:r>
            <a:r>
              <a:rPr lang="en-US" sz="3900" dirty="0">
                <a:solidFill>
                  <a:srgbClr val="FF0000"/>
                </a:solidFill>
                <a:latin typeface="Calibri"/>
                <a:ea typeface="Calibri"/>
                <a:cs typeface="Calibri"/>
                <a:sym typeface="Calibri"/>
              </a:rPr>
              <a:t> </a:t>
            </a:r>
            <a:r>
              <a:rPr lang="en-US" sz="3900" dirty="0">
                <a:solidFill>
                  <a:schemeClr val="dk1"/>
                </a:solidFill>
                <a:latin typeface="Calibri"/>
                <a:ea typeface="Calibri"/>
                <a:cs typeface="Calibri"/>
                <a:sym typeface="Calibri"/>
              </a:rPr>
              <a:t>in a “T” configuration.</a:t>
            </a:r>
            <a:r>
              <a:rPr lang="en-US" sz="3900" dirty="0">
                <a:latin typeface="Calibri"/>
                <a:ea typeface="Calibri"/>
                <a:cs typeface="Calibri"/>
                <a:sym typeface="Calibri"/>
              </a:rPr>
              <a:t> Each board features a top layer of clear acrylic.</a:t>
            </a:r>
          </a:p>
          <a:p>
            <a:pPr marL="0" lvl="0" indent="0" algn="ctr" rtl="0">
              <a:spcBef>
                <a:spcPts val="0"/>
              </a:spcBef>
              <a:spcAft>
                <a:spcPts val="0"/>
              </a:spcAft>
              <a:buNone/>
            </a:pPr>
            <a:endParaRPr sz="5100" u="sng" dirty="0">
              <a:latin typeface="Calibri"/>
              <a:ea typeface="Calibri"/>
              <a:cs typeface="Calibri"/>
              <a:sym typeface="Calibri"/>
            </a:endParaRPr>
          </a:p>
        </p:txBody>
      </p:sp>
      <p:sp>
        <p:nvSpPr>
          <p:cNvPr id="47" name="Google Shape;54;g2cb64b4a222_0_0">
            <a:extLst>
              <a:ext uri="{FF2B5EF4-FFF2-40B4-BE49-F238E27FC236}">
                <a16:creationId xmlns:a16="http://schemas.microsoft.com/office/drawing/2014/main" id="{0857B1AA-0841-A43D-BB1A-52F2C635C1C8}"/>
              </a:ext>
            </a:extLst>
          </p:cNvPr>
          <p:cNvSpPr txBox="1"/>
          <p:nvPr/>
        </p:nvSpPr>
        <p:spPr>
          <a:xfrm>
            <a:off x="29106786" y="15692456"/>
            <a:ext cx="13686263" cy="3298175"/>
          </a:xfrm>
          <a:prstGeom prst="rect">
            <a:avLst/>
          </a:prstGeom>
          <a:noFill/>
          <a:ln>
            <a:noFill/>
          </a:ln>
        </p:spPr>
        <p:txBody>
          <a:bodyPr spcFirstLastPara="1" wrap="square" lIns="91425" tIns="91425" rIns="91425" bIns="91425" anchor="t" anchorCtr="0">
            <a:noAutofit/>
          </a:bodyPr>
          <a:lstStyle/>
          <a:p>
            <a:pPr marL="596900" lvl="0" indent="-571500" algn="just" rtl="0">
              <a:spcBef>
                <a:spcPts val="0"/>
              </a:spcBef>
              <a:spcAft>
                <a:spcPts val="0"/>
              </a:spcAft>
              <a:buSzPts val="3200"/>
              <a:buFont typeface="Arial" panose="020B0604020202020204" pitchFamily="34" charset="0"/>
              <a:buChar char="•"/>
            </a:pPr>
            <a:r>
              <a:rPr lang="en-US" sz="3900" b="1" dirty="0">
                <a:latin typeface="Calibri"/>
                <a:ea typeface="Calibri"/>
                <a:cs typeface="Calibri"/>
                <a:sym typeface="Calibri"/>
              </a:rPr>
              <a:t>Test Control, Data Collection, and Analysis:</a:t>
            </a:r>
            <a:r>
              <a:rPr lang="en-US" sz="3900" dirty="0">
                <a:latin typeface="Calibri"/>
                <a:ea typeface="Calibri"/>
                <a:cs typeface="Calibri"/>
                <a:sym typeface="Calibri"/>
              </a:rPr>
              <a:t> IDE code controls the tests, including stimuli cues using LED lights. At intervals of 250 milliseconds, load cell data is collected and transferred to MATLAB to generate load vs time graphs showing reaction time.</a:t>
            </a:r>
            <a:endParaRPr sz="5800" dirty="0">
              <a:latin typeface="Calibri"/>
              <a:ea typeface="Calibri"/>
              <a:cs typeface="Calibri"/>
              <a:sym typeface="Calibri"/>
            </a:endParaRPr>
          </a:p>
        </p:txBody>
      </p:sp>
      <p:sp>
        <p:nvSpPr>
          <p:cNvPr id="48" name="Google Shape;54;g2cb64b4a222_0_0">
            <a:extLst>
              <a:ext uri="{FF2B5EF4-FFF2-40B4-BE49-F238E27FC236}">
                <a16:creationId xmlns:a16="http://schemas.microsoft.com/office/drawing/2014/main" id="{FBA98237-6D73-083B-8672-E73AD2208530}"/>
              </a:ext>
            </a:extLst>
          </p:cNvPr>
          <p:cNvSpPr txBox="1"/>
          <p:nvPr/>
        </p:nvSpPr>
        <p:spPr>
          <a:xfrm>
            <a:off x="29064158" y="7056559"/>
            <a:ext cx="13750862" cy="478425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100" b="1" u="sng" dirty="0">
                <a:latin typeface="Calibri"/>
                <a:ea typeface="Calibri"/>
                <a:cs typeface="Calibri"/>
                <a:sym typeface="Calibri"/>
              </a:rPr>
              <a:t>METHODS</a:t>
            </a:r>
            <a:endParaRPr sz="5100" u="sng" dirty="0">
              <a:latin typeface="Calibri"/>
              <a:ea typeface="Calibri"/>
              <a:cs typeface="Calibri"/>
              <a:sym typeface="Calibri"/>
            </a:endParaRPr>
          </a:p>
          <a:p>
            <a:pPr marL="596900" lvl="0" indent="-571500" algn="just" rtl="0">
              <a:spcBef>
                <a:spcPts val="0"/>
              </a:spcBef>
              <a:spcAft>
                <a:spcPts val="0"/>
              </a:spcAft>
              <a:buSzPct val="100000"/>
              <a:buFont typeface="Arial" panose="020B0604020202020204" pitchFamily="34" charset="0"/>
              <a:buChar char="•"/>
            </a:pPr>
            <a:r>
              <a:rPr lang="en-US" sz="3900" b="1" dirty="0">
                <a:latin typeface="Calibri"/>
                <a:ea typeface="Calibri"/>
                <a:cs typeface="Calibri"/>
                <a:sym typeface="Calibri"/>
              </a:rPr>
              <a:t>Physical Components: </a:t>
            </a:r>
            <a:r>
              <a:rPr lang="en-US" sz="3900" dirty="0">
                <a:latin typeface="Calibri"/>
                <a:ea typeface="Calibri"/>
                <a:cs typeface="Calibri"/>
                <a:sym typeface="Calibri"/>
              </a:rPr>
              <a:t>Beneath the acrylic layer is ¾ inch plywood, with laser cut squares to hold LED lights, the stimulus for the reaction time tests. Four load cells, each serving as transducers, are positioned underneath each board. The load cells are connected to an Arduino Uno, which acts as the central control unit. </a:t>
            </a:r>
          </a:p>
        </p:txBody>
      </p:sp>
      <p:sp>
        <p:nvSpPr>
          <p:cNvPr id="49" name="Google Shape;52;g2cb64b4a222_0_0">
            <a:extLst>
              <a:ext uri="{FF2B5EF4-FFF2-40B4-BE49-F238E27FC236}">
                <a16:creationId xmlns:a16="http://schemas.microsoft.com/office/drawing/2014/main" id="{2A221AFA-4D81-3203-8C4F-1D2813512D14}"/>
              </a:ext>
            </a:extLst>
          </p:cNvPr>
          <p:cNvSpPr txBox="1">
            <a:spLocks/>
          </p:cNvSpPr>
          <p:nvPr/>
        </p:nvSpPr>
        <p:spPr>
          <a:xfrm>
            <a:off x="1097463" y="14992575"/>
            <a:ext cx="11838900" cy="32981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28650" indent="-571500" algn="just">
              <a:spcBef>
                <a:spcPts val="1120"/>
              </a:spcBef>
              <a:buSzPts val="3900"/>
              <a:buFont typeface="Arial" panose="020B0604020202020204" pitchFamily="34" charset="0"/>
              <a:buChar char="•"/>
            </a:pPr>
            <a:r>
              <a:rPr lang="en-US" sz="3900" dirty="0">
                <a:latin typeface="Calibri"/>
                <a:ea typeface="Calibri"/>
                <a:cs typeface="Calibri"/>
                <a:sym typeface="Calibri"/>
              </a:rPr>
              <a:t>Response time has been shown to recover slower post-injury than any other symptoms.³</a:t>
            </a:r>
          </a:p>
          <a:p>
            <a:pPr marL="628650" indent="-571500" algn="just">
              <a:spcBef>
                <a:spcPts val="1120"/>
              </a:spcBef>
              <a:buSzPts val="3900"/>
              <a:buFont typeface="Arial" panose="020B0604020202020204" pitchFamily="34" charset="0"/>
              <a:buChar char="•"/>
            </a:pPr>
            <a:r>
              <a:rPr lang="en-US" sz="3900" dirty="0">
                <a:latin typeface="Calibri"/>
                <a:ea typeface="Calibri"/>
                <a:cs typeface="Calibri"/>
                <a:sym typeface="Calibri"/>
              </a:rPr>
              <a:t> There is a need for a device that can efficiently measure</a:t>
            </a:r>
            <a:r>
              <a:rPr lang="en-US" sz="3900" dirty="0">
                <a:solidFill>
                  <a:srgbClr val="FF0000"/>
                </a:solidFill>
                <a:latin typeface="Calibri"/>
                <a:ea typeface="Calibri"/>
                <a:cs typeface="Calibri"/>
                <a:sym typeface="Calibri"/>
              </a:rPr>
              <a:t> </a:t>
            </a:r>
            <a:r>
              <a:rPr lang="en-US" sz="3900" dirty="0">
                <a:latin typeface="Calibri"/>
                <a:ea typeface="Calibri"/>
                <a:cs typeface="Calibri"/>
                <a:sym typeface="Calibri"/>
              </a:rPr>
              <a:t>neuromuscular response time.</a:t>
            </a:r>
          </a:p>
        </p:txBody>
      </p:sp>
      <p:sp>
        <p:nvSpPr>
          <p:cNvPr id="50" name="Google Shape;52;g2cb64b4a222_0_0">
            <a:extLst>
              <a:ext uri="{FF2B5EF4-FFF2-40B4-BE49-F238E27FC236}">
                <a16:creationId xmlns:a16="http://schemas.microsoft.com/office/drawing/2014/main" id="{6E67323F-D8E2-062F-C09A-01EA881B11AC}"/>
              </a:ext>
            </a:extLst>
          </p:cNvPr>
          <p:cNvSpPr txBox="1">
            <a:spLocks/>
          </p:cNvSpPr>
          <p:nvPr/>
        </p:nvSpPr>
        <p:spPr>
          <a:xfrm>
            <a:off x="1045360" y="10187838"/>
            <a:ext cx="5465401" cy="57894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28650" indent="-571500">
              <a:spcBef>
                <a:spcPts val="1120"/>
              </a:spcBef>
              <a:buSzPts val="3900"/>
              <a:buFont typeface="Arial" panose="020B0604020202020204" pitchFamily="34" charset="0"/>
              <a:buChar char="•"/>
            </a:pPr>
            <a:r>
              <a:rPr lang="en-US" sz="3900" dirty="0">
                <a:latin typeface="Calibri"/>
                <a:ea typeface="Calibri"/>
                <a:cs typeface="Calibri"/>
                <a:sym typeface="Calibri"/>
              </a:rPr>
              <a:t>Response time is a component of neuromuscular control that can be defined as the amount of time it takes for an individual to respond to a stimulus.</a:t>
            </a:r>
            <a:endParaRPr lang="en-US" sz="3900" dirty="0">
              <a:solidFill>
                <a:srgbClr val="FF0000"/>
              </a:solidFill>
              <a:latin typeface="Calibri"/>
              <a:ea typeface="Calibri"/>
              <a:cs typeface="Calibri"/>
              <a:sym typeface="Calibri"/>
            </a:endParaRPr>
          </a:p>
        </p:txBody>
      </p:sp>
      <p:sp>
        <p:nvSpPr>
          <p:cNvPr id="51" name="Google Shape;55;g2cb64b4a222_0_0">
            <a:extLst>
              <a:ext uri="{FF2B5EF4-FFF2-40B4-BE49-F238E27FC236}">
                <a16:creationId xmlns:a16="http://schemas.microsoft.com/office/drawing/2014/main" id="{9608ED25-2EF0-A558-9EB8-A02DCF708D52}"/>
              </a:ext>
            </a:extLst>
          </p:cNvPr>
          <p:cNvSpPr txBox="1"/>
          <p:nvPr/>
        </p:nvSpPr>
        <p:spPr>
          <a:xfrm>
            <a:off x="29453624" y="18447270"/>
            <a:ext cx="13277763" cy="98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100" b="1" u="sng" dirty="0">
                <a:latin typeface="Calibri"/>
                <a:ea typeface="Calibri"/>
                <a:cs typeface="Calibri"/>
                <a:sym typeface="Calibri"/>
              </a:rPr>
              <a:t>TESTING AND VALIDATION</a:t>
            </a:r>
            <a:endParaRPr sz="5100" u="sng" dirty="0">
              <a:latin typeface="Calibri"/>
              <a:ea typeface="Calibri"/>
              <a:cs typeface="Calibri"/>
              <a:sym typeface="Calibri"/>
            </a:endParaRPr>
          </a:p>
          <a:p>
            <a:pPr marL="571500" lvl="0" indent="-571500" algn="just" rtl="0">
              <a:spcBef>
                <a:spcPts val="0"/>
              </a:spcBef>
              <a:spcAft>
                <a:spcPts val="0"/>
              </a:spcAft>
              <a:buSzPts val="3700"/>
              <a:buFont typeface="Arial" panose="020B0604020202020204" pitchFamily="34" charset="0"/>
              <a:buChar char="•"/>
            </a:pPr>
            <a:r>
              <a:rPr lang="en-US" sz="3900" b="1" dirty="0">
                <a:latin typeface="Calibri"/>
                <a:ea typeface="Calibri"/>
                <a:cs typeface="Calibri"/>
                <a:sym typeface="Calibri"/>
              </a:rPr>
              <a:t>Participants: </a:t>
            </a:r>
            <a:r>
              <a:rPr lang="en-US" sz="3900" dirty="0">
                <a:latin typeface="Calibri"/>
                <a:ea typeface="Calibri"/>
                <a:cs typeface="Calibri"/>
                <a:sym typeface="Calibri"/>
              </a:rPr>
              <a:t>10 members from the Florida Tech Men’s Lacrosse Team, ranging from ages 18 to 24 who remain anonymous.</a:t>
            </a:r>
            <a:endParaRPr sz="3900" dirty="0">
              <a:latin typeface="Calibri"/>
              <a:ea typeface="Calibri"/>
              <a:cs typeface="Calibri"/>
              <a:sym typeface="Calibri"/>
            </a:endParaRPr>
          </a:p>
          <a:p>
            <a:pPr marL="571500" lvl="0" indent="-571500" algn="just" rtl="0">
              <a:spcBef>
                <a:spcPts val="0"/>
              </a:spcBef>
              <a:spcAft>
                <a:spcPts val="0"/>
              </a:spcAft>
              <a:buSzPts val="3700"/>
              <a:buFont typeface="Arial" panose="020B0604020202020204" pitchFamily="34" charset="0"/>
              <a:buChar char="•"/>
            </a:pPr>
            <a:r>
              <a:rPr lang="en-US" sz="3900" b="1" dirty="0">
                <a:latin typeface="Calibri"/>
                <a:ea typeface="Calibri"/>
                <a:cs typeface="Calibri"/>
                <a:sym typeface="Calibri"/>
              </a:rPr>
              <a:t>Protocol: </a:t>
            </a:r>
            <a:r>
              <a:rPr lang="en-US" sz="3900" dirty="0">
                <a:latin typeface="Calibri"/>
                <a:ea typeface="Calibri"/>
                <a:cs typeface="Calibri"/>
                <a:sym typeface="Calibri"/>
              </a:rPr>
              <a:t>Each subject performed a programmed response time test comprising of 10 a movement sequence. Response times from these steps are averaged to determine a comprehensive response time value for the entire test. </a:t>
            </a:r>
            <a:endParaRPr sz="3900" dirty="0">
              <a:highlight>
                <a:srgbClr val="FFFF00"/>
              </a:highlight>
              <a:latin typeface="Calibri"/>
              <a:ea typeface="Calibri"/>
              <a:cs typeface="Calibri"/>
              <a:sym typeface="Calibri"/>
            </a:endParaRPr>
          </a:p>
          <a:p>
            <a:pPr marL="571500" lvl="0" indent="-571500" algn="just" rtl="0">
              <a:spcBef>
                <a:spcPts val="0"/>
              </a:spcBef>
              <a:spcAft>
                <a:spcPts val="0"/>
              </a:spcAft>
              <a:buSzPts val="3700"/>
              <a:buFont typeface="Arial" panose="020B0604020202020204" pitchFamily="34" charset="0"/>
              <a:buChar char="•"/>
            </a:pPr>
            <a:r>
              <a:rPr lang="en-US" sz="3900" b="1" dirty="0">
                <a:latin typeface="Calibri"/>
                <a:ea typeface="Calibri"/>
                <a:cs typeface="Calibri"/>
                <a:sym typeface="Calibri"/>
              </a:rPr>
              <a:t>Validation: </a:t>
            </a:r>
            <a:r>
              <a:rPr lang="en-US" sz="3900" dirty="0">
                <a:latin typeface="Calibri"/>
                <a:ea typeface="Calibri"/>
                <a:cs typeface="Calibri"/>
                <a:sym typeface="Calibri"/>
              </a:rPr>
              <a:t>Each test was recorded with slow motion video, and from that response time for each movement was deduced. They were averaged and compared to the response times from the device.</a:t>
            </a:r>
            <a:endParaRPr sz="3900" dirty="0">
              <a:latin typeface="Calibri"/>
              <a:ea typeface="Calibri"/>
              <a:cs typeface="Calibri"/>
              <a:sym typeface="Calibri"/>
            </a:endParaRPr>
          </a:p>
          <a:p>
            <a:pPr marL="571500" lvl="0" indent="-571500" algn="just" rtl="0">
              <a:spcBef>
                <a:spcPts val="0"/>
              </a:spcBef>
              <a:spcAft>
                <a:spcPts val="0"/>
              </a:spcAft>
              <a:buSzPts val="3700"/>
              <a:buFont typeface="Arial" panose="020B0604020202020204" pitchFamily="34" charset="0"/>
              <a:buChar char="•"/>
            </a:pPr>
            <a:r>
              <a:rPr lang="en-US" sz="3900" b="1" dirty="0">
                <a:latin typeface="Calibri"/>
                <a:ea typeface="Calibri"/>
                <a:cs typeface="Calibri"/>
                <a:sym typeface="Calibri"/>
              </a:rPr>
              <a:t>Ethical Considerations: </a:t>
            </a:r>
            <a:r>
              <a:rPr lang="en-US" sz="3900" dirty="0">
                <a:latin typeface="Calibri"/>
                <a:ea typeface="Calibri"/>
                <a:cs typeface="Calibri"/>
                <a:sym typeface="Calibri"/>
              </a:rPr>
              <a:t>This study has been approved by the Florida Institute of Technology Internal Review Board. All participants have given their informed consent before participation. </a:t>
            </a:r>
            <a:endParaRPr sz="3900" dirty="0">
              <a:latin typeface="Calibri"/>
              <a:ea typeface="Calibri"/>
              <a:cs typeface="Calibri"/>
              <a:sym typeface="Calibri"/>
            </a:endParaRPr>
          </a:p>
        </p:txBody>
      </p:sp>
      <p:sp>
        <p:nvSpPr>
          <p:cNvPr id="52" name="Google Shape;56;g2cb64b4a222_0_0">
            <a:extLst>
              <a:ext uri="{FF2B5EF4-FFF2-40B4-BE49-F238E27FC236}">
                <a16:creationId xmlns:a16="http://schemas.microsoft.com/office/drawing/2014/main" id="{B1C01E35-269D-CC0E-EFF7-E72CD4877E01}"/>
              </a:ext>
            </a:extLst>
          </p:cNvPr>
          <p:cNvSpPr txBox="1"/>
          <p:nvPr/>
        </p:nvSpPr>
        <p:spPr>
          <a:xfrm>
            <a:off x="30729150" y="27948530"/>
            <a:ext cx="11838900" cy="58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100" b="1" u="sng" dirty="0">
                <a:latin typeface="Calibri"/>
                <a:ea typeface="Calibri"/>
                <a:cs typeface="Calibri"/>
                <a:sym typeface="Calibri"/>
              </a:rPr>
              <a:t>ACKNOWLEDGEMENTS</a:t>
            </a:r>
            <a:endParaRPr sz="5100" b="1" u="sng" dirty="0">
              <a:latin typeface="Calibri"/>
              <a:ea typeface="Calibri"/>
              <a:cs typeface="Calibri"/>
              <a:sym typeface="Calibri"/>
            </a:endParaRPr>
          </a:p>
          <a:p>
            <a:pPr marL="457200" lvl="0" indent="0" algn="just" rtl="0">
              <a:spcBef>
                <a:spcPts val="0"/>
              </a:spcBef>
              <a:spcAft>
                <a:spcPts val="0"/>
              </a:spcAft>
              <a:buNone/>
            </a:pPr>
            <a:r>
              <a:rPr lang="en-US" sz="3900" dirty="0">
                <a:latin typeface="Calibri"/>
                <a:ea typeface="Calibri"/>
                <a:cs typeface="Calibri"/>
                <a:sym typeface="Calibri"/>
              </a:rPr>
              <a:t>We extend our sincere gratitude to Dr. </a:t>
            </a:r>
            <a:r>
              <a:rPr lang="en-US" sz="3900" dirty="0" err="1">
                <a:latin typeface="Calibri"/>
                <a:ea typeface="Calibri"/>
                <a:cs typeface="Calibri"/>
                <a:sym typeface="Calibri"/>
              </a:rPr>
              <a:t>Linxia</a:t>
            </a:r>
            <a:r>
              <a:rPr lang="en-US" sz="3900" dirty="0">
                <a:latin typeface="Calibri"/>
                <a:ea typeface="Calibri"/>
                <a:cs typeface="Calibri"/>
                <a:sym typeface="Calibri"/>
              </a:rPr>
              <a:t> Gu, Mohammad Ahmed, Dr. Scot Abbott, and Dr. </a:t>
            </a:r>
            <a:r>
              <a:rPr lang="en-US" sz="3900" dirty="0" err="1">
                <a:latin typeface="Calibri"/>
                <a:ea typeface="Calibri"/>
                <a:cs typeface="Calibri"/>
                <a:sym typeface="Calibri"/>
              </a:rPr>
              <a:t>RobRoy</a:t>
            </a:r>
            <a:r>
              <a:rPr lang="en-US" sz="3900" dirty="0">
                <a:latin typeface="Calibri"/>
                <a:ea typeface="Calibri"/>
                <a:cs typeface="Calibri"/>
                <a:sym typeface="Calibri"/>
              </a:rPr>
              <a:t> Martin for their invaluable contributions to the project. Their expertise and support were instrumental. </a:t>
            </a:r>
            <a:endParaRPr sz="3900" dirty="0">
              <a:solidFill>
                <a:srgbClr val="FF0000"/>
              </a:solidFill>
              <a:latin typeface="Calibri"/>
              <a:ea typeface="Calibri"/>
              <a:cs typeface="Calibri"/>
              <a:sym typeface="Calibri"/>
            </a:endParaRPr>
          </a:p>
        </p:txBody>
      </p:sp>
      <p:sp>
        <p:nvSpPr>
          <p:cNvPr id="53" name="Google Shape;61;g2cb64b4a222_0_0">
            <a:extLst>
              <a:ext uri="{FF2B5EF4-FFF2-40B4-BE49-F238E27FC236}">
                <a16:creationId xmlns:a16="http://schemas.microsoft.com/office/drawing/2014/main" id="{764ADA8A-2BBD-5284-1736-657CA76BB217}"/>
              </a:ext>
            </a:extLst>
          </p:cNvPr>
          <p:cNvSpPr txBox="1"/>
          <p:nvPr/>
        </p:nvSpPr>
        <p:spPr>
          <a:xfrm>
            <a:off x="31221287" y="31210402"/>
            <a:ext cx="11510100" cy="24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u="sng" dirty="0">
                <a:latin typeface="Calibri"/>
                <a:ea typeface="Calibri"/>
                <a:cs typeface="Calibri"/>
                <a:sym typeface="Calibri"/>
              </a:rPr>
              <a:t>REFERENCES</a:t>
            </a:r>
            <a:endParaRPr sz="2800" b="1" u="sng" dirty="0">
              <a:latin typeface="Calibri"/>
              <a:ea typeface="Calibri"/>
              <a:cs typeface="Calibri"/>
              <a:sym typeface="Calibri"/>
            </a:endParaRPr>
          </a:p>
          <a:p>
            <a:pPr marL="279400" lvl="0" indent="-279400" algn="l" rtl="0">
              <a:lnSpc>
                <a:spcPct val="115000"/>
              </a:lnSpc>
              <a:spcBef>
                <a:spcPts val="0"/>
              </a:spcBef>
              <a:spcAft>
                <a:spcPts val="0"/>
              </a:spcAft>
              <a:buNone/>
            </a:pPr>
            <a:r>
              <a:rPr lang="en-US" sz="2800" dirty="0">
                <a:solidFill>
                  <a:schemeClr val="dk1"/>
                </a:solidFill>
                <a:latin typeface="Calibri"/>
                <a:ea typeface="Calibri"/>
                <a:cs typeface="Calibri"/>
                <a:sym typeface="Calibri"/>
              </a:rPr>
              <a:t>¹Eckner, James T., et al. “Effect of Concussion on Clinically Measured Reaction Time in 9 NCAA Division I Collegiate Athletes: A Preliminary Study.” </a:t>
            </a:r>
            <a:r>
              <a:rPr lang="en-US" sz="2800" i="1" dirty="0">
                <a:solidFill>
                  <a:schemeClr val="dk1"/>
                </a:solidFill>
                <a:latin typeface="Calibri"/>
                <a:ea typeface="Calibri"/>
                <a:cs typeface="Calibri"/>
                <a:sym typeface="Calibri"/>
              </a:rPr>
              <a:t>PM&amp;R</a:t>
            </a:r>
            <a:r>
              <a:rPr lang="en-US" sz="2800" dirty="0">
                <a:solidFill>
                  <a:schemeClr val="dk1"/>
                </a:solidFill>
                <a:latin typeface="Calibri"/>
                <a:ea typeface="Calibri"/>
                <a:cs typeface="Calibri"/>
                <a:sym typeface="Calibri"/>
              </a:rPr>
              <a:t>, vol. 3, no. 3, Mar. 2011, pp. 212–18. </a:t>
            </a:r>
            <a:r>
              <a:rPr lang="en-US" sz="2800" i="1" dirty="0" err="1">
                <a:solidFill>
                  <a:schemeClr val="dk1"/>
                </a:solidFill>
                <a:latin typeface="Calibri"/>
                <a:ea typeface="Calibri"/>
                <a:cs typeface="Calibri"/>
                <a:sym typeface="Calibri"/>
              </a:rPr>
              <a:t>DOI.org</a:t>
            </a:r>
            <a:r>
              <a:rPr lang="en-US" sz="2800" i="1" dirty="0">
                <a:solidFill>
                  <a:schemeClr val="dk1"/>
                </a:solidFill>
                <a:latin typeface="Calibri"/>
                <a:ea typeface="Calibri"/>
                <a:cs typeface="Calibri"/>
                <a:sym typeface="Calibri"/>
              </a:rPr>
              <a:t> (</a:t>
            </a:r>
            <a:r>
              <a:rPr lang="en-US" sz="2800" i="1" dirty="0" err="1">
                <a:solidFill>
                  <a:schemeClr val="dk1"/>
                </a:solidFill>
                <a:latin typeface="Calibri"/>
                <a:ea typeface="Calibri"/>
                <a:cs typeface="Calibri"/>
                <a:sym typeface="Calibri"/>
              </a:rPr>
              <a:t>Crossref</a:t>
            </a:r>
            <a:r>
              <a:rPr lang="en-US" sz="2800" i="1" dirty="0">
                <a:solidFill>
                  <a:schemeClr val="dk1"/>
                </a:solidFill>
                <a:latin typeface="Calibri"/>
                <a:ea typeface="Calibri"/>
                <a:cs typeface="Calibri"/>
                <a:sym typeface="Calibri"/>
              </a:rPr>
              <a:t>)</a:t>
            </a:r>
            <a:r>
              <a:rPr lang="en-US" sz="2800" dirty="0">
                <a:solidFill>
                  <a:schemeClr val="dk1"/>
                </a:solidFill>
                <a:latin typeface="Calibri"/>
                <a:ea typeface="Calibri"/>
                <a:cs typeface="Calibri"/>
                <a:sym typeface="Calibri"/>
              </a:rPr>
              <a:t>, </a:t>
            </a:r>
            <a:r>
              <a:rPr lang="en-US" sz="2800" u="sng" dirty="0">
                <a:solidFill>
                  <a:schemeClr val="hlink"/>
                </a:solidFill>
                <a:latin typeface="Calibri"/>
                <a:ea typeface="Calibri"/>
                <a:cs typeface="Calibri"/>
                <a:sym typeface="Calibri"/>
                <a:hlinkClick r:id="rId11"/>
              </a:rPr>
              <a:t>https://doi.org/10.1016/j.pmrj.2010.12.003</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279400" lvl="0" indent="-279400" algn="l" rtl="0">
              <a:lnSpc>
                <a:spcPct val="115000"/>
              </a:lnSpc>
              <a:spcBef>
                <a:spcPts val="0"/>
              </a:spcBef>
              <a:spcAft>
                <a:spcPts val="0"/>
              </a:spcAft>
              <a:buNone/>
            </a:pPr>
            <a:r>
              <a:rPr lang="en-US" sz="2800" dirty="0">
                <a:solidFill>
                  <a:schemeClr val="dk1"/>
                </a:solidFill>
                <a:latin typeface="Calibri"/>
                <a:ea typeface="Calibri"/>
                <a:cs typeface="Calibri"/>
                <a:sym typeface="Calibri"/>
              </a:rPr>
              <a:t>²Smulligan, Katherine L., et al. “Increased Risk of Musculoskeletal Injuries After Concussion.” </a:t>
            </a:r>
            <a:r>
              <a:rPr lang="en-US" sz="2800" i="1" dirty="0">
                <a:solidFill>
                  <a:schemeClr val="dk1"/>
                </a:solidFill>
                <a:latin typeface="Calibri"/>
                <a:ea typeface="Calibri"/>
                <a:cs typeface="Calibri"/>
                <a:sym typeface="Calibri"/>
              </a:rPr>
              <a:t>Operative Techniques in Sports Medicine</a:t>
            </a:r>
            <a:r>
              <a:rPr lang="en-US" sz="2800" dirty="0">
                <a:solidFill>
                  <a:schemeClr val="dk1"/>
                </a:solidFill>
                <a:latin typeface="Calibri"/>
                <a:ea typeface="Calibri"/>
                <a:cs typeface="Calibri"/>
                <a:sym typeface="Calibri"/>
              </a:rPr>
              <a:t>, vol. 30, no. 1, Mar. 2022, p. 150896. </a:t>
            </a:r>
            <a:r>
              <a:rPr lang="en-US" sz="2800" i="1" dirty="0" err="1">
                <a:solidFill>
                  <a:schemeClr val="dk1"/>
                </a:solidFill>
                <a:latin typeface="Calibri"/>
                <a:ea typeface="Calibri"/>
                <a:cs typeface="Calibri"/>
                <a:sym typeface="Calibri"/>
              </a:rPr>
              <a:t>DOI.org</a:t>
            </a:r>
            <a:r>
              <a:rPr lang="en-US" sz="2800" i="1" dirty="0">
                <a:solidFill>
                  <a:schemeClr val="dk1"/>
                </a:solidFill>
                <a:latin typeface="Calibri"/>
                <a:ea typeface="Calibri"/>
                <a:cs typeface="Calibri"/>
                <a:sym typeface="Calibri"/>
              </a:rPr>
              <a:t> (</a:t>
            </a:r>
            <a:r>
              <a:rPr lang="en-US" sz="2800" i="1" dirty="0" err="1">
                <a:solidFill>
                  <a:schemeClr val="dk1"/>
                </a:solidFill>
                <a:latin typeface="Calibri"/>
                <a:ea typeface="Calibri"/>
                <a:cs typeface="Calibri"/>
                <a:sym typeface="Calibri"/>
              </a:rPr>
              <a:t>Crossref</a:t>
            </a:r>
            <a:r>
              <a:rPr lang="en-US" sz="2800" i="1" dirty="0">
                <a:solidFill>
                  <a:schemeClr val="dk1"/>
                </a:solidFill>
                <a:latin typeface="Calibri"/>
                <a:ea typeface="Calibri"/>
                <a:cs typeface="Calibri"/>
                <a:sym typeface="Calibri"/>
              </a:rPr>
              <a:t>)</a:t>
            </a:r>
            <a:r>
              <a:rPr lang="en-US" sz="2800" dirty="0">
                <a:solidFill>
                  <a:schemeClr val="dk1"/>
                </a:solidFill>
                <a:latin typeface="Calibri"/>
                <a:ea typeface="Calibri"/>
                <a:cs typeface="Calibri"/>
                <a:sym typeface="Calibri"/>
              </a:rPr>
              <a:t>, </a:t>
            </a:r>
            <a:r>
              <a:rPr lang="en-US" sz="2800" u="sng" dirty="0">
                <a:solidFill>
                  <a:schemeClr val="hlink"/>
                </a:solidFill>
                <a:latin typeface="Calibri"/>
                <a:ea typeface="Calibri"/>
                <a:cs typeface="Calibri"/>
                <a:sym typeface="Calibri"/>
                <a:hlinkClick r:id="rId12"/>
              </a:rPr>
              <a:t>https://doi.org/10.1016/j.otsm.2022.150896</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279400" lvl="0" indent="-279400" algn="l" rtl="0">
              <a:lnSpc>
                <a:spcPct val="115000"/>
              </a:lnSpc>
              <a:spcBef>
                <a:spcPts val="0"/>
              </a:spcBef>
              <a:spcAft>
                <a:spcPts val="0"/>
              </a:spcAft>
              <a:buNone/>
            </a:pPr>
            <a:r>
              <a:rPr lang="en-US" sz="2800" dirty="0">
                <a:solidFill>
                  <a:schemeClr val="dk1"/>
                </a:solidFill>
                <a:latin typeface="Calibri"/>
                <a:ea typeface="Calibri"/>
                <a:cs typeface="Calibri"/>
                <a:sym typeface="Calibri"/>
              </a:rPr>
              <a:t>³Del Rossi, Gianluca. “Evaluating the Recovery Curve for Clinically Assessed Reaction Time After Concussion.” </a:t>
            </a:r>
            <a:r>
              <a:rPr lang="en-US" sz="2800" i="1" dirty="0">
                <a:solidFill>
                  <a:schemeClr val="dk1"/>
                </a:solidFill>
                <a:latin typeface="Calibri"/>
                <a:ea typeface="Calibri"/>
                <a:cs typeface="Calibri"/>
                <a:sym typeface="Calibri"/>
              </a:rPr>
              <a:t>Journal of Athletic Training</a:t>
            </a:r>
            <a:r>
              <a:rPr lang="en-US" sz="2800" dirty="0">
                <a:solidFill>
                  <a:schemeClr val="dk1"/>
                </a:solidFill>
                <a:latin typeface="Calibri"/>
                <a:ea typeface="Calibri"/>
                <a:cs typeface="Calibri"/>
                <a:sym typeface="Calibri"/>
              </a:rPr>
              <a:t>, vol. 52, no. 8, Aug. 2017, pp. 766–70. </a:t>
            </a:r>
            <a:r>
              <a:rPr lang="en-US" sz="2800" i="1" dirty="0" err="1">
                <a:solidFill>
                  <a:schemeClr val="dk1"/>
                </a:solidFill>
                <a:latin typeface="Calibri"/>
                <a:ea typeface="Calibri"/>
                <a:cs typeface="Calibri"/>
                <a:sym typeface="Calibri"/>
              </a:rPr>
              <a:t>DOI.org</a:t>
            </a:r>
            <a:r>
              <a:rPr lang="en-US" sz="2800" i="1" dirty="0">
                <a:solidFill>
                  <a:schemeClr val="dk1"/>
                </a:solidFill>
                <a:latin typeface="Calibri"/>
                <a:ea typeface="Calibri"/>
                <a:cs typeface="Calibri"/>
                <a:sym typeface="Calibri"/>
              </a:rPr>
              <a:t> (</a:t>
            </a:r>
            <a:r>
              <a:rPr lang="en-US" sz="2800" i="1" dirty="0" err="1">
                <a:solidFill>
                  <a:schemeClr val="dk1"/>
                </a:solidFill>
                <a:latin typeface="Calibri"/>
                <a:ea typeface="Calibri"/>
                <a:cs typeface="Calibri"/>
                <a:sym typeface="Calibri"/>
              </a:rPr>
              <a:t>Crossref</a:t>
            </a:r>
            <a:r>
              <a:rPr lang="en-US" sz="2800" i="1" dirty="0">
                <a:solidFill>
                  <a:schemeClr val="dk1"/>
                </a:solidFill>
                <a:latin typeface="Calibri"/>
                <a:ea typeface="Calibri"/>
                <a:cs typeface="Calibri"/>
                <a:sym typeface="Calibri"/>
              </a:rPr>
              <a:t>)</a:t>
            </a:r>
            <a:r>
              <a:rPr lang="en-US" sz="2800" dirty="0">
                <a:solidFill>
                  <a:schemeClr val="dk1"/>
                </a:solidFill>
                <a:latin typeface="Calibri"/>
                <a:ea typeface="Calibri"/>
                <a:cs typeface="Calibri"/>
                <a:sym typeface="Calibri"/>
              </a:rPr>
              <a:t>, https://</a:t>
            </a:r>
            <a:r>
              <a:rPr lang="en-US" sz="2800" dirty="0" err="1">
                <a:solidFill>
                  <a:schemeClr val="dk1"/>
                </a:solidFill>
                <a:latin typeface="Calibri"/>
                <a:ea typeface="Calibri"/>
                <a:cs typeface="Calibri"/>
                <a:sym typeface="Calibri"/>
              </a:rPr>
              <a:t>doi.org</a:t>
            </a:r>
            <a:r>
              <a:rPr lang="en-US" sz="2800" dirty="0">
                <a:solidFill>
                  <a:schemeClr val="dk1"/>
                </a:solidFill>
                <a:latin typeface="Calibri"/>
                <a:ea typeface="Calibri"/>
                <a:cs typeface="Calibri"/>
                <a:sym typeface="Calibri"/>
              </a:rPr>
              <a:t>/10.4085/1062-6050-52.6.02.</a:t>
            </a:r>
            <a:endParaRPr sz="2800" dirty="0">
              <a:solidFill>
                <a:schemeClr val="dk1"/>
              </a:solidFill>
              <a:latin typeface="Calibri"/>
              <a:ea typeface="Calibri"/>
              <a:cs typeface="Calibri"/>
              <a:sym typeface="Calibri"/>
            </a:endParaRPr>
          </a:p>
          <a:p>
            <a:pPr marL="279400" lvl="0" indent="-279400" algn="l" rtl="0">
              <a:lnSpc>
                <a:spcPct val="115000"/>
              </a:lnSpc>
              <a:spcBef>
                <a:spcPts val="0"/>
              </a:spcBef>
              <a:spcAft>
                <a:spcPts val="0"/>
              </a:spcAft>
              <a:buNone/>
            </a:pPr>
            <a:endParaRPr sz="3200" dirty="0">
              <a:solidFill>
                <a:schemeClr val="dk1"/>
              </a:solidFill>
              <a:latin typeface="Calibri"/>
              <a:ea typeface="Calibri"/>
              <a:cs typeface="Calibri"/>
              <a:sym typeface="Calibri"/>
            </a:endParaRPr>
          </a:p>
          <a:p>
            <a:pPr marL="279400" lvl="0" indent="-279400" algn="l" rtl="0">
              <a:lnSpc>
                <a:spcPct val="115000"/>
              </a:lnSpc>
              <a:spcBef>
                <a:spcPts val="0"/>
              </a:spcBef>
              <a:spcAft>
                <a:spcPts val="0"/>
              </a:spcAft>
              <a:buClr>
                <a:schemeClr val="dk1"/>
              </a:buClr>
              <a:buSzPts val="1100"/>
              <a:buFont typeface="Arial"/>
              <a:buNone/>
            </a:pPr>
            <a:endParaRPr sz="3200" dirty="0">
              <a:solidFill>
                <a:schemeClr val="dk1"/>
              </a:solidFill>
              <a:latin typeface="Calibri"/>
              <a:ea typeface="Calibri"/>
              <a:cs typeface="Calibri"/>
              <a:sym typeface="Calibri"/>
            </a:endParaRPr>
          </a:p>
          <a:p>
            <a:pPr marL="0" lvl="0" indent="0" algn="l" rtl="0">
              <a:spcBef>
                <a:spcPts val="0"/>
              </a:spcBef>
              <a:spcAft>
                <a:spcPts val="0"/>
              </a:spcAft>
              <a:buNone/>
            </a:pPr>
            <a:endParaRPr sz="3600" dirty="0">
              <a:latin typeface="Calibri"/>
              <a:ea typeface="Calibri"/>
              <a:cs typeface="Calibri"/>
              <a:sym typeface="Calibri"/>
            </a:endParaRPr>
          </a:p>
        </p:txBody>
      </p:sp>
      <p:sp>
        <p:nvSpPr>
          <p:cNvPr id="54" name="Google Shape;50;g2cb64b4a222_0_0">
            <a:extLst>
              <a:ext uri="{FF2B5EF4-FFF2-40B4-BE49-F238E27FC236}">
                <a16:creationId xmlns:a16="http://schemas.microsoft.com/office/drawing/2014/main" id="{ECBBDCD3-95C4-EA8F-657B-70C35020E6DC}"/>
              </a:ext>
            </a:extLst>
          </p:cNvPr>
          <p:cNvSpPr txBox="1"/>
          <p:nvPr/>
        </p:nvSpPr>
        <p:spPr>
          <a:xfrm>
            <a:off x="9296400" y="1410538"/>
            <a:ext cx="27352200" cy="3168900"/>
          </a:xfrm>
          <a:prstGeom prst="rect">
            <a:avLst/>
          </a:prstGeom>
          <a:noFill/>
          <a:ln>
            <a:noFill/>
          </a:ln>
        </p:spPr>
        <p:txBody>
          <a:bodyPr spcFirstLastPara="1" wrap="square" lIns="89675" tIns="44825" rIns="89675" bIns="44825"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dirty="0">
                <a:solidFill>
                  <a:schemeClr val="dk1"/>
                </a:solidFill>
                <a:latin typeface="Calibri"/>
                <a:ea typeface="Calibri"/>
                <a:cs typeface="Calibri"/>
                <a:sym typeface="Calibri"/>
              </a:rPr>
              <a:t>Dance Dance Rehabilitation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Elizabeth Christ, Natalie Eustis, Griffin Martin, Collin Stewart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dirty="0">
                <a:solidFill>
                  <a:schemeClr val="dk1"/>
                </a:solidFill>
                <a:latin typeface="Calibri"/>
                <a:ea typeface="Calibri"/>
                <a:cs typeface="Calibri"/>
                <a:sym typeface="Calibri"/>
              </a:rPr>
              <a:t>Dr. </a:t>
            </a:r>
            <a:r>
              <a:rPr lang="en-US" sz="5400" b="1" i="0" u="none" strike="noStrike" cap="none" dirty="0" err="1">
                <a:solidFill>
                  <a:schemeClr val="dk1"/>
                </a:solidFill>
                <a:latin typeface="Calibri"/>
                <a:ea typeface="Calibri"/>
                <a:cs typeface="Calibri"/>
                <a:sym typeface="Calibri"/>
              </a:rPr>
              <a:t>Linxia</a:t>
            </a:r>
            <a:r>
              <a:rPr lang="en-US" sz="5400" b="1" i="0" u="none" strike="noStrike" cap="none" dirty="0">
                <a:solidFill>
                  <a:schemeClr val="dk1"/>
                </a:solidFill>
                <a:latin typeface="Calibri"/>
                <a:ea typeface="Calibri"/>
                <a:cs typeface="Calibri"/>
                <a:sym typeface="Calibri"/>
              </a:rPr>
              <a:t> Gu Dept. of Biomedical Engineering, Florida Institute of Technology</a:t>
            </a:r>
            <a:endParaRPr sz="4800" b="1" i="0" u="none" strike="noStrike" cap="none" dirty="0">
              <a:solidFill>
                <a:schemeClr val="dk1"/>
              </a:solidFill>
              <a:latin typeface="Calibri"/>
              <a:ea typeface="Calibri"/>
              <a:cs typeface="Calibri"/>
              <a:sym typeface="Calibri"/>
            </a:endParaRPr>
          </a:p>
        </p:txBody>
      </p:sp>
      <p:pic>
        <p:nvPicPr>
          <p:cNvPr id="55" name="Google Shape;57;g2cb64b4a222_0_0">
            <a:extLst>
              <a:ext uri="{FF2B5EF4-FFF2-40B4-BE49-F238E27FC236}">
                <a16:creationId xmlns:a16="http://schemas.microsoft.com/office/drawing/2014/main" id="{F1CC0F82-2639-5B37-A229-9470BA3069D2}"/>
              </a:ext>
            </a:extLst>
          </p:cNvPr>
          <p:cNvPicPr preferRelativeResize="0"/>
          <p:nvPr/>
        </p:nvPicPr>
        <p:blipFill>
          <a:blip r:embed="rId13">
            <a:alphaModFix/>
          </a:blip>
          <a:stretch>
            <a:fillRect/>
          </a:stretch>
        </p:blipFill>
        <p:spPr>
          <a:xfrm>
            <a:off x="34671000" y="269625"/>
            <a:ext cx="8801100" cy="5848350"/>
          </a:xfrm>
          <a:prstGeom prst="rect">
            <a:avLst/>
          </a:prstGeom>
          <a:noFill/>
          <a:ln>
            <a:noFill/>
          </a:ln>
        </p:spPr>
      </p:pic>
    </p:spTree>
    <p:extLst>
      <p:ext uri="{BB962C8B-B14F-4D97-AF65-F5344CB8AC3E}">
        <p14:creationId xmlns:p14="http://schemas.microsoft.com/office/powerpoint/2010/main" val="249817342"/>
      </p:ext>
    </p:extLst>
  </p:cSld>
  <p:clrMapOvr>
    <a:masterClrMapping/>
  </p:clrMapOvr>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823</Words>
  <Application>Microsoft Macintosh PowerPoint</Application>
  <PresentationFormat>Custom</PresentationFormat>
  <Paragraphs>97</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shopper</dc:creator>
  <cp:lastModifiedBy>Natalie Eustis</cp:lastModifiedBy>
  <cp:revision>4</cp:revision>
  <dcterms:created xsi:type="dcterms:W3CDTF">2007-04-04T14:17:42Z</dcterms:created>
  <dcterms:modified xsi:type="dcterms:W3CDTF">2024-04-13T01:37:58Z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0x0101008CB6C76999A8E946924D195080FADDE7</vt:lpwstr>
  </property>
</Properties>
</file>