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 uri="GoogleSlidesCustomDataVersion2">
      <go:slidesCustomData xmlns:go="http://customooxmlschemas.google.com/" r:id="rId7" roundtripDataSignature="AMtx7mhtNNaWWLr3UHZNbk27FNj/Nv2U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bcde5bbd6c_0_0:notes"/>
          <p:cNvSpPr txBox="1"/>
          <p:nvPr>
            <p:ph idx="12" type="sldNum"/>
          </p:nvPr>
        </p:nvSpPr>
        <p:spPr>
          <a:xfrm>
            <a:off x="3884614" y="8829675"/>
            <a:ext cx="2971800" cy="465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g2bcde5bbd6c_0_0:notes"/>
          <p:cNvSpPr/>
          <p:nvPr>
            <p:ph idx="2" type="sldImg"/>
          </p:nvPr>
        </p:nvSpPr>
        <p:spPr>
          <a:xfrm>
            <a:off x="1438275" y="696913"/>
            <a:ext cx="39816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g2bcde5bbd6c_0_0:notes"/>
          <p:cNvSpPr txBox="1"/>
          <p:nvPr>
            <p:ph idx="1" type="body"/>
          </p:nvPr>
        </p:nvSpPr>
        <p:spPr>
          <a:xfrm>
            <a:off x="685800" y="4414838"/>
            <a:ext cx="5486400" cy="418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27">
                <a:latin typeface="Calibri"/>
                <a:ea typeface="Calibri"/>
                <a:cs typeface="Calibri"/>
                <a:sym typeface="Calibri"/>
              </a:rPr>
              <a:t>From Dr. Chan’s site:</a:t>
            </a:r>
            <a:endParaRPr sz="1227">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27">
              <a:latin typeface="Calibri"/>
              <a:ea typeface="Calibri"/>
              <a:cs typeface="Calibri"/>
              <a:sym typeface="Calibri"/>
            </a:endParaRPr>
          </a:p>
          <a:p>
            <a:pPr indent="0" lvl="0" marL="0" rtl="0" algn="l">
              <a:lnSpc>
                <a:spcPct val="100000"/>
              </a:lnSpc>
              <a:spcBef>
                <a:spcPts val="0"/>
              </a:spcBef>
              <a:spcAft>
                <a:spcPts val="0"/>
              </a:spcAft>
              <a:buSzPts val="1400"/>
              <a:buNone/>
            </a:pPr>
            <a:r>
              <a:rPr lang="en-US" sz="1227">
                <a:latin typeface="Calibri"/>
                <a:ea typeface="Calibri"/>
                <a:cs typeface="Calibri"/>
                <a:sym typeface="Calibri"/>
              </a:rPr>
              <a:t>Generally use bullets/figures/pictures, instead of long sentences--think what a judge would want to see/know. I suggest:</a:t>
            </a:r>
            <a:endParaRPr sz="1227">
              <a:latin typeface="Calibri"/>
              <a:ea typeface="Calibri"/>
              <a:cs typeface="Calibri"/>
              <a:sym typeface="Calibri"/>
            </a:endParaRPr>
          </a:p>
          <a:p>
            <a:pPr indent="-306514" lvl="0" marL="457200" rtl="0" algn="l">
              <a:lnSpc>
                <a:spcPct val="115000"/>
              </a:lnSpc>
              <a:spcBef>
                <a:spcPts val="1200"/>
              </a:spcBef>
              <a:spcAft>
                <a:spcPts val="0"/>
              </a:spcAft>
              <a:buSzPts val="1227"/>
              <a:buFont typeface="Calibri"/>
              <a:buChar char="●"/>
            </a:pPr>
            <a:r>
              <a:rPr lang="en-US" sz="1227">
                <a:latin typeface="Calibri"/>
                <a:ea typeface="Calibri"/>
                <a:cs typeface="Calibri"/>
                <a:sym typeface="Calibri"/>
              </a:rPr>
              <a:t>a. Motivation and Problem/Goal: Why is your project interesting/useful/important potentially for a large group of people (not just you)? What are the "pains"/problems that your system is designed to help solve?</a:t>
            </a:r>
            <a:endParaRPr sz="1227">
              <a:latin typeface="Calibri"/>
              <a:ea typeface="Calibri"/>
              <a:cs typeface="Calibri"/>
              <a:sym typeface="Calibri"/>
            </a:endParaRPr>
          </a:p>
          <a:p>
            <a:pPr indent="-306514" lvl="1" marL="914400" rtl="0" algn="l">
              <a:lnSpc>
                <a:spcPct val="100000"/>
              </a:lnSpc>
              <a:spcBef>
                <a:spcPts val="0"/>
              </a:spcBef>
              <a:spcAft>
                <a:spcPts val="0"/>
              </a:spcAft>
              <a:buSzPts val="1227"/>
              <a:buFont typeface="Calibri"/>
              <a:buChar char="○"/>
            </a:pPr>
            <a:r>
              <a:rPr lang="en-US" sz="1200">
                <a:latin typeface="Calibri"/>
                <a:ea typeface="Calibri"/>
                <a:cs typeface="Calibri"/>
                <a:sym typeface="Calibri"/>
              </a:rPr>
              <a:t>Goal: Utilize machine learning to recognize vehicles based upon a variety of characteristics such as color, body type, make, and/or license plate. To aid in public safety in a variety of situations such as AMBER alerts, stolen vehicles, and criminal offenses. </a:t>
            </a:r>
            <a:endParaRPr sz="1200">
              <a:latin typeface="Calibri"/>
              <a:ea typeface="Calibri"/>
              <a:cs typeface="Calibri"/>
              <a:sym typeface="Calibri"/>
            </a:endParaRPr>
          </a:p>
          <a:p>
            <a:pPr indent="-306514" lvl="1" marL="914400" rtl="0" algn="l">
              <a:lnSpc>
                <a:spcPct val="100000"/>
              </a:lnSpc>
              <a:spcBef>
                <a:spcPts val="0"/>
              </a:spcBef>
              <a:spcAft>
                <a:spcPts val="0"/>
              </a:spcAft>
              <a:buSzPts val="1227"/>
              <a:buFont typeface="Calibri"/>
              <a:buChar char="○"/>
            </a:pPr>
            <a:r>
              <a:rPr lang="en-US" sz="1200">
                <a:latin typeface="Calibri"/>
                <a:ea typeface="Calibri"/>
                <a:cs typeface="Calibri"/>
                <a:sym typeface="Calibri"/>
              </a:rPr>
              <a:t>Motivation: To improve the current systems used in emergency situations which often rely on pure human interaction to spot and report the specified vehicles. To expand upon license plate recognition to allow vehicles to be identifies upon other characteristics when license plate information is not provided.</a:t>
            </a:r>
            <a:endParaRPr sz="1200">
              <a:latin typeface="Calibri"/>
              <a:ea typeface="Calibri"/>
              <a:cs typeface="Calibri"/>
              <a:sym typeface="Calibri"/>
            </a:endParaRPr>
          </a:p>
          <a:p>
            <a:pPr indent="0" lvl="0" marL="914400" rtl="0" algn="l">
              <a:lnSpc>
                <a:spcPct val="100000"/>
              </a:lnSpc>
              <a:spcBef>
                <a:spcPts val="0"/>
              </a:spcBef>
              <a:spcAft>
                <a:spcPts val="0"/>
              </a:spcAft>
              <a:buSzPts val="1400"/>
              <a:buNone/>
            </a:pPr>
            <a:r>
              <a:t/>
            </a:r>
            <a:endParaRPr sz="1200">
              <a:latin typeface="Calibri"/>
              <a:ea typeface="Calibri"/>
              <a:cs typeface="Calibri"/>
              <a:sym typeface="Calibri"/>
            </a:endParaRPr>
          </a:p>
          <a:p>
            <a:pPr indent="-306514" lvl="0" marL="457200" rtl="0" algn="l">
              <a:lnSpc>
                <a:spcPct val="115000"/>
              </a:lnSpc>
              <a:spcBef>
                <a:spcPts val="1200"/>
              </a:spcBef>
              <a:spcAft>
                <a:spcPts val="0"/>
              </a:spcAft>
              <a:buSzPts val="1227"/>
              <a:buFont typeface="Calibri"/>
              <a:buChar char="●"/>
            </a:pPr>
            <a:r>
              <a:rPr lang="en-US" sz="1227">
                <a:latin typeface="Calibri"/>
                <a:ea typeface="Calibri"/>
                <a:cs typeface="Calibri"/>
                <a:sym typeface="Calibri"/>
              </a:rPr>
              <a:t>b. Approach/Features: With your system, what can the users do (ie. accomplished key features/functionalities)? Bullets with screenshots/pictures/plots/…</a:t>
            </a:r>
            <a:endParaRPr sz="1227">
              <a:latin typeface="Calibri"/>
              <a:ea typeface="Calibri"/>
              <a:cs typeface="Calibri"/>
              <a:sym typeface="Calibri"/>
            </a:endParaRPr>
          </a:p>
          <a:p>
            <a:pPr indent="-306514" lvl="1" marL="914400" rtl="0" algn="l">
              <a:lnSpc>
                <a:spcPct val="115000"/>
              </a:lnSpc>
              <a:spcBef>
                <a:spcPts val="0"/>
              </a:spcBef>
              <a:spcAft>
                <a:spcPts val="0"/>
              </a:spcAft>
              <a:buSzPts val="1227"/>
              <a:buFont typeface="Calibri"/>
              <a:buChar char="○"/>
            </a:pPr>
            <a:r>
              <a:rPr lang="en-US" sz="1227">
                <a:latin typeface="Calibri"/>
                <a:ea typeface="Calibri"/>
                <a:cs typeface="Calibri"/>
                <a:sym typeface="Calibri"/>
              </a:rPr>
              <a:t> </a:t>
            </a:r>
            <a:endParaRPr sz="1227">
              <a:latin typeface="Calibri"/>
              <a:ea typeface="Calibri"/>
              <a:cs typeface="Calibri"/>
              <a:sym typeface="Calibri"/>
            </a:endParaRPr>
          </a:p>
          <a:p>
            <a:pPr indent="0" lvl="0" marL="914400" rtl="0" algn="l">
              <a:lnSpc>
                <a:spcPct val="115000"/>
              </a:lnSpc>
              <a:spcBef>
                <a:spcPts val="1200"/>
              </a:spcBef>
              <a:spcAft>
                <a:spcPts val="0"/>
              </a:spcAft>
              <a:buSzPts val="1400"/>
              <a:buNone/>
            </a:pPr>
            <a:r>
              <a:t/>
            </a:r>
            <a:endParaRPr sz="1227">
              <a:latin typeface="Calibri"/>
              <a:ea typeface="Calibri"/>
              <a:cs typeface="Calibri"/>
              <a:sym typeface="Calibri"/>
            </a:endParaRPr>
          </a:p>
          <a:p>
            <a:pPr indent="-306514" lvl="0" marL="457200" rtl="0" algn="l">
              <a:lnSpc>
                <a:spcPct val="115000"/>
              </a:lnSpc>
              <a:spcBef>
                <a:spcPts val="1200"/>
              </a:spcBef>
              <a:spcAft>
                <a:spcPts val="0"/>
              </a:spcAft>
              <a:buSzPts val="1227"/>
              <a:buFont typeface="Calibri"/>
              <a:buChar char="●"/>
            </a:pPr>
            <a:r>
              <a:rPr lang="en-US" sz="1227">
                <a:latin typeface="Calibri"/>
                <a:ea typeface="Calibri"/>
                <a:cs typeface="Calibri"/>
                <a:sym typeface="Calibri"/>
              </a:rPr>
              <a:t>c. Design/Implementation: How did you accomplish your system? System architecture, algorithms, tools, …</a:t>
            </a:r>
            <a:endParaRPr sz="1227">
              <a:latin typeface="Calibri"/>
              <a:ea typeface="Calibri"/>
              <a:cs typeface="Calibri"/>
              <a:sym typeface="Calibri"/>
            </a:endParaRPr>
          </a:p>
          <a:p>
            <a:pPr indent="-306514" lvl="1" marL="914400" rtl="0" algn="l">
              <a:lnSpc>
                <a:spcPct val="115000"/>
              </a:lnSpc>
              <a:spcBef>
                <a:spcPts val="0"/>
              </a:spcBef>
              <a:spcAft>
                <a:spcPts val="0"/>
              </a:spcAft>
              <a:buSzPts val="1227"/>
              <a:buFont typeface="Calibri"/>
              <a:buChar char="○"/>
            </a:pPr>
            <a:r>
              <a:rPr lang="en-US" sz="1227">
                <a:latin typeface="Calibri"/>
                <a:ea typeface="Calibri"/>
                <a:cs typeface="Calibri"/>
                <a:sym typeface="Calibri"/>
              </a:rPr>
              <a:t>Include system architecture diagram and description</a:t>
            </a:r>
            <a:endParaRPr sz="1227">
              <a:latin typeface="Calibri"/>
              <a:ea typeface="Calibri"/>
              <a:cs typeface="Calibri"/>
              <a:sym typeface="Calibri"/>
            </a:endParaRPr>
          </a:p>
          <a:p>
            <a:pPr indent="0" lvl="0" marL="1828800" rtl="0" algn="l">
              <a:lnSpc>
                <a:spcPct val="115000"/>
              </a:lnSpc>
              <a:spcBef>
                <a:spcPts val="1200"/>
              </a:spcBef>
              <a:spcAft>
                <a:spcPts val="0"/>
              </a:spcAft>
              <a:buSzPts val="1400"/>
              <a:buNone/>
            </a:pPr>
            <a:r>
              <a:t/>
            </a:r>
            <a:endParaRPr sz="1227">
              <a:latin typeface="Calibri"/>
              <a:ea typeface="Calibri"/>
              <a:cs typeface="Calibri"/>
              <a:sym typeface="Calibri"/>
            </a:endParaRPr>
          </a:p>
          <a:p>
            <a:pPr indent="-306514" lvl="0" marL="457200" rtl="0" algn="l">
              <a:lnSpc>
                <a:spcPct val="115000"/>
              </a:lnSpc>
              <a:spcBef>
                <a:spcPts val="1200"/>
              </a:spcBef>
              <a:spcAft>
                <a:spcPts val="0"/>
              </a:spcAft>
              <a:buSzPts val="1227"/>
              <a:buFont typeface="Calibri"/>
              <a:buChar char="●"/>
            </a:pPr>
            <a:r>
              <a:rPr lang="en-US" sz="1227">
                <a:latin typeface="Calibri"/>
                <a:ea typeface="Calibri"/>
                <a:cs typeface="Calibri"/>
                <a:sym typeface="Calibri"/>
              </a:rPr>
              <a:t>d. Evaluation Results: How well does your system function? "measurement of success"--performance/speed/accuracy/userSurveys/…</a:t>
            </a:r>
            <a:endParaRPr sz="1227">
              <a:latin typeface="Calibri"/>
              <a:ea typeface="Calibri"/>
              <a:cs typeface="Calibri"/>
              <a:sym typeface="Calibri"/>
            </a:endParaRPr>
          </a:p>
          <a:p>
            <a:pPr indent="-306514" lvl="1" marL="914400" rtl="0" algn="l">
              <a:lnSpc>
                <a:spcPct val="115000"/>
              </a:lnSpc>
              <a:spcBef>
                <a:spcPts val="0"/>
              </a:spcBef>
              <a:spcAft>
                <a:spcPts val="0"/>
              </a:spcAft>
              <a:buSzPts val="1227"/>
              <a:buFont typeface="Calibri"/>
              <a:buChar char="○"/>
            </a:pPr>
            <a:r>
              <a:rPr lang="en-US" sz="1227">
                <a:latin typeface="Calibri"/>
                <a:ea typeface="Calibri"/>
                <a:cs typeface="Calibri"/>
                <a:sym typeface="Calibri"/>
              </a:rPr>
              <a:t> </a:t>
            </a:r>
            <a:endParaRPr sz="1227">
              <a:latin typeface="Calibri"/>
              <a:ea typeface="Calibri"/>
              <a:cs typeface="Calibri"/>
              <a:sym typeface="Calibri"/>
            </a:endParaRPr>
          </a:p>
          <a:p>
            <a:pPr indent="0" lvl="0" marL="914400" rtl="0" algn="l">
              <a:lnSpc>
                <a:spcPct val="115000"/>
              </a:lnSpc>
              <a:spcBef>
                <a:spcPts val="1200"/>
              </a:spcBef>
              <a:spcAft>
                <a:spcPts val="0"/>
              </a:spcAft>
              <a:buSzPts val="1400"/>
              <a:buNone/>
            </a:pPr>
            <a:r>
              <a:t/>
            </a:r>
            <a:endParaRPr sz="1227">
              <a:latin typeface="Calibri"/>
              <a:ea typeface="Calibri"/>
              <a:cs typeface="Calibri"/>
              <a:sym typeface="Calibri"/>
            </a:endParaRPr>
          </a:p>
          <a:p>
            <a:pPr indent="-306514" lvl="0" marL="457200" rtl="0" algn="l">
              <a:lnSpc>
                <a:spcPct val="115000"/>
              </a:lnSpc>
              <a:spcBef>
                <a:spcPts val="1200"/>
              </a:spcBef>
              <a:spcAft>
                <a:spcPts val="0"/>
              </a:spcAft>
              <a:buSzPts val="1227"/>
              <a:buFont typeface="Calibri"/>
              <a:buChar char="●"/>
            </a:pPr>
            <a:r>
              <a:rPr lang="en-US" sz="1227">
                <a:latin typeface="Calibri"/>
                <a:ea typeface="Calibri"/>
                <a:cs typeface="Calibri"/>
                <a:sym typeface="Calibri"/>
              </a:rPr>
              <a:t>e. Limitations and Improvements: What can't the system do? How can the system be improved?</a:t>
            </a:r>
            <a:endParaRPr sz="1227">
              <a:latin typeface="Calibri"/>
              <a:ea typeface="Calibri"/>
              <a:cs typeface="Calibri"/>
              <a:sym typeface="Calibri"/>
            </a:endParaRPr>
          </a:p>
          <a:p>
            <a:pPr indent="-306514" lvl="1" marL="914400" rtl="0" algn="l">
              <a:lnSpc>
                <a:spcPct val="115000"/>
              </a:lnSpc>
              <a:spcBef>
                <a:spcPts val="0"/>
              </a:spcBef>
              <a:spcAft>
                <a:spcPts val="0"/>
              </a:spcAft>
              <a:buSzPts val="1227"/>
              <a:buFont typeface="Calibri"/>
              <a:buChar char="○"/>
            </a:pPr>
            <a:r>
              <a:rPr lang="en-US" sz="1227">
                <a:latin typeface="Calibri"/>
                <a:ea typeface="Calibri"/>
                <a:cs typeface="Calibri"/>
                <a:sym typeface="Calibri"/>
              </a:rPr>
              <a:t>Limitations:</a:t>
            </a:r>
            <a:endParaRPr sz="1227">
              <a:latin typeface="Calibri"/>
              <a:ea typeface="Calibri"/>
              <a:cs typeface="Calibri"/>
              <a:sym typeface="Calibri"/>
            </a:endParaRPr>
          </a:p>
          <a:p>
            <a:pPr indent="-306514" lvl="2" marL="1371600" rtl="0" algn="l">
              <a:lnSpc>
                <a:spcPct val="115000"/>
              </a:lnSpc>
              <a:spcBef>
                <a:spcPts val="0"/>
              </a:spcBef>
              <a:spcAft>
                <a:spcPts val="0"/>
              </a:spcAft>
              <a:buSzPts val="1227"/>
              <a:buFont typeface="Calibri"/>
              <a:buChar char="■"/>
            </a:pPr>
            <a:r>
              <a:rPr lang="en-US" sz="1227">
                <a:latin typeface="Calibri"/>
                <a:ea typeface="Calibri"/>
                <a:cs typeface="Calibri"/>
                <a:sym typeface="Calibri"/>
              </a:rPr>
              <a:t>Image quality</a:t>
            </a:r>
            <a:endParaRPr sz="1227">
              <a:latin typeface="Calibri"/>
              <a:ea typeface="Calibri"/>
              <a:cs typeface="Calibri"/>
              <a:sym typeface="Calibri"/>
            </a:endParaRPr>
          </a:p>
          <a:p>
            <a:pPr indent="-306514" lvl="2" marL="1371600" rtl="0" algn="l">
              <a:lnSpc>
                <a:spcPct val="115000"/>
              </a:lnSpc>
              <a:spcBef>
                <a:spcPts val="0"/>
              </a:spcBef>
              <a:spcAft>
                <a:spcPts val="0"/>
              </a:spcAft>
              <a:buSzPts val="1227"/>
              <a:buFont typeface="Calibri"/>
              <a:buChar char="■"/>
            </a:pPr>
            <a:r>
              <a:rPr lang="en-US" sz="1227">
                <a:latin typeface="Calibri"/>
                <a:ea typeface="Calibri"/>
                <a:cs typeface="Calibri"/>
                <a:sym typeface="Calibri"/>
              </a:rPr>
              <a:t>Weather/Environment factors</a:t>
            </a:r>
            <a:endParaRPr sz="1227">
              <a:latin typeface="Calibri"/>
              <a:ea typeface="Calibri"/>
              <a:cs typeface="Calibri"/>
              <a:sym typeface="Calibri"/>
            </a:endParaRPr>
          </a:p>
          <a:p>
            <a:pPr indent="-306514" lvl="1" marL="914400" rtl="0" algn="l">
              <a:lnSpc>
                <a:spcPct val="115000"/>
              </a:lnSpc>
              <a:spcBef>
                <a:spcPts val="0"/>
              </a:spcBef>
              <a:spcAft>
                <a:spcPts val="0"/>
              </a:spcAft>
              <a:buSzPts val="1227"/>
              <a:buFont typeface="Calibri"/>
              <a:buChar char="○"/>
            </a:pPr>
            <a:r>
              <a:rPr lang="en-US" sz="1227">
                <a:latin typeface="Calibri"/>
                <a:ea typeface="Calibri"/>
                <a:cs typeface="Calibri"/>
                <a:sym typeface="Calibri"/>
              </a:rPr>
              <a:t>Improvement:</a:t>
            </a:r>
            <a:endParaRPr sz="1227">
              <a:latin typeface="Calibri"/>
              <a:ea typeface="Calibri"/>
              <a:cs typeface="Calibri"/>
              <a:sym typeface="Calibri"/>
            </a:endParaRPr>
          </a:p>
          <a:p>
            <a:pPr indent="-306514" lvl="2" marL="1371600" rtl="0" algn="l">
              <a:lnSpc>
                <a:spcPct val="115000"/>
              </a:lnSpc>
              <a:spcBef>
                <a:spcPts val="0"/>
              </a:spcBef>
              <a:spcAft>
                <a:spcPts val="0"/>
              </a:spcAft>
              <a:buSzPts val="1227"/>
              <a:buFont typeface="Calibri"/>
              <a:buChar char="■"/>
            </a:pPr>
            <a:r>
              <a:rPr lang="en-US" sz="1227">
                <a:latin typeface="Calibri"/>
                <a:ea typeface="Calibri"/>
                <a:cs typeface="Calibri"/>
                <a:sym typeface="Calibri"/>
              </a:rPr>
              <a:t>Further training and tuning on some of the models to improve individual performances.</a:t>
            </a:r>
            <a:endParaRPr sz="1227">
              <a:latin typeface="Calibri"/>
              <a:ea typeface="Calibri"/>
              <a:cs typeface="Calibri"/>
              <a:sym typeface="Calibri"/>
            </a:endParaRPr>
          </a:p>
          <a:p>
            <a:pPr indent="-306514" lvl="2" marL="1371600" rtl="0" algn="l">
              <a:lnSpc>
                <a:spcPct val="115000"/>
              </a:lnSpc>
              <a:spcBef>
                <a:spcPts val="0"/>
              </a:spcBef>
              <a:spcAft>
                <a:spcPts val="0"/>
              </a:spcAft>
              <a:buSzPts val="1227"/>
              <a:buFont typeface="Calibri"/>
              <a:buChar char="■"/>
            </a:pPr>
            <a:r>
              <a:rPr lang="en-US" sz="1227">
                <a:latin typeface="Calibri"/>
                <a:ea typeface="Calibri"/>
                <a:cs typeface="Calibri"/>
                <a:sym typeface="Calibri"/>
              </a:rPr>
              <a:t>Implement web scraping to automatically populate the database with queries from sources such as AMBER alerts.</a:t>
            </a:r>
            <a:endParaRPr sz="1227">
              <a:latin typeface="Calibri"/>
              <a:ea typeface="Calibri"/>
              <a:cs typeface="Calibri"/>
              <a:sym typeface="Calibri"/>
            </a:endParaRPr>
          </a:p>
          <a:p>
            <a:pPr indent="-306514" lvl="2" marL="1371600" rtl="0" algn="l">
              <a:lnSpc>
                <a:spcPct val="115000"/>
              </a:lnSpc>
              <a:spcBef>
                <a:spcPts val="0"/>
              </a:spcBef>
              <a:spcAft>
                <a:spcPts val="0"/>
              </a:spcAft>
              <a:buSzPts val="1227"/>
              <a:buFont typeface="Calibri"/>
              <a:buChar char="■"/>
            </a:pPr>
            <a:r>
              <a:rPr lang="en-US" sz="1227">
                <a:latin typeface="Calibri"/>
                <a:ea typeface="Calibri"/>
                <a:cs typeface="Calibri"/>
                <a:sym typeface="Calibri"/>
              </a:rPr>
              <a:t>Incorporate into a network of existing cameras.</a:t>
            </a:r>
            <a:endParaRPr sz="1227">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3"/>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3"/>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6"/>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8"/>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8"/>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9"/>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9"/>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9"/>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9"/>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9"/>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0"/>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1"/>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11"/>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11"/>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2"/>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2"/>
          <p:cNvSpPr/>
          <p:nvPr>
            <p:ph idx="2" type="pic"/>
          </p:nvPr>
        </p:nvSpPr>
        <p:spPr>
          <a:xfrm>
            <a:off x="8604251" y="3431325"/>
            <a:ext cx="26333450" cy="23043529"/>
          </a:xfrm>
          <a:prstGeom prst="rect">
            <a:avLst/>
          </a:prstGeom>
          <a:noFill/>
          <a:ln>
            <a:noFill/>
          </a:ln>
        </p:spPr>
      </p:sp>
      <p:sp>
        <p:nvSpPr>
          <p:cNvPr id="40" name="Google Shape;40;p12"/>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3"/>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3"/>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2bcde5bbd6c_0_0"/>
          <p:cNvSpPr txBox="1"/>
          <p:nvPr/>
        </p:nvSpPr>
        <p:spPr>
          <a:xfrm>
            <a:off x="9296400" y="1410538"/>
            <a:ext cx="27352200" cy="40002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chemeClr val="dk1"/>
                </a:solidFill>
                <a:latin typeface="Calibri"/>
                <a:ea typeface="Calibri"/>
                <a:cs typeface="Calibri"/>
                <a:sym typeface="Calibri"/>
              </a:rPr>
              <a:t>VehID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dk1"/>
                </a:solidFill>
                <a:latin typeface="Calibri"/>
                <a:ea typeface="Calibri"/>
                <a:cs typeface="Calibri"/>
                <a:sym typeface="Calibri"/>
              </a:rPr>
              <a:t>Remington Greko, Spencer Hirsch, Thomas Johnson, Alexis Nagle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Advisor(s): Marius Silaghi, Dept. of </a:t>
            </a:r>
            <a:r>
              <a:rPr b="1" lang="en-US" sz="5400">
                <a:solidFill>
                  <a:schemeClr val="dk1"/>
                </a:solidFill>
                <a:latin typeface="Calibri"/>
                <a:ea typeface="Calibri"/>
                <a:cs typeface="Calibri"/>
                <a:sym typeface="Calibri"/>
              </a:rPr>
              <a:t>Electrical Engineering and Computer </a:t>
            </a:r>
            <a:r>
              <a:rPr b="1" i="0" lang="en-US" sz="5400" u="none" cap="none" strike="noStrike">
                <a:solidFill>
                  <a:schemeClr val="dk1"/>
                </a:solidFill>
                <a:latin typeface="Calibri"/>
                <a:ea typeface="Calibri"/>
                <a:cs typeface="Calibri"/>
                <a:sym typeface="Calibri"/>
              </a:rPr>
              <a:t> Science, Florida Institute of Technology</a:t>
            </a:r>
            <a:endParaRPr b="1" i="0" sz="4800" u="none" cap="none" strike="noStrike">
              <a:solidFill>
                <a:schemeClr val="dk1"/>
              </a:solidFill>
              <a:latin typeface="Calibri"/>
              <a:ea typeface="Calibri"/>
              <a:cs typeface="Calibri"/>
              <a:sym typeface="Calibri"/>
            </a:endParaRPr>
          </a:p>
        </p:txBody>
      </p:sp>
      <p:sp>
        <p:nvSpPr>
          <p:cNvPr id="51" name="Google Shape;51;g2bcde5bbd6c_0_0"/>
          <p:cNvSpPr txBox="1"/>
          <p:nvPr/>
        </p:nvSpPr>
        <p:spPr>
          <a:xfrm>
            <a:off x="8038827" y="6885240"/>
            <a:ext cx="1848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sp>
        <p:nvSpPr>
          <p:cNvPr id="52" name="Google Shape;52;g2bcde5bbd6c_0_0"/>
          <p:cNvSpPr txBox="1"/>
          <p:nvPr/>
        </p:nvSpPr>
        <p:spPr>
          <a:xfrm>
            <a:off x="1062000" y="8470576"/>
            <a:ext cx="13491300" cy="31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1"/>
                </a:solidFill>
                <a:latin typeface="Calibri"/>
                <a:ea typeface="Calibri"/>
                <a:cs typeface="Calibri"/>
                <a:sym typeface="Calibri"/>
              </a:rPr>
              <a:t>To improve public safety by utilizing machine learning to recognize vehicles based upon a variety of characteristics such as color, body type, make, and/or license plate. </a:t>
            </a:r>
            <a:endParaRPr b="1" sz="4800">
              <a:solidFill>
                <a:schemeClr val="dk1"/>
              </a:solidFill>
              <a:latin typeface="Calibri"/>
              <a:ea typeface="Calibri"/>
              <a:cs typeface="Calibri"/>
              <a:sym typeface="Calibri"/>
            </a:endParaRPr>
          </a:p>
          <a:p>
            <a:pPr indent="0" lvl="0" marL="0" rtl="0" algn="l">
              <a:spcBef>
                <a:spcPts val="0"/>
              </a:spcBef>
              <a:spcAft>
                <a:spcPts val="0"/>
              </a:spcAft>
              <a:buNone/>
            </a:pPr>
            <a:r>
              <a:t/>
            </a:r>
            <a:endParaRPr b="1" sz="4800">
              <a:solidFill>
                <a:schemeClr val="dk1"/>
              </a:solidFill>
              <a:latin typeface="Calibri"/>
              <a:ea typeface="Calibri"/>
              <a:cs typeface="Calibri"/>
              <a:sym typeface="Calibri"/>
            </a:endParaRPr>
          </a:p>
        </p:txBody>
      </p:sp>
      <p:sp>
        <p:nvSpPr>
          <p:cNvPr id="53" name="Google Shape;53;g2bcde5bbd6c_0_0"/>
          <p:cNvSpPr txBox="1"/>
          <p:nvPr/>
        </p:nvSpPr>
        <p:spPr>
          <a:xfrm>
            <a:off x="29506850" y="8470575"/>
            <a:ext cx="13491300" cy="66204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Calibri"/>
              <a:buChar char="➢"/>
            </a:pPr>
            <a:r>
              <a:rPr b="1" lang="en-US" sz="4800">
                <a:latin typeface="Calibri"/>
                <a:ea typeface="Calibri"/>
                <a:cs typeface="Calibri"/>
                <a:sym typeface="Calibri"/>
              </a:rPr>
              <a:t>Neural Network Subsystem Tools:</a:t>
            </a:r>
            <a:endParaRPr b="1" sz="4800">
              <a:latin typeface="Calibri"/>
              <a:ea typeface="Calibri"/>
              <a:cs typeface="Calibri"/>
              <a:sym typeface="Calibri"/>
            </a:endParaRPr>
          </a:p>
          <a:p>
            <a:pPr indent="-533400" lvl="1" marL="914400" rtl="0" algn="l">
              <a:spcBef>
                <a:spcPts val="0"/>
              </a:spcBef>
              <a:spcAft>
                <a:spcPts val="0"/>
              </a:spcAft>
              <a:buSzPts val="4800"/>
              <a:buFont typeface="Calibri"/>
              <a:buChar char="○"/>
            </a:pPr>
            <a:r>
              <a:rPr b="1" lang="en-US" sz="4800">
                <a:latin typeface="Calibri"/>
                <a:ea typeface="Calibri"/>
                <a:cs typeface="Calibri"/>
                <a:sym typeface="Calibri"/>
              </a:rPr>
              <a:t>Utilized various Python libraries </a:t>
            </a:r>
            <a:endParaRPr b="1" sz="4800">
              <a:latin typeface="Calibri"/>
              <a:ea typeface="Calibri"/>
              <a:cs typeface="Calibri"/>
              <a:sym typeface="Calibri"/>
            </a:endParaRPr>
          </a:p>
          <a:p>
            <a:pPr indent="-533400" lvl="2" marL="1371600" rtl="0" algn="l">
              <a:spcBef>
                <a:spcPts val="0"/>
              </a:spcBef>
              <a:spcAft>
                <a:spcPts val="0"/>
              </a:spcAft>
              <a:buSzPts val="4800"/>
              <a:buFont typeface="Calibri"/>
              <a:buChar char="■"/>
            </a:pPr>
            <a:r>
              <a:rPr b="1" lang="en-US" sz="4800">
                <a:latin typeface="Calibri"/>
                <a:ea typeface="Calibri"/>
                <a:cs typeface="Calibri"/>
                <a:sym typeface="Calibri"/>
              </a:rPr>
              <a:t>OpenCV</a:t>
            </a:r>
            <a:endParaRPr b="1" sz="4800">
              <a:latin typeface="Calibri"/>
              <a:ea typeface="Calibri"/>
              <a:cs typeface="Calibri"/>
              <a:sym typeface="Calibri"/>
            </a:endParaRPr>
          </a:p>
          <a:p>
            <a:pPr indent="-533400" lvl="2" marL="1371600" rtl="0" algn="l">
              <a:spcBef>
                <a:spcPts val="0"/>
              </a:spcBef>
              <a:spcAft>
                <a:spcPts val="0"/>
              </a:spcAft>
              <a:buSzPts val="4800"/>
              <a:buFont typeface="Calibri"/>
              <a:buChar char="■"/>
            </a:pPr>
            <a:r>
              <a:rPr b="1" lang="en-US" sz="4800">
                <a:latin typeface="Calibri"/>
                <a:ea typeface="Calibri"/>
                <a:cs typeface="Calibri"/>
                <a:sym typeface="Calibri"/>
              </a:rPr>
              <a:t>Tensorflow: Keras, Mini </a:t>
            </a:r>
            <a:r>
              <a:rPr b="1" lang="en-US" sz="4800">
                <a:latin typeface="Calibri"/>
                <a:ea typeface="Calibri"/>
                <a:cs typeface="Calibri"/>
                <a:sym typeface="Calibri"/>
              </a:rPr>
              <a:t>VGGNet</a:t>
            </a:r>
            <a:r>
              <a:rPr b="1" lang="en-US" sz="4800">
                <a:latin typeface="Calibri"/>
                <a:ea typeface="Calibri"/>
                <a:cs typeface="Calibri"/>
                <a:sym typeface="Calibri"/>
              </a:rPr>
              <a:t> Model</a:t>
            </a:r>
            <a:endParaRPr b="1" sz="4800">
              <a:latin typeface="Calibri"/>
              <a:ea typeface="Calibri"/>
              <a:cs typeface="Calibri"/>
              <a:sym typeface="Calibri"/>
            </a:endParaRPr>
          </a:p>
          <a:p>
            <a:pPr indent="-533400" lvl="2" marL="1371600" rtl="0" algn="l">
              <a:spcBef>
                <a:spcPts val="0"/>
              </a:spcBef>
              <a:spcAft>
                <a:spcPts val="0"/>
              </a:spcAft>
              <a:buSzPts val="4800"/>
              <a:buFont typeface="Calibri"/>
              <a:buChar char="■"/>
            </a:pPr>
            <a:r>
              <a:rPr b="1" lang="en-US" sz="4800">
                <a:latin typeface="Calibri"/>
                <a:ea typeface="Calibri"/>
                <a:cs typeface="Calibri"/>
                <a:sym typeface="Calibri"/>
              </a:rPr>
              <a:t>Ultralytics: YoloV8 models</a:t>
            </a:r>
            <a:endParaRPr b="1"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b="1" lang="en-US" sz="4800">
                <a:latin typeface="Calibri"/>
                <a:ea typeface="Calibri"/>
                <a:cs typeface="Calibri"/>
                <a:sym typeface="Calibri"/>
              </a:rPr>
              <a:t>Web Application Tools:</a:t>
            </a:r>
            <a:endParaRPr b="1" sz="4800">
              <a:latin typeface="Calibri"/>
              <a:ea typeface="Calibri"/>
              <a:cs typeface="Calibri"/>
              <a:sym typeface="Calibri"/>
            </a:endParaRPr>
          </a:p>
          <a:p>
            <a:pPr indent="-533400" lvl="1" marL="914400" rtl="0" algn="l">
              <a:spcBef>
                <a:spcPts val="0"/>
              </a:spcBef>
              <a:spcAft>
                <a:spcPts val="0"/>
              </a:spcAft>
              <a:buSzPts val="4800"/>
              <a:buFont typeface="Calibri"/>
              <a:buChar char="○"/>
            </a:pPr>
            <a:r>
              <a:rPr b="1" lang="en-US" sz="4800">
                <a:latin typeface="Calibri"/>
                <a:ea typeface="Calibri"/>
                <a:cs typeface="Calibri"/>
                <a:sym typeface="Calibri"/>
              </a:rPr>
              <a:t>HTML/CSS, JavaScript, Node</a:t>
            </a:r>
            <a:endParaRPr b="1" sz="4800">
              <a:latin typeface="Calibri"/>
              <a:ea typeface="Calibri"/>
              <a:cs typeface="Calibri"/>
              <a:sym typeface="Calibri"/>
            </a:endParaRPr>
          </a:p>
        </p:txBody>
      </p:sp>
      <p:sp>
        <p:nvSpPr>
          <p:cNvPr id="54" name="Google Shape;54;g2bcde5bbd6c_0_0"/>
          <p:cNvSpPr txBox="1"/>
          <p:nvPr/>
        </p:nvSpPr>
        <p:spPr>
          <a:xfrm>
            <a:off x="29609675" y="25608400"/>
            <a:ext cx="13239600" cy="51591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Image/Video Quality - Lack of access to higher quality images, and quality </a:t>
            </a:r>
            <a:r>
              <a:rPr b="1" lang="en-US" sz="4800">
                <a:solidFill>
                  <a:schemeClr val="dk1"/>
                </a:solidFill>
                <a:latin typeface="Calibri"/>
                <a:ea typeface="Calibri"/>
                <a:cs typeface="Calibri"/>
                <a:sym typeface="Calibri"/>
              </a:rPr>
              <a:t>discrepancy</a:t>
            </a:r>
            <a:endParaRPr b="1"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Weather/Environmental Factors - Lack of testing in unideal weather conditions / lack of diverse data</a:t>
            </a:r>
            <a:endParaRPr b="1"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Website speed - Response time may be slow due JBIN restrictions</a:t>
            </a:r>
            <a:endParaRPr b="1" sz="4800">
              <a:solidFill>
                <a:schemeClr val="dk1"/>
              </a:solidFill>
              <a:latin typeface="Calibri"/>
              <a:ea typeface="Calibri"/>
              <a:cs typeface="Calibri"/>
              <a:sym typeface="Calibri"/>
            </a:endParaRPr>
          </a:p>
        </p:txBody>
      </p:sp>
      <p:sp>
        <p:nvSpPr>
          <p:cNvPr id="55" name="Google Shape;55;g2bcde5bbd6c_0_0"/>
          <p:cNvSpPr txBox="1"/>
          <p:nvPr/>
        </p:nvSpPr>
        <p:spPr>
          <a:xfrm>
            <a:off x="29429125" y="32003975"/>
            <a:ext cx="13239600" cy="63810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Further training and tuning on select models with broader datasets to improve performance.</a:t>
            </a:r>
            <a:endParaRPr b="1"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Implement web scraping to automatically populate the database with queries from sources such as AMBER alerts.</a:t>
            </a:r>
            <a:endParaRPr b="1"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In web application implement timed queries to be rechecked against the database automatically.</a:t>
            </a:r>
            <a:endParaRPr b="1"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Incorporate into a network of existing cameras.</a:t>
            </a:r>
            <a:endParaRPr b="1" sz="4800">
              <a:solidFill>
                <a:schemeClr val="dk1"/>
              </a:solidFill>
              <a:latin typeface="Calibri"/>
              <a:ea typeface="Calibri"/>
              <a:cs typeface="Calibri"/>
              <a:sym typeface="Calibri"/>
            </a:endParaRPr>
          </a:p>
        </p:txBody>
      </p:sp>
      <p:pic>
        <p:nvPicPr>
          <p:cNvPr id="56" name="Google Shape;56;g2bcde5bbd6c_0_0"/>
          <p:cNvPicPr preferRelativeResize="0"/>
          <p:nvPr/>
        </p:nvPicPr>
        <p:blipFill>
          <a:blip r:embed="rId3">
            <a:alphaModFix/>
          </a:blip>
          <a:stretch>
            <a:fillRect/>
          </a:stretch>
        </p:blipFill>
        <p:spPr>
          <a:xfrm>
            <a:off x="40634439" y="312215"/>
            <a:ext cx="2857500" cy="2857500"/>
          </a:xfrm>
          <a:prstGeom prst="rect">
            <a:avLst/>
          </a:prstGeom>
          <a:noFill/>
          <a:ln>
            <a:noFill/>
          </a:ln>
        </p:spPr>
      </p:pic>
      <p:sp>
        <p:nvSpPr>
          <p:cNvPr id="57" name="Google Shape;57;g2bcde5bbd6c_0_0"/>
          <p:cNvSpPr txBox="1"/>
          <p:nvPr/>
        </p:nvSpPr>
        <p:spPr>
          <a:xfrm>
            <a:off x="949650" y="11585825"/>
            <a:ext cx="13716000" cy="1371600"/>
          </a:xfrm>
          <a:prstGeom prst="rect">
            <a:avLst/>
          </a:prstGeom>
          <a:solidFill>
            <a:srgbClr val="76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900">
                <a:solidFill>
                  <a:srgbClr val="FFFFFF"/>
                </a:solidFill>
              </a:rPr>
              <a:t>Design</a:t>
            </a:r>
            <a:endParaRPr b="1" sz="6900">
              <a:solidFill>
                <a:srgbClr val="FFFFFF"/>
              </a:solidFill>
            </a:endParaRPr>
          </a:p>
        </p:txBody>
      </p:sp>
      <p:sp>
        <p:nvSpPr>
          <p:cNvPr id="58" name="Google Shape;58;g2bcde5bbd6c_0_0"/>
          <p:cNvSpPr txBox="1"/>
          <p:nvPr/>
        </p:nvSpPr>
        <p:spPr>
          <a:xfrm>
            <a:off x="15052975" y="13719425"/>
            <a:ext cx="13716000" cy="1371600"/>
          </a:xfrm>
          <a:prstGeom prst="rect">
            <a:avLst/>
          </a:prstGeom>
          <a:solidFill>
            <a:srgbClr val="B5AF6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900">
                <a:solidFill>
                  <a:srgbClr val="FFFFFF"/>
                </a:solidFill>
              </a:rPr>
              <a:t>Database</a:t>
            </a:r>
            <a:endParaRPr b="1" sz="6900">
              <a:solidFill>
                <a:srgbClr val="FFFFFF"/>
              </a:solidFill>
            </a:endParaRPr>
          </a:p>
        </p:txBody>
      </p:sp>
      <p:sp>
        <p:nvSpPr>
          <p:cNvPr id="59" name="Google Shape;59;g2bcde5bbd6c_0_0"/>
          <p:cNvSpPr txBox="1"/>
          <p:nvPr/>
        </p:nvSpPr>
        <p:spPr>
          <a:xfrm>
            <a:off x="29161025" y="13719425"/>
            <a:ext cx="13716000" cy="1371600"/>
          </a:xfrm>
          <a:prstGeom prst="rect">
            <a:avLst/>
          </a:prstGeom>
          <a:solidFill>
            <a:srgbClr val="29459B"/>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900">
                <a:solidFill>
                  <a:srgbClr val="FFFFFF"/>
                </a:solidFill>
              </a:rPr>
              <a:t>Evaluation Results</a:t>
            </a:r>
            <a:endParaRPr b="1" sz="6900">
              <a:solidFill>
                <a:srgbClr val="FFFFFF"/>
              </a:solidFill>
            </a:endParaRPr>
          </a:p>
        </p:txBody>
      </p:sp>
      <p:sp>
        <p:nvSpPr>
          <p:cNvPr id="60" name="Google Shape;60;g2bcde5bbd6c_0_0"/>
          <p:cNvSpPr txBox="1"/>
          <p:nvPr/>
        </p:nvSpPr>
        <p:spPr>
          <a:xfrm>
            <a:off x="29143025" y="30767500"/>
            <a:ext cx="13716000" cy="1371600"/>
          </a:xfrm>
          <a:prstGeom prst="rect">
            <a:avLst/>
          </a:prstGeom>
          <a:solidFill>
            <a:srgbClr val="29459B"/>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900">
                <a:solidFill>
                  <a:srgbClr val="FFFFFF"/>
                </a:solidFill>
              </a:rPr>
              <a:t>Improvements</a:t>
            </a:r>
            <a:endParaRPr b="1" sz="6900">
              <a:solidFill>
                <a:srgbClr val="FFFFFF"/>
              </a:solidFill>
            </a:endParaRPr>
          </a:p>
        </p:txBody>
      </p:sp>
      <p:sp>
        <p:nvSpPr>
          <p:cNvPr id="61" name="Google Shape;61;g2bcde5bbd6c_0_0"/>
          <p:cNvSpPr txBox="1"/>
          <p:nvPr/>
        </p:nvSpPr>
        <p:spPr>
          <a:xfrm>
            <a:off x="29279350" y="24128425"/>
            <a:ext cx="13716000" cy="1371600"/>
          </a:xfrm>
          <a:prstGeom prst="rect">
            <a:avLst/>
          </a:prstGeom>
          <a:solidFill>
            <a:srgbClr val="29459B"/>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900">
                <a:solidFill>
                  <a:srgbClr val="FFFFFF"/>
                </a:solidFill>
              </a:rPr>
              <a:t>Limitations</a:t>
            </a:r>
            <a:endParaRPr b="1" sz="6900">
              <a:solidFill>
                <a:srgbClr val="FFFFFF"/>
              </a:solidFill>
            </a:endParaRPr>
          </a:p>
        </p:txBody>
      </p:sp>
      <p:sp>
        <p:nvSpPr>
          <p:cNvPr id="62" name="Google Shape;62;g2bcde5bbd6c_0_0"/>
          <p:cNvSpPr txBox="1"/>
          <p:nvPr/>
        </p:nvSpPr>
        <p:spPr>
          <a:xfrm>
            <a:off x="15465050" y="8298125"/>
            <a:ext cx="13491300" cy="48006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Aid in AMBER alerts, stolen vehicles, and criminal offenses, which tend to rely on pure human interaction to spot and report the specified vehicles. </a:t>
            </a:r>
            <a:endParaRPr b="1"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Existing automation only identifies license plate numbers and is not beneficial when only other characteristics are available.</a:t>
            </a:r>
            <a:endParaRPr b="1" sz="4800">
              <a:solidFill>
                <a:schemeClr val="dk1"/>
              </a:solidFill>
              <a:latin typeface="Calibri"/>
              <a:ea typeface="Calibri"/>
              <a:cs typeface="Calibri"/>
              <a:sym typeface="Calibri"/>
            </a:endParaRPr>
          </a:p>
        </p:txBody>
      </p:sp>
      <p:sp>
        <p:nvSpPr>
          <p:cNvPr id="63" name="Google Shape;63;g2bcde5bbd6c_0_0"/>
          <p:cNvSpPr txBox="1"/>
          <p:nvPr/>
        </p:nvSpPr>
        <p:spPr>
          <a:xfrm>
            <a:off x="1032150" y="6926513"/>
            <a:ext cx="13716000" cy="1371600"/>
          </a:xfrm>
          <a:prstGeom prst="rect">
            <a:avLst/>
          </a:prstGeom>
          <a:solidFill>
            <a:srgbClr val="76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900">
                <a:solidFill>
                  <a:srgbClr val="FFFFFF"/>
                </a:solidFill>
              </a:rPr>
              <a:t>Goal</a:t>
            </a:r>
            <a:endParaRPr b="1" sz="6900">
              <a:solidFill>
                <a:srgbClr val="FFFFFF"/>
              </a:solidFill>
            </a:endParaRPr>
          </a:p>
        </p:txBody>
      </p:sp>
      <p:sp>
        <p:nvSpPr>
          <p:cNvPr id="64" name="Google Shape;64;g2bcde5bbd6c_0_0"/>
          <p:cNvSpPr txBox="1"/>
          <p:nvPr/>
        </p:nvSpPr>
        <p:spPr>
          <a:xfrm>
            <a:off x="15115900" y="6926513"/>
            <a:ext cx="13716000" cy="1371600"/>
          </a:xfrm>
          <a:prstGeom prst="rect">
            <a:avLst/>
          </a:prstGeom>
          <a:solidFill>
            <a:srgbClr val="B5AF6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900">
                <a:solidFill>
                  <a:srgbClr val="FFFFFF"/>
                </a:solidFill>
              </a:rPr>
              <a:t>Motivation</a:t>
            </a:r>
            <a:endParaRPr b="1" sz="6900">
              <a:solidFill>
                <a:srgbClr val="FFFFFF"/>
              </a:solidFill>
            </a:endParaRPr>
          </a:p>
        </p:txBody>
      </p:sp>
      <p:sp>
        <p:nvSpPr>
          <p:cNvPr id="65" name="Google Shape;65;g2bcde5bbd6c_0_0"/>
          <p:cNvSpPr txBox="1"/>
          <p:nvPr/>
        </p:nvSpPr>
        <p:spPr>
          <a:xfrm>
            <a:off x="29143025" y="6926513"/>
            <a:ext cx="13716000" cy="1371600"/>
          </a:xfrm>
          <a:prstGeom prst="rect">
            <a:avLst/>
          </a:prstGeom>
          <a:solidFill>
            <a:srgbClr val="29459B"/>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6900">
                <a:solidFill>
                  <a:srgbClr val="FFFFFF"/>
                </a:solidFill>
              </a:rPr>
              <a:t>Implementation</a:t>
            </a:r>
            <a:endParaRPr b="1" sz="6900">
              <a:solidFill>
                <a:srgbClr val="FFFFFF"/>
              </a:solidFill>
            </a:endParaRPr>
          </a:p>
        </p:txBody>
      </p:sp>
      <p:sp>
        <p:nvSpPr>
          <p:cNvPr id="66" name="Google Shape;66;g2bcde5bbd6c_0_0"/>
          <p:cNvSpPr txBox="1"/>
          <p:nvPr/>
        </p:nvSpPr>
        <p:spPr>
          <a:xfrm>
            <a:off x="1045425" y="22461600"/>
            <a:ext cx="13716000" cy="1371600"/>
          </a:xfrm>
          <a:prstGeom prst="rect">
            <a:avLst/>
          </a:prstGeom>
          <a:solidFill>
            <a:srgbClr val="76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900">
                <a:solidFill>
                  <a:srgbClr val="FFFFFF"/>
                </a:solidFill>
              </a:rPr>
              <a:t>Neural Network (NN) Subsystem</a:t>
            </a:r>
            <a:endParaRPr b="1" sz="6900">
              <a:solidFill>
                <a:srgbClr val="FFFFFF"/>
              </a:solidFill>
            </a:endParaRPr>
          </a:p>
        </p:txBody>
      </p:sp>
      <p:sp>
        <p:nvSpPr>
          <p:cNvPr id="67" name="Google Shape;67;g2bcde5bbd6c_0_0"/>
          <p:cNvSpPr txBox="1"/>
          <p:nvPr/>
        </p:nvSpPr>
        <p:spPr>
          <a:xfrm>
            <a:off x="15052975" y="18258200"/>
            <a:ext cx="13716000" cy="1371600"/>
          </a:xfrm>
          <a:prstGeom prst="rect">
            <a:avLst/>
          </a:prstGeom>
          <a:solidFill>
            <a:srgbClr val="B5AF6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900">
                <a:solidFill>
                  <a:srgbClr val="FFFFFF"/>
                </a:solidFill>
              </a:rPr>
              <a:t>Web Application</a:t>
            </a:r>
            <a:endParaRPr b="1" sz="6900">
              <a:solidFill>
                <a:srgbClr val="FFFFFF"/>
              </a:solidFill>
            </a:endParaRPr>
          </a:p>
        </p:txBody>
      </p:sp>
      <p:pic>
        <p:nvPicPr>
          <p:cNvPr id="68" name="Google Shape;68;g2bcde5bbd6c_0_0"/>
          <p:cNvPicPr preferRelativeResize="0"/>
          <p:nvPr/>
        </p:nvPicPr>
        <p:blipFill>
          <a:blip r:embed="rId4">
            <a:alphaModFix/>
          </a:blip>
          <a:stretch>
            <a:fillRect/>
          </a:stretch>
        </p:blipFill>
        <p:spPr>
          <a:xfrm>
            <a:off x="1066800" y="27730050"/>
            <a:ext cx="13239598" cy="10654923"/>
          </a:xfrm>
          <a:prstGeom prst="rect">
            <a:avLst/>
          </a:prstGeom>
          <a:noFill/>
          <a:ln>
            <a:noFill/>
          </a:ln>
        </p:spPr>
      </p:pic>
      <p:sp>
        <p:nvSpPr>
          <p:cNvPr id="69" name="Google Shape;69;g2bcde5bbd6c_0_0"/>
          <p:cNvSpPr txBox="1"/>
          <p:nvPr/>
        </p:nvSpPr>
        <p:spPr>
          <a:xfrm>
            <a:off x="29391700" y="15091049"/>
            <a:ext cx="13491300" cy="91995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Neural Network Subsystem Evaluation:</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95% positive vehicle predictions</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45% positive color predictions</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32% positive body type predictions</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47% positive make predictions (out of the ones that had predictions)</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71% had 1 or more attributes correctly predicted</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28% </a:t>
            </a:r>
            <a:r>
              <a:rPr b="1" lang="en-US" sz="4800">
                <a:solidFill>
                  <a:schemeClr val="dk1"/>
                </a:solidFill>
                <a:latin typeface="Calibri"/>
                <a:ea typeface="Calibri"/>
                <a:cs typeface="Calibri"/>
                <a:sym typeface="Calibri"/>
              </a:rPr>
              <a:t>had 2 or more attributes correctly predicted</a:t>
            </a:r>
            <a:endParaRPr b="1"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Web Application Evaluation:</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Accurate and timely query results </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Accurate and timely filter results</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Timely table population</a:t>
            </a:r>
            <a:endParaRPr b="1" sz="4800">
              <a:solidFill>
                <a:schemeClr val="dk1"/>
              </a:solidFill>
              <a:latin typeface="Calibri"/>
              <a:ea typeface="Calibri"/>
              <a:cs typeface="Calibri"/>
              <a:sym typeface="Calibri"/>
            </a:endParaRPr>
          </a:p>
        </p:txBody>
      </p:sp>
      <p:sp>
        <p:nvSpPr>
          <p:cNvPr id="70" name="Google Shape;70;g2bcde5bbd6c_0_0"/>
          <p:cNvSpPr txBox="1"/>
          <p:nvPr/>
        </p:nvSpPr>
        <p:spPr>
          <a:xfrm>
            <a:off x="15365625" y="19569775"/>
            <a:ext cx="13491300" cy="12744900"/>
          </a:xfrm>
          <a:prstGeom prst="rect">
            <a:avLst/>
          </a:prstGeom>
          <a:noFill/>
          <a:ln>
            <a:noFill/>
          </a:ln>
        </p:spPr>
        <p:txBody>
          <a:bodyPr anchorCtr="0" anchor="t" bIns="91425" lIns="91425" spcFirstLastPara="1" rIns="91425" wrap="square" tIns="91425">
            <a:spAutoFit/>
          </a:bodyPr>
          <a:lstStyle/>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Allows for users to interact with the data in a tabulated display serving as the user interface</a:t>
            </a:r>
            <a:endParaRPr b="1"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User functionalities:</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Perform queries to search for vehicles with desired characteristics</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Filter detected vehicle entries to be displayed in the user interface</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Edit and delete </a:t>
            </a:r>
            <a:r>
              <a:rPr b="1" lang="en-US" sz="4800">
                <a:solidFill>
                  <a:schemeClr val="dk1"/>
                </a:solidFill>
                <a:latin typeface="Calibri"/>
                <a:ea typeface="Calibri"/>
                <a:cs typeface="Calibri"/>
                <a:sym typeface="Calibri"/>
              </a:rPr>
              <a:t>detected vehicle</a:t>
            </a:r>
            <a:r>
              <a:rPr b="1" lang="en-US" sz="4800">
                <a:solidFill>
                  <a:schemeClr val="dk1"/>
                </a:solidFill>
                <a:latin typeface="Calibri"/>
                <a:ea typeface="Calibri"/>
                <a:cs typeface="Calibri"/>
                <a:sym typeface="Calibri"/>
              </a:rPr>
              <a:t> car entries</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View saved images for each car entry for manual verification</a:t>
            </a:r>
            <a:endParaRPr b="1"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Example Query </a:t>
            </a:r>
            <a:endParaRPr b="1" sz="4800">
              <a:solidFill>
                <a:schemeClr val="dk1"/>
              </a:solidFill>
              <a:latin typeface="Calibri"/>
              <a:ea typeface="Calibri"/>
              <a:cs typeface="Calibri"/>
              <a:sym typeface="Calibri"/>
            </a:endParaRPr>
          </a:p>
          <a:p>
            <a:pPr indent="0" lvl="0" marL="457200" rtl="0" algn="l">
              <a:spcBef>
                <a:spcPts val="0"/>
              </a:spcBef>
              <a:spcAft>
                <a:spcPts val="0"/>
              </a:spcAft>
              <a:buNone/>
            </a:pPr>
            <a:r>
              <a:rPr b="1" lang="en-US" sz="4800">
                <a:solidFill>
                  <a:schemeClr val="dk1"/>
                </a:solidFill>
                <a:latin typeface="Calibri"/>
                <a:ea typeface="Calibri"/>
                <a:cs typeface="Calibri"/>
                <a:sym typeface="Calibri"/>
              </a:rPr>
              <a:t>for any detected</a:t>
            </a:r>
            <a:endParaRPr b="1" sz="4800">
              <a:solidFill>
                <a:schemeClr val="dk1"/>
              </a:solidFill>
              <a:latin typeface="Calibri"/>
              <a:ea typeface="Calibri"/>
              <a:cs typeface="Calibri"/>
              <a:sym typeface="Calibri"/>
            </a:endParaRPr>
          </a:p>
          <a:p>
            <a:pPr indent="0" lvl="0" marL="457200" rtl="0" algn="l">
              <a:spcBef>
                <a:spcPts val="0"/>
              </a:spcBef>
              <a:spcAft>
                <a:spcPts val="0"/>
              </a:spcAft>
              <a:buNone/>
            </a:pPr>
            <a:r>
              <a:rPr b="1" lang="en-US" sz="4800">
                <a:solidFill>
                  <a:schemeClr val="dk1"/>
                </a:solidFill>
                <a:latin typeface="Calibri"/>
                <a:ea typeface="Calibri"/>
                <a:cs typeface="Calibri"/>
                <a:sym typeface="Calibri"/>
              </a:rPr>
              <a:t>Grey-Silver </a:t>
            </a:r>
            <a:endParaRPr b="1" sz="4800">
              <a:solidFill>
                <a:schemeClr val="dk1"/>
              </a:solidFill>
              <a:latin typeface="Calibri"/>
              <a:ea typeface="Calibri"/>
              <a:cs typeface="Calibri"/>
              <a:sym typeface="Calibri"/>
            </a:endParaRPr>
          </a:p>
          <a:p>
            <a:pPr indent="0" lvl="0" marL="457200" rtl="0" algn="l">
              <a:spcBef>
                <a:spcPts val="0"/>
              </a:spcBef>
              <a:spcAft>
                <a:spcPts val="0"/>
              </a:spcAft>
              <a:buNone/>
            </a:pPr>
            <a:r>
              <a:rPr b="1" lang="en-US" sz="4800">
                <a:solidFill>
                  <a:schemeClr val="dk1"/>
                </a:solidFill>
                <a:latin typeface="Calibri"/>
                <a:ea typeface="Calibri"/>
                <a:cs typeface="Calibri"/>
                <a:sym typeface="Calibri"/>
              </a:rPr>
              <a:t>vehicles and </a:t>
            </a:r>
            <a:endParaRPr b="1" sz="4800">
              <a:solidFill>
                <a:schemeClr val="dk1"/>
              </a:solidFill>
              <a:latin typeface="Calibri"/>
              <a:ea typeface="Calibri"/>
              <a:cs typeface="Calibri"/>
              <a:sym typeface="Calibri"/>
            </a:endParaRPr>
          </a:p>
          <a:p>
            <a:pPr indent="0" lvl="0" marL="457200" rtl="0" algn="l">
              <a:spcBef>
                <a:spcPts val="0"/>
              </a:spcBef>
              <a:spcAft>
                <a:spcPts val="0"/>
              </a:spcAft>
              <a:buNone/>
            </a:pPr>
            <a:r>
              <a:rPr b="1" lang="en-US" sz="4800">
                <a:solidFill>
                  <a:schemeClr val="dk1"/>
                </a:solidFill>
                <a:latin typeface="Calibri"/>
                <a:ea typeface="Calibri"/>
                <a:cs typeface="Calibri"/>
                <a:sym typeface="Calibri"/>
              </a:rPr>
              <a:t>corresponding </a:t>
            </a:r>
            <a:endParaRPr b="1" sz="4800">
              <a:solidFill>
                <a:schemeClr val="dk1"/>
              </a:solidFill>
              <a:latin typeface="Calibri"/>
              <a:ea typeface="Calibri"/>
              <a:cs typeface="Calibri"/>
              <a:sym typeface="Calibri"/>
            </a:endParaRPr>
          </a:p>
          <a:p>
            <a:pPr indent="0" lvl="0" marL="457200" rtl="0" algn="l">
              <a:spcBef>
                <a:spcPts val="0"/>
              </a:spcBef>
              <a:spcAft>
                <a:spcPts val="0"/>
              </a:spcAft>
              <a:buNone/>
            </a:pPr>
            <a:r>
              <a:rPr b="1" lang="en-US" sz="4800">
                <a:solidFill>
                  <a:schemeClr val="dk1"/>
                </a:solidFill>
                <a:latin typeface="Calibri"/>
                <a:ea typeface="Calibri"/>
                <a:cs typeface="Calibri"/>
                <a:sym typeface="Calibri"/>
              </a:rPr>
              <a:t>results displayed </a:t>
            </a:r>
            <a:endParaRPr b="1" sz="4800">
              <a:solidFill>
                <a:schemeClr val="dk1"/>
              </a:solidFill>
              <a:latin typeface="Calibri"/>
              <a:ea typeface="Calibri"/>
              <a:cs typeface="Calibri"/>
              <a:sym typeface="Calibri"/>
            </a:endParaRPr>
          </a:p>
          <a:p>
            <a:pPr indent="0" lvl="0" marL="457200" rtl="0" algn="l">
              <a:spcBef>
                <a:spcPts val="0"/>
              </a:spcBef>
              <a:spcAft>
                <a:spcPts val="0"/>
              </a:spcAft>
              <a:buNone/>
            </a:pPr>
            <a:r>
              <a:rPr b="1" lang="en-US" sz="4800">
                <a:solidFill>
                  <a:schemeClr val="dk1"/>
                </a:solidFill>
                <a:latin typeface="Calibri"/>
                <a:ea typeface="Calibri"/>
                <a:cs typeface="Calibri"/>
                <a:sym typeface="Calibri"/>
              </a:rPr>
              <a:t>in the modal.</a:t>
            </a:r>
            <a:endParaRPr b="1" sz="4800">
              <a:solidFill>
                <a:schemeClr val="dk1"/>
              </a:solidFill>
              <a:latin typeface="Calibri"/>
              <a:ea typeface="Calibri"/>
              <a:cs typeface="Calibri"/>
              <a:sym typeface="Calibri"/>
            </a:endParaRPr>
          </a:p>
        </p:txBody>
      </p:sp>
      <p:sp>
        <p:nvSpPr>
          <p:cNvPr id="71" name="Google Shape;71;g2bcde5bbd6c_0_0"/>
          <p:cNvSpPr txBox="1"/>
          <p:nvPr/>
        </p:nvSpPr>
        <p:spPr>
          <a:xfrm>
            <a:off x="15282800" y="15015200"/>
            <a:ext cx="13491300" cy="31689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Calibri"/>
              <a:buChar char="➢"/>
            </a:pPr>
            <a:r>
              <a:rPr b="1" lang="en-US" sz="4800">
                <a:latin typeface="Calibri"/>
                <a:ea typeface="Calibri"/>
                <a:cs typeface="Calibri"/>
                <a:sym typeface="Calibri"/>
              </a:rPr>
              <a:t>Stores vehicle entries detected by the NN subsystem into a JSON format hosted on JBIN</a:t>
            </a:r>
            <a:r>
              <a:rPr b="1" lang="en-US" sz="4800">
                <a:latin typeface="Calibri"/>
                <a:ea typeface="Calibri"/>
                <a:cs typeface="Calibri"/>
                <a:sym typeface="Calibri"/>
              </a:rPr>
              <a:t>.</a:t>
            </a:r>
            <a:endParaRPr b="1" sz="4800">
              <a:latin typeface="Calibri"/>
              <a:ea typeface="Calibri"/>
              <a:cs typeface="Calibri"/>
              <a:sym typeface="Calibri"/>
            </a:endParaRPr>
          </a:p>
          <a:p>
            <a:pPr indent="-533400" lvl="1" marL="914400" rtl="0" algn="l">
              <a:spcBef>
                <a:spcPts val="0"/>
              </a:spcBef>
              <a:spcAft>
                <a:spcPts val="0"/>
              </a:spcAft>
              <a:buSzPts val="4800"/>
              <a:buFont typeface="Calibri"/>
              <a:buChar char="○"/>
            </a:pPr>
            <a:r>
              <a:rPr b="1" lang="en-US" sz="4800">
                <a:latin typeface="Calibri"/>
                <a:ea typeface="Calibri"/>
                <a:cs typeface="Calibri"/>
                <a:sym typeface="Calibri"/>
              </a:rPr>
              <a:t>Includes image path, color, body type, make, plate, camera ID, and timestamp.</a:t>
            </a:r>
            <a:endParaRPr b="1" sz="4800">
              <a:latin typeface="Calibri"/>
              <a:ea typeface="Calibri"/>
              <a:cs typeface="Calibri"/>
              <a:sym typeface="Calibri"/>
            </a:endParaRPr>
          </a:p>
        </p:txBody>
      </p:sp>
      <p:sp>
        <p:nvSpPr>
          <p:cNvPr id="72" name="Google Shape;72;g2bcde5bbd6c_0_0"/>
          <p:cNvSpPr txBox="1"/>
          <p:nvPr/>
        </p:nvSpPr>
        <p:spPr>
          <a:xfrm>
            <a:off x="1362500" y="23833200"/>
            <a:ext cx="13239600" cy="39831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Utilized pre-</a:t>
            </a:r>
            <a:r>
              <a:rPr b="1" lang="en-US" sz="4800">
                <a:solidFill>
                  <a:schemeClr val="dk1"/>
                </a:solidFill>
                <a:latin typeface="Calibri"/>
                <a:ea typeface="Calibri"/>
                <a:cs typeface="Calibri"/>
                <a:sym typeface="Calibri"/>
              </a:rPr>
              <a:t>existing</a:t>
            </a:r>
            <a:r>
              <a:rPr b="1" lang="en-US" sz="4800">
                <a:solidFill>
                  <a:schemeClr val="dk1"/>
                </a:solidFill>
                <a:latin typeface="Calibri"/>
                <a:ea typeface="Calibri"/>
                <a:cs typeface="Calibri"/>
                <a:sym typeface="Calibri"/>
              </a:rPr>
              <a:t> NN architectures</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Mini VGGNet (Body and Color Classifications)</a:t>
            </a:r>
            <a:endParaRPr b="1"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YoloV8	 (Vehicle, Logo, Plate, and Character Detection)</a:t>
            </a:r>
            <a:endParaRPr b="1"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b="1" lang="en-US" sz="4800">
                <a:solidFill>
                  <a:schemeClr val="dk1"/>
                </a:solidFill>
                <a:latin typeface="Calibri"/>
                <a:ea typeface="Calibri"/>
                <a:cs typeface="Calibri"/>
                <a:sym typeface="Calibri"/>
              </a:rPr>
              <a:t>Exports results to a JSON file for use in the database</a:t>
            </a:r>
            <a:endParaRPr b="1" sz="4800">
              <a:solidFill>
                <a:schemeClr val="dk1"/>
              </a:solidFill>
              <a:latin typeface="Calibri"/>
              <a:ea typeface="Calibri"/>
              <a:cs typeface="Calibri"/>
              <a:sym typeface="Calibri"/>
            </a:endParaRPr>
          </a:p>
        </p:txBody>
      </p:sp>
      <p:pic>
        <p:nvPicPr>
          <p:cNvPr id="73" name="Google Shape;73;g2bcde5bbd6c_0_0"/>
          <p:cNvPicPr preferRelativeResize="0"/>
          <p:nvPr/>
        </p:nvPicPr>
        <p:blipFill rotWithShape="1">
          <a:blip r:embed="rId5">
            <a:alphaModFix/>
          </a:blip>
          <a:srcRect b="6156" l="0" r="0" t="0"/>
          <a:stretch/>
        </p:blipFill>
        <p:spPr>
          <a:xfrm>
            <a:off x="21312775" y="26977750"/>
            <a:ext cx="6754400" cy="5555352"/>
          </a:xfrm>
          <a:prstGeom prst="rect">
            <a:avLst/>
          </a:prstGeom>
          <a:noFill/>
          <a:ln cap="flat" cmpd="sng" w="19050">
            <a:solidFill>
              <a:schemeClr val="dk1"/>
            </a:solidFill>
            <a:prstDash val="solid"/>
            <a:round/>
            <a:headEnd len="sm" w="sm" type="none"/>
            <a:tailEnd len="sm" w="sm" type="none"/>
          </a:ln>
        </p:spPr>
      </p:pic>
      <p:pic>
        <p:nvPicPr>
          <p:cNvPr id="74" name="Google Shape;74;g2bcde5bbd6c_0_0"/>
          <p:cNvPicPr preferRelativeResize="0"/>
          <p:nvPr/>
        </p:nvPicPr>
        <p:blipFill>
          <a:blip r:embed="rId6">
            <a:alphaModFix/>
          </a:blip>
          <a:stretch>
            <a:fillRect/>
          </a:stretch>
        </p:blipFill>
        <p:spPr>
          <a:xfrm>
            <a:off x="1096200" y="13109825"/>
            <a:ext cx="13573719" cy="9199376"/>
          </a:xfrm>
          <a:prstGeom prst="rect">
            <a:avLst/>
          </a:prstGeom>
          <a:noFill/>
          <a:ln>
            <a:noFill/>
          </a:ln>
        </p:spPr>
      </p:pic>
      <p:pic>
        <p:nvPicPr>
          <p:cNvPr id="75" name="Google Shape;75;g2bcde5bbd6c_0_0"/>
          <p:cNvPicPr preferRelativeResize="0"/>
          <p:nvPr/>
        </p:nvPicPr>
        <p:blipFill>
          <a:blip r:embed="rId7">
            <a:alphaModFix/>
          </a:blip>
          <a:stretch>
            <a:fillRect/>
          </a:stretch>
        </p:blipFill>
        <p:spPr>
          <a:xfrm>
            <a:off x="15824025" y="32886550"/>
            <a:ext cx="12243139" cy="5159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2007-04-04T14:17:42Z</dcterms:created>
  <dc:creator>shopper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