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R6kpPF1E05OTTM5apkDcpjHe0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957" y="78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7540000" y="321575"/>
            <a:ext cx="32558100" cy="41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 new memory process: Context familiarity dissociates from item familiarity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Jahdiel Perez Caban, Evan Clise, Sarah Smith, Kiera Rivera, Jesse Bengson, Daniel Drane, Randal Waechter, Arel Marsh, &amp; Richard J. Addante</a:t>
            </a:r>
            <a:endParaRPr sz="6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Dr. 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Richard J. 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Addante, Dept. of 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Psychology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Florida Institute of Technology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7355202" y="5863377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4512150" y="6832551"/>
            <a:ext cx="19421100" cy="31327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682638" y="6832549"/>
            <a:ext cx="13460100" cy="3133709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70"/>
              <a:buFont typeface="Arial"/>
              <a:buNone/>
            </a:pPr>
            <a:endParaRPr sz="3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4280459" y="21156559"/>
            <a:ext cx="8961000" cy="1701308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b="1" dirty="0" err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4800" b="1" i="0" u="none" strike="noStrike" cap="none" dirty="0" err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ehaviorally 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tinct</a:t>
            </a:r>
            <a:endParaRPr sz="4800" i="0" u="none" strike="noStrike" cap="none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●"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slower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than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for items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●"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faster than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source 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●"/>
            </a:pP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Triple dissociation of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ERP</a:t>
            </a: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effects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○"/>
            </a:pP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FN400, 400-600 </a:t>
            </a:r>
            <a:r>
              <a:rPr lang="en-US" sz="4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○"/>
            </a:pP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LPC, 600-900 </a:t>
            </a:r>
            <a:r>
              <a:rPr lang="en-US" sz="4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left parietal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○"/>
            </a:pP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BCN, 800-1200 </a:t>
            </a:r>
            <a:r>
              <a:rPr lang="en-US" sz="4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negativity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b="1" dirty="0" err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4800" b="1" dirty="0" err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n-US" sz="4800" b="1" dirty="0" err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Neurally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Distinct</a:t>
            </a:r>
            <a:endParaRPr sz="4800" b="1" i="0" u="none" strike="noStrike" cap="none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Early BCN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 effect 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(300-500 </a:t>
            </a:r>
            <a:r>
              <a:rPr lang="en-US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●"/>
            </a:pP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also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between-subjects</a:t>
            </a: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Analyses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results not attributable to sample size, SNR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Results replicated </a:t>
            </a:r>
            <a:r>
              <a:rPr lang="en-US" sz="48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across </a:t>
            </a:r>
            <a:r>
              <a:rPr lang="en-US" sz="48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studies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b="1" i="1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4800" b="1" i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3rd </a:t>
            </a:r>
            <a:r>
              <a:rPr lang="en-US" sz="4800" b="1" i="1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process of episodic memory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ork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supported by NIH Grant 2 L30 NS112849-02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IDC Grants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 </a:t>
            </a:r>
            <a:r>
              <a:rPr lang="en-US" sz="4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oPLA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&amp; t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FIT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Office of the Provost, Dr. Marco Carvalho</a:t>
            </a:r>
            <a:r>
              <a:rPr lang="en-US" sz="4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829463" y="7438638"/>
            <a:ext cx="13255200" cy="16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6250" marR="0" lvl="0" indent="-474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Recollection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: often measured as 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“Source memory” for c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ontext of 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re prior memories came from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6250" marR="0" lvl="0" indent="-474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Familiarity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low levels of item memory confidence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6250" marR="0" lvl="0" indent="-474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sz="48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Paradoxical combination</a:t>
            </a: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Sometimes people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accurate source memory despite also having low-confidence item recognition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for same info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Char char="•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Prior research 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this condition exhibited a significant negative-going brainwaves (Event-related potential, ERP)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differentiated from both recollection signals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(Addante, et al, 2012, </a:t>
            </a:r>
            <a:r>
              <a:rPr lang="en-US" sz="48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Neuroimage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but lacked behavioral measures.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Secondary analysis of published data (Addante et al., 2023, </a:t>
            </a:r>
            <a:r>
              <a:rPr lang="en-U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Psychophysiology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 = 54), to: 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replicate combo of item + source memory, 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 with novel measures of behavior,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C)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if cFam. was also distinct from ifam., 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of BIC model predictions (Diana et al., 2008)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704850" y="6844925"/>
            <a:ext cx="12729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855750" y="21306632"/>
            <a:ext cx="45885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Encoding:</a:t>
            </a:r>
            <a:r>
              <a:rPr lang="en-US" sz="4800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200 words in 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 tasks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85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u="sng" dirty="0">
                <a:latin typeface="Calibri"/>
                <a:ea typeface="Calibri"/>
                <a:cs typeface="Calibri"/>
                <a:sym typeface="Calibri"/>
              </a:rPr>
              <a:t>Test: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200 old &amp; 100 new words</a:t>
            </a:r>
            <a:endParaRPr sz="4800" i="0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740897" y="27283664"/>
            <a:ext cx="13460099" cy="294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Hypotheses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5685" marR="0" lvl="0" indent="-7638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AutoNum type="arabicPeriod"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., &amp; Rec. will dissociate in behavior RTs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745685" marR="0" lvl="0" indent="-7638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AutoNum type="arabicPeriod"/>
            </a:pP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Context familiarity will exhibit a negative ERP effect,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dissociate from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FN400 (</a:t>
            </a:r>
            <a:r>
              <a:rPr lang="en-US" sz="4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.) &amp; LPC (Rec.)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837150" y="24326292"/>
            <a:ext cx="132552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Conditions of interest: </a:t>
            </a: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Item 5 w/ Source Correct (SC) = Recollection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Item 4 w/ Source Correct (SC) = Context Familiarity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Item 4+5 w/ Source Unknown (SU) = Item Familiarity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 flipH="1">
            <a:off x="34258150" y="6832600"/>
            <a:ext cx="8961000" cy="13984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4285150" y="6934200"/>
            <a:ext cx="8781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Physiologically-informed model</a:t>
            </a:r>
            <a:endParaRPr sz="48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19191950" y="6840125"/>
            <a:ext cx="106212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1" u="sng">
                <a:latin typeface="Calibri"/>
                <a:ea typeface="Calibri"/>
                <a:cs typeface="Calibri"/>
                <a:sym typeface="Calibri"/>
              </a:rPr>
              <a:t>Eletrophysiological </a:t>
            </a:r>
            <a:r>
              <a:rPr lang="en-US" sz="48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5571675" y="12581089"/>
            <a:ext cx="785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20919149" y="37301750"/>
            <a:ext cx="132552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" marR="10623" lvl="0" indent="0" algn="l" rtl="0">
              <a:lnSpc>
                <a:spcPct val="95969"/>
              </a:lnSpc>
              <a:spcBef>
                <a:spcPts val="22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Between subjects: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distinct from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p =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01).</a:t>
            </a:r>
            <a:endParaRPr sz="4800" b="1" i="1" u="none" strike="noStrike" cap="none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252" y="21490630"/>
            <a:ext cx="8106173" cy="277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78276" y="7841400"/>
            <a:ext cx="8106174" cy="879259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14757850" y="7654175"/>
            <a:ext cx="13255200" cy="3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800" b="1" u="sng">
                <a:latin typeface="Calibri"/>
                <a:ea typeface="Calibri"/>
                <a:cs typeface="Calibri"/>
                <a:sym typeface="Calibri"/>
              </a:rPr>
              <a:t>Basic Old-New Memory Effects</a:t>
            </a: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:  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 m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emory x site x time interaction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4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 &lt;.001).</a:t>
            </a:r>
            <a:endParaRPr sz="48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FN400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t(53) = 3.186, p &lt;.001, d =.23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LPC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t(53) =3.10, p =.001, d =.32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BCN</a:t>
            </a:r>
            <a:r>
              <a:rPr lang="en-US" sz="4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t(53) = 2.84, p =007, d =.26</a:t>
            </a:r>
            <a:endParaRPr sz="4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4280450" y="16720400"/>
            <a:ext cx="89610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model: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Rec.,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&amp;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distinct processes of memory.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MTL: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arahippocam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</a:t>
            </a: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perirhinal cort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 different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familiarity </a:t>
            </a:r>
            <a:endParaRPr sz="4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24813175" y="32792700"/>
            <a:ext cx="242400" cy="27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4729050" y="14051750"/>
            <a:ext cx="189873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4800" b="1" u="sng">
                <a:latin typeface="Calibri"/>
                <a:ea typeface="Calibri"/>
                <a:cs typeface="Calibri"/>
                <a:sym typeface="Calibri"/>
              </a:rPr>
              <a:t>Direct tests of each memory type compared to correct rejections:</a:t>
            </a:r>
            <a:endParaRPr sz="4800" i="1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855750" y="30176175"/>
            <a:ext cx="9757800" cy="7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u="sng" dirty="0">
                <a:latin typeface="Calibri"/>
                <a:ea typeface="Calibri"/>
                <a:cs typeface="Calibri"/>
                <a:sym typeface="Calibri"/>
              </a:rPr>
              <a:t>Behavioral Results</a:t>
            </a:r>
            <a:endParaRPr sz="48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u="sng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erformance:</a:t>
            </a:r>
            <a:r>
              <a:rPr lang="en-US" sz="480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. memory was ab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 chance (M = .57, p = .006),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replicated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ior findings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(M = .5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8)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u="sng" dirty="0">
                <a:latin typeface="Calibri"/>
                <a:ea typeface="Calibri"/>
                <a:cs typeface="Calibri"/>
                <a:sym typeface="Calibri"/>
              </a:rPr>
              <a:t>Item </a:t>
            </a: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 Times: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ere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significantly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slower than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&amp; Rec.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(p = .024, p &lt; .001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u="sng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ource </a:t>
            </a:r>
            <a:r>
              <a:rPr lang="en-US" sz="4800" b="1" u="sng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emory: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was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faster than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Rec. &amp; </a:t>
            </a:r>
            <a:r>
              <a:rPr lang="en-US" sz="4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 &lt; .003, p = .002). </a:t>
            </a:r>
            <a:endParaRPr sz="480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i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→ All 3 memory types dissociated RTs</a:t>
            </a:r>
            <a:endParaRPr sz="4800" b="1" i="1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 r="51623"/>
          <a:stretch/>
        </p:blipFill>
        <p:spPr>
          <a:xfrm>
            <a:off x="28470200" y="30020431"/>
            <a:ext cx="5260022" cy="72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29238" y="30020414"/>
            <a:ext cx="7196440" cy="728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7">
            <a:alphaModFix/>
          </a:blip>
          <a:srcRect l="1082" t="696" r="1356" b="1167"/>
          <a:stretch/>
        </p:blipFill>
        <p:spPr>
          <a:xfrm>
            <a:off x="25910000" y="8291800"/>
            <a:ext cx="7667825" cy="551497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" name="Google Shape;75;p1"/>
          <p:cNvSpPr txBox="1"/>
          <p:nvPr/>
        </p:nvSpPr>
        <p:spPr>
          <a:xfrm>
            <a:off x="14652850" y="29838189"/>
            <a:ext cx="6476400" cy="8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latin typeface="Calibri"/>
                <a:ea typeface="Calibri"/>
                <a:cs typeface="Calibri"/>
                <a:sym typeface="Calibri"/>
              </a:rPr>
              <a:t>cFam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distinct from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latin typeface="Calibri"/>
                <a:ea typeface="Calibri"/>
                <a:cs typeface="Calibri"/>
                <a:sym typeface="Calibri"/>
              </a:rPr>
              <a:t>iFam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 = .030).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Effects remained w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ith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SNR (n &gt; 4)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(p=.047)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Effects remained when holding item confidence levels constant 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(p= .015). </a:t>
            </a:r>
            <a:endParaRPr sz="4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4800" b="1" i="1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Results not</a:t>
            </a:r>
            <a:r>
              <a:rPr lang="en-US" sz="4800" b="1" i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1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confounded with</a:t>
            </a:r>
            <a:r>
              <a:rPr lang="en-US" sz="4800" b="1" i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1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sz="4800" b="1" i="1" u="none" strike="noStrike" cap="none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15091533" y="14917191"/>
            <a:ext cx="18321221" cy="10745291"/>
            <a:chOff x="14240648" y="8413337"/>
            <a:chExt cx="9884662" cy="5797297"/>
          </a:xfrm>
        </p:grpSpPr>
        <p:pic>
          <p:nvPicPr>
            <p:cNvPr id="77" name="Google Shape;77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240648" y="8413337"/>
              <a:ext cx="9884662" cy="5797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"/>
            <p:cNvSpPr txBox="1"/>
            <p:nvPr/>
          </p:nvSpPr>
          <p:spPr>
            <a:xfrm>
              <a:off x="16154400" y="10221350"/>
              <a:ext cx="914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**</a:t>
              </a:r>
              <a:endParaRPr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 txBox="1"/>
            <p:nvPr/>
          </p:nvSpPr>
          <p:spPr>
            <a:xfrm>
              <a:off x="17754600" y="10221350"/>
              <a:ext cx="914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**</a:t>
              </a:r>
              <a:endParaRPr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 txBox="1"/>
            <p:nvPr/>
          </p:nvSpPr>
          <p:spPr>
            <a:xfrm>
              <a:off x="19367500" y="11779600"/>
              <a:ext cx="558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 txBox="1"/>
            <p:nvPr/>
          </p:nvSpPr>
          <p:spPr>
            <a:xfrm>
              <a:off x="16230600" y="13494100"/>
              <a:ext cx="558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"/>
          <p:cNvSpPr/>
          <p:nvPr/>
        </p:nvSpPr>
        <p:spPr>
          <a:xfrm>
            <a:off x="15082325" y="29015275"/>
            <a:ext cx="18302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tests: Are context- &amp; item-familiarity physiologically distinct?</a:t>
            </a:r>
            <a:endParaRPr sz="48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9">
            <a:alphaModFix/>
          </a:blip>
          <a:srcRect r="48820"/>
          <a:stretch/>
        </p:blipFill>
        <p:spPr>
          <a:xfrm>
            <a:off x="10791303" y="31543974"/>
            <a:ext cx="3259347" cy="305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9">
            <a:alphaModFix/>
          </a:blip>
          <a:srcRect l="53661" r="-1467"/>
          <a:stretch/>
        </p:blipFill>
        <p:spPr>
          <a:xfrm>
            <a:off x="10784538" y="34811662"/>
            <a:ext cx="3259347" cy="32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4757950" y="11594338"/>
            <a:ext cx="10383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4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→ Three dissociable neural signals underlying basic episodic recognition: different times and places on scalp.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4740750" y="25717025"/>
            <a:ext cx="18987300" cy="3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Recollection: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LPC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FN400, </a:t>
            </a:r>
            <a:r>
              <a:rPr lang="en-U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BCN (Bayes Factor = 4.9, N = 27)</a:t>
            </a:r>
            <a:endParaRPr sz="4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familiarity: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BCN, </a:t>
            </a:r>
            <a:r>
              <a:rPr lang="en-U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LPC or FN400 (Bayes Factors &gt; 4, N = 27)</a:t>
            </a:r>
            <a:endParaRPr sz="4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familiarity: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FN400, </a:t>
            </a:r>
            <a:r>
              <a:rPr lang="en-U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LPC or BCN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Bayes Factors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1, N = 19)</a:t>
            </a:r>
            <a:endParaRPr sz="4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→ Context familiarity, item familiarity, &amp; recollection ERPs are distinct</a:t>
            </a:r>
            <a:endParaRPr sz="4800" i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4535150" y="29070300"/>
            <a:ext cx="19374000" cy="38100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"/>
          <p:cNvCxnSpPr/>
          <p:nvPr/>
        </p:nvCxnSpPr>
        <p:spPr>
          <a:xfrm>
            <a:off x="14535150" y="13988562"/>
            <a:ext cx="19374000" cy="38100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"/>
          <p:cNvSpPr txBox="1"/>
          <p:nvPr/>
        </p:nvSpPr>
        <p:spPr>
          <a:xfrm>
            <a:off x="30571625" y="25586275"/>
            <a:ext cx="325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&lt; .05*, p &lt; .01**</a:t>
            </a:r>
            <a:endParaRPr sz="3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54ffe2-310e-478a-bb69-cb9e0b5f50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36DCDA621034C8136058E2E2DE761" ma:contentTypeVersion="8" ma:contentTypeDescription="Create a new document." ma:contentTypeScope="" ma:versionID="4792e639e7bda65197b1ebb9f00ae73d">
  <xsd:schema xmlns:xsd="http://www.w3.org/2001/XMLSchema" xmlns:xs="http://www.w3.org/2001/XMLSchema" xmlns:p="http://schemas.microsoft.com/office/2006/metadata/properties" xmlns:ns3="da54ffe2-310e-478a-bb69-cb9e0b5f506f" xmlns:ns4="818fe2a7-ef5e-4ab7-aa58-1c0bceddd782" targetNamespace="http://schemas.microsoft.com/office/2006/metadata/properties" ma:root="true" ma:fieldsID="c7dcf80e13e03d071a043dd0fa739f25" ns3:_="" ns4:_="">
    <xsd:import namespace="da54ffe2-310e-478a-bb69-cb9e0b5f506f"/>
    <xsd:import namespace="818fe2a7-ef5e-4ab7-aa58-1c0bceddd7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4ffe2-310e-478a-bb69-cb9e0b5f5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fe2a7-ef5e-4ab7-aa58-1c0bceddd7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D6FA94-0885-4266-A379-3D0F72C466D2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a54ffe2-310e-478a-bb69-cb9e0b5f506f"/>
    <ds:schemaRef ds:uri="http://schemas.microsoft.com/office/2006/documentManagement/types"/>
    <ds:schemaRef ds:uri="http://purl.org/dc/terms/"/>
    <ds:schemaRef ds:uri="http://schemas.microsoft.com/office/infopath/2007/PartnerControls"/>
    <ds:schemaRef ds:uri="818fe2a7-ef5e-4ab7-aa58-1c0bceddd78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9BB5F4-2C58-4356-992C-054C075FF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339F0-CD53-4F53-8BCA-7F69D9FF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4ffe2-310e-478a-bb69-cb9e0b5f506f"/>
    <ds:schemaRef ds:uri="818fe2a7-ef5e-4ab7-aa58-1c0bceddd7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764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Jahdiel Perez Caban</cp:lastModifiedBy>
  <cp:revision>4</cp:revision>
  <dcterms:created xsi:type="dcterms:W3CDTF">2007-04-04T14:17:42Z</dcterms:created>
  <dcterms:modified xsi:type="dcterms:W3CDTF">2024-04-15T18:18:13Z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0x010100FD136DCDA621034C8136058E2E2DE761</vt:lpwstr>
  </property>
</Properties>
</file>