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handoutMasterIdLst>
    <p:handoutMasterId r:id="rId4"/>
  </p:handoutMasterIdLst>
  <p:sldIdLst>
    <p:sldId id="262" r:id="rId2"/>
  </p:sldIdLst>
  <p:sldSz cx="43891200" cy="38404800"/>
  <p:notesSz cx="6888163" cy="10020300"/>
  <p:defaultTextStyle>
    <a:defPPr>
      <a:defRPr lang="en-US"/>
    </a:defPPr>
    <a:lvl1pPr algn="l" rtl="0" eaLnBrk="0" fontAlgn="base" hangingPunct="0">
      <a:spcBef>
        <a:spcPct val="0"/>
      </a:spcBef>
      <a:spcAft>
        <a:spcPct val="0"/>
      </a:spcAft>
      <a:defRPr sz="2647" kern="1200">
        <a:solidFill>
          <a:schemeClr val="tx1"/>
        </a:solidFill>
        <a:latin typeface="Times New Roman" charset="0"/>
        <a:ea typeface="ＭＳ Ｐゴシック" charset="0"/>
        <a:cs typeface="+mn-cs"/>
      </a:defRPr>
    </a:lvl1pPr>
    <a:lvl2pPr marL="504219" algn="l" rtl="0" eaLnBrk="0" fontAlgn="base" hangingPunct="0">
      <a:spcBef>
        <a:spcPct val="0"/>
      </a:spcBef>
      <a:spcAft>
        <a:spcPct val="0"/>
      </a:spcAft>
      <a:defRPr sz="2647" kern="1200">
        <a:solidFill>
          <a:schemeClr val="tx1"/>
        </a:solidFill>
        <a:latin typeface="Times New Roman" charset="0"/>
        <a:ea typeface="ＭＳ Ｐゴシック" charset="0"/>
        <a:cs typeface="+mn-cs"/>
      </a:defRPr>
    </a:lvl2pPr>
    <a:lvl3pPr marL="1008439" algn="l" rtl="0" eaLnBrk="0" fontAlgn="base" hangingPunct="0">
      <a:spcBef>
        <a:spcPct val="0"/>
      </a:spcBef>
      <a:spcAft>
        <a:spcPct val="0"/>
      </a:spcAft>
      <a:defRPr sz="2647" kern="1200">
        <a:solidFill>
          <a:schemeClr val="tx1"/>
        </a:solidFill>
        <a:latin typeface="Times New Roman" charset="0"/>
        <a:ea typeface="ＭＳ Ｐゴシック" charset="0"/>
        <a:cs typeface="+mn-cs"/>
      </a:defRPr>
    </a:lvl3pPr>
    <a:lvl4pPr marL="1512658" algn="l" rtl="0" eaLnBrk="0" fontAlgn="base" hangingPunct="0">
      <a:spcBef>
        <a:spcPct val="0"/>
      </a:spcBef>
      <a:spcAft>
        <a:spcPct val="0"/>
      </a:spcAft>
      <a:defRPr sz="2647" kern="1200">
        <a:solidFill>
          <a:schemeClr val="tx1"/>
        </a:solidFill>
        <a:latin typeface="Times New Roman" charset="0"/>
        <a:ea typeface="ＭＳ Ｐゴシック" charset="0"/>
        <a:cs typeface="+mn-cs"/>
      </a:defRPr>
    </a:lvl4pPr>
    <a:lvl5pPr marL="2016878" algn="l" rtl="0" eaLnBrk="0" fontAlgn="base" hangingPunct="0">
      <a:spcBef>
        <a:spcPct val="0"/>
      </a:spcBef>
      <a:spcAft>
        <a:spcPct val="0"/>
      </a:spcAft>
      <a:defRPr sz="2647" kern="1200">
        <a:solidFill>
          <a:schemeClr val="tx1"/>
        </a:solidFill>
        <a:latin typeface="Times New Roman" charset="0"/>
        <a:ea typeface="ＭＳ Ｐゴシック" charset="0"/>
        <a:cs typeface="+mn-cs"/>
      </a:defRPr>
    </a:lvl5pPr>
    <a:lvl6pPr marL="2521097" algn="l" defTabSz="504219" rtl="0" eaLnBrk="1" latinLnBrk="0" hangingPunct="1">
      <a:defRPr sz="2647" kern="1200">
        <a:solidFill>
          <a:schemeClr val="tx1"/>
        </a:solidFill>
        <a:latin typeface="Times New Roman" charset="0"/>
        <a:ea typeface="ＭＳ Ｐゴシック" charset="0"/>
        <a:cs typeface="+mn-cs"/>
      </a:defRPr>
    </a:lvl6pPr>
    <a:lvl7pPr marL="3025317" algn="l" defTabSz="504219" rtl="0" eaLnBrk="1" latinLnBrk="0" hangingPunct="1">
      <a:defRPr sz="2647" kern="1200">
        <a:solidFill>
          <a:schemeClr val="tx1"/>
        </a:solidFill>
        <a:latin typeface="Times New Roman" charset="0"/>
        <a:ea typeface="ＭＳ Ｐゴシック" charset="0"/>
        <a:cs typeface="+mn-cs"/>
      </a:defRPr>
    </a:lvl7pPr>
    <a:lvl8pPr marL="3529535" algn="l" defTabSz="504219" rtl="0" eaLnBrk="1" latinLnBrk="0" hangingPunct="1">
      <a:defRPr sz="2647" kern="1200">
        <a:solidFill>
          <a:schemeClr val="tx1"/>
        </a:solidFill>
        <a:latin typeface="Times New Roman" charset="0"/>
        <a:ea typeface="ＭＳ Ｐゴシック" charset="0"/>
        <a:cs typeface="+mn-cs"/>
      </a:defRPr>
    </a:lvl8pPr>
    <a:lvl9pPr marL="4033755" algn="l" defTabSz="504219" rtl="0" eaLnBrk="1" latinLnBrk="0" hangingPunct="1">
      <a:defRPr sz="2647"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6" userDrawn="1">
          <p15:clr>
            <a:srgbClr val="A4A3A4"/>
          </p15:clr>
        </p15:guide>
        <p15:guide id="2" pos="216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ine Tanz" initials="JT" lastIdx="1" clrIdx="0"/>
  <p:cmAuthor id="2" name="Jeanine Tanz" initials="JT [2]" lastIdx="1" clrIdx="1"/>
  <p:cmAuthor id="3" name="Jeanine Tanz" initials="JT [3]" lastIdx="1" clrIdx="2"/>
  <p:cmAuthor id="4" name="Corina Jimenez-Gomez" initials="CJ"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FFFFFF"/>
    <a:srgbClr val="280002"/>
    <a:srgbClr val="A50021"/>
    <a:srgbClr val="FF9900"/>
    <a:srgbClr val="101010"/>
    <a:srgbClr val="E6E6E6"/>
    <a:srgbClr val="E2E2E2"/>
    <a:srgbClr val="5C0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8113"/>
    <p:restoredTop sz="96589"/>
  </p:normalViewPr>
  <p:slideViewPr>
    <p:cSldViewPr>
      <p:cViewPr varScale="1">
        <p:scale>
          <a:sx n="16" d="100"/>
          <a:sy n="16" d="100"/>
        </p:scale>
        <p:origin x="304" y="39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185" d="100"/>
          <a:sy n="185" d="100"/>
        </p:scale>
        <p:origin x="2560" y="176"/>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t" anchorCtr="0" compatLnSpc="1">
            <a:prstTxWarp prst="textNoShape">
              <a:avLst/>
            </a:prstTxWarp>
          </a:bodyPr>
          <a:lstStyle>
            <a:lvl1pPr defTabSz="896938">
              <a:defRPr sz="1200"/>
            </a:lvl1pPr>
          </a:lstStyle>
          <a:p>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t" anchorCtr="0" compatLnSpc="1">
            <a:prstTxWarp prst="textNoShape">
              <a:avLst/>
            </a:prstTxWarp>
          </a:bodyPr>
          <a:lstStyle>
            <a:lvl1pPr algn="r" defTabSz="896938">
              <a:defRPr sz="1200"/>
            </a:lvl1pPr>
          </a:lstStyle>
          <a:p>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b" anchorCtr="0" compatLnSpc="1">
            <a:prstTxWarp prst="textNoShape">
              <a:avLst/>
            </a:prstTxWarp>
          </a:bodyPr>
          <a:lstStyle>
            <a:lvl1pPr defTabSz="896938">
              <a:defRPr sz="1200"/>
            </a:lvl1pPr>
          </a:lstStyle>
          <a:p>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b" anchorCtr="0" compatLnSpc="1">
            <a:prstTxWarp prst="textNoShape">
              <a:avLst/>
            </a:prstTxWarp>
          </a:bodyPr>
          <a:lstStyle>
            <a:lvl1pPr algn="r" defTabSz="896938">
              <a:defRPr sz="1200"/>
            </a:lvl1pPr>
          </a:lstStyle>
          <a:p>
            <a:fld id="{C2F44AC0-E5A1-EA47-AF8D-E713D34CB3C0}" type="slidenum">
              <a:rPr lang="en-AU"/>
              <a:pPr/>
              <a:t>‹#›</a:t>
            </a:fld>
            <a:endParaRPr lang="en-AU"/>
          </a:p>
        </p:txBody>
      </p:sp>
    </p:spTree>
    <p:extLst>
      <p:ext uri="{BB962C8B-B14F-4D97-AF65-F5344CB8AC3E}">
        <p14:creationId xmlns:p14="http://schemas.microsoft.com/office/powerpoint/2010/main" val="369638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t" anchorCtr="0" compatLnSpc="1">
            <a:prstTxWarp prst="textNoShape">
              <a:avLst/>
            </a:prstTxWarp>
          </a:bodyPr>
          <a:lstStyle>
            <a:lvl1pPr defTabSz="896938">
              <a:defRPr sz="1200"/>
            </a:lvl1pPr>
          </a:lstStyle>
          <a:p>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t" anchorCtr="0" compatLnSpc="1">
            <a:prstTxWarp prst="textNoShape">
              <a:avLst/>
            </a:prstTxWarp>
          </a:bodyPr>
          <a:lstStyle>
            <a:lvl1pPr algn="r" defTabSz="896938">
              <a:defRPr sz="1200"/>
            </a:lvl1pPr>
          </a:lstStyle>
          <a:p>
            <a:endParaRPr lang="en-AU"/>
          </a:p>
        </p:txBody>
      </p:sp>
      <p:sp>
        <p:nvSpPr>
          <p:cNvPr id="3076" name="Rectangle 4"/>
          <p:cNvSpPr>
            <a:spLocks noGrp="1" noRot="1" noChangeAspect="1" noChangeArrowheads="1" noTextEdit="1"/>
          </p:cNvSpPr>
          <p:nvPr>
            <p:ph type="sldImg" idx="2"/>
          </p:nvPr>
        </p:nvSpPr>
        <p:spPr bwMode="auto">
          <a:xfrm>
            <a:off x="1279525" y="749300"/>
            <a:ext cx="4284663" cy="37480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b" anchorCtr="0" compatLnSpc="1">
            <a:prstTxWarp prst="textNoShape">
              <a:avLst/>
            </a:prstTxWarp>
          </a:bodyPr>
          <a:lstStyle>
            <a:lvl1pPr defTabSz="896938">
              <a:defRPr sz="1200"/>
            </a:lvl1pPr>
          </a:lstStyle>
          <a:p>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89569" tIns="44785" rIns="89569" bIns="44785" numCol="1" anchor="b" anchorCtr="0" compatLnSpc="1">
            <a:prstTxWarp prst="textNoShape">
              <a:avLst/>
            </a:prstTxWarp>
          </a:bodyPr>
          <a:lstStyle>
            <a:lvl1pPr algn="r" defTabSz="896938">
              <a:defRPr sz="1200"/>
            </a:lvl1pPr>
          </a:lstStyle>
          <a:p>
            <a:fld id="{A0D22A7F-8404-F94D-898D-68FAF8695588}" type="slidenum">
              <a:rPr lang="en-AU"/>
              <a:pPr/>
              <a:t>‹#›</a:t>
            </a:fld>
            <a:endParaRPr lang="en-AU"/>
          </a:p>
        </p:txBody>
      </p:sp>
    </p:spTree>
    <p:extLst>
      <p:ext uri="{BB962C8B-B14F-4D97-AF65-F5344CB8AC3E}">
        <p14:creationId xmlns:p14="http://schemas.microsoft.com/office/powerpoint/2010/main" val="34427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23" kern="1200">
        <a:solidFill>
          <a:schemeClr val="tx1"/>
        </a:solidFill>
        <a:latin typeface="Times New Roman" charset="0"/>
        <a:ea typeface="ＭＳ Ｐゴシック" charset="0"/>
        <a:cs typeface="+mn-cs"/>
      </a:defRPr>
    </a:lvl1pPr>
    <a:lvl2pPr marL="504219" algn="l" rtl="0" eaLnBrk="0" fontAlgn="base" hangingPunct="0">
      <a:spcBef>
        <a:spcPct val="30000"/>
      </a:spcBef>
      <a:spcAft>
        <a:spcPct val="0"/>
      </a:spcAft>
      <a:defRPr sz="1323" kern="1200">
        <a:solidFill>
          <a:schemeClr val="tx1"/>
        </a:solidFill>
        <a:latin typeface="Times New Roman" charset="0"/>
        <a:ea typeface="ＭＳ Ｐゴシック" charset="0"/>
        <a:cs typeface="+mn-cs"/>
      </a:defRPr>
    </a:lvl2pPr>
    <a:lvl3pPr marL="1008439" algn="l" rtl="0" eaLnBrk="0" fontAlgn="base" hangingPunct="0">
      <a:spcBef>
        <a:spcPct val="30000"/>
      </a:spcBef>
      <a:spcAft>
        <a:spcPct val="0"/>
      </a:spcAft>
      <a:defRPr sz="1323" kern="1200">
        <a:solidFill>
          <a:schemeClr val="tx1"/>
        </a:solidFill>
        <a:latin typeface="Times New Roman" charset="0"/>
        <a:ea typeface="ＭＳ Ｐゴシック" charset="0"/>
        <a:cs typeface="+mn-cs"/>
      </a:defRPr>
    </a:lvl3pPr>
    <a:lvl4pPr marL="1512658" algn="l" rtl="0" eaLnBrk="0" fontAlgn="base" hangingPunct="0">
      <a:spcBef>
        <a:spcPct val="30000"/>
      </a:spcBef>
      <a:spcAft>
        <a:spcPct val="0"/>
      </a:spcAft>
      <a:defRPr sz="1323" kern="1200">
        <a:solidFill>
          <a:schemeClr val="tx1"/>
        </a:solidFill>
        <a:latin typeface="Times New Roman" charset="0"/>
        <a:ea typeface="ＭＳ Ｐゴシック" charset="0"/>
        <a:cs typeface="+mn-cs"/>
      </a:defRPr>
    </a:lvl4pPr>
    <a:lvl5pPr marL="2016878" algn="l" rtl="0" eaLnBrk="0" fontAlgn="base" hangingPunct="0">
      <a:spcBef>
        <a:spcPct val="30000"/>
      </a:spcBef>
      <a:spcAft>
        <a:spcPct val="0"/>
      </a:spcAft>
      <a:defRPr sz="1323" kern="1200">
        <a:solidFill>
          <a:schemeClr val="tx1"/>
        </a:solidFill>
        <a:latin typeface="Times New Roman" charset="0"/>
        <a:ea typeface="ＭＳ Ｐゴシック" charset="0"/>
        <a:cs typeface="+mn-cs"/>
      </a:defRPr>
    </a:lvl5pPr>
    <a:lvl6pPr marL="2521097" algn="l" defTabSz="504219" rtl="0" eaLnBrk="1" latinLnBrk="0" hangingPunct="1">
      <a:defRPr sz="1323" kern="1200">
        <a:solidFill>
          <a:schemeClr val="tx1"/>
        </a:solidFill>
        <a:latin typeface="+mn-lt"/>
        <a:ea typeface="+mn-ea"/>
        <a:cs typeface="+mn-cs"/>
      </a:defRPr>
    </a:lvl6pPr>
    <a:lvl7pPr marL="3025317" algn="l" defTabSz="504219" rtl="0" eaLnBrk="1" latinLnBrk="0" hangingPunct="1">
      <a:defRPr sz="1323" kern="1200">
        <a:solidFill>
          <a:schemeClr val="tx1"/>
        </a:solidFill>
        <a:latin typeface="+mn-lt"/>
        <a:ea typeface="+mn-ea"/>
        <a:cs typeface="+mn-cs"/>
      </a:defRPr>
    </a:lvl7pPr>
    <a:lvl8pPr marL="3529535" algn="l" defTabSz="504219" rtl="0" eaLnBrk="1" latinLnBrk="0" hangingPunct="1">
      <a:defRPr sz="1323" kern="1200">
        <a:solidFill>
          <a:schemeClr val="tx1"/>
        </a:solidFill>
        <a:latin typeface="+mn-lt"/>
        <a:ea typeface="+mn-ea"/>
        <a:cs typeface="+mn-cs"/>
      </a:defRPr>
    </a:lvl8pPr>
    <a:lvl9pPr marL="4033755" algn="l" defTabSz="504219"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06D95-B939-E147-933F-3E6412820AF3}" type="slidenum">
              <a:rPr lang="en-AU"/>
              <a:pPr/>
              <a:t>1</a:t>
            </a:fld>
            <a:endParaRPr lang="en-AU"/>
          </a:p>
        </p:txBody>
      </p:sp>
      <p:sp>
        <p:nvSpPr>
          <p:cNvPr id="32770" name="Rectangle 2"/>
          <p:cNvSpPr>
            <a:spLocks noGrp="1" noRot="1" noChangeAspect="1" noChangeArrowheads="1" noTextEdit="1"/>
          </p:cNvSpPr>
          <p:nvPr>
            <p:ph type="sldImg"/>
          </p:nvPr>
        </p:nvSpPr>
        <p:spPr>
          <a:xfrm>
            <a:off x="1279525" y="749300"/>
            <a:ext cx="4284663" cy="3748088"/>
          </a:xfrm>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804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BB358204-230E-534B-AC31-022EE685D738}"/>
              </a:ext>
            </a:extLst>
          </p:cNvPr>
          <p:cNvSpPr/>
          <p:nvPr userDrawn="1"/>
        </p:nvSpPr>
        <p:spPr>
          <a:xfrm rot="10800000">
            <a:off x="14935198" y="5486400"/>
            <a:ext cx="14249399" cy="30327600"/>
          </a:xfrm>
          <a:prstGeom prst="round1Rect">
            <a:avLst>
              <a:gd name="adj" fmla="val 13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94"/>
          </a:p>
        </p:txBody>
      </p:sp>
      <p:sp>
        <p:nvSpPr>
          <p:cNvPr id="5" name="Title Placeholder 1">
            <a:extLst>
              <a:ext uri="{FF2B5EF4-FFF2-40B4-BE49-F238E27FC236}">
                <a16:creationId xmlns:a16="http://schemas.microsoft.com/office/drawing/2014/main" id="{2ED3F3CC-9033-B34E-9F0E-DB59979AFF14}"/>
              </a:ext>
            </a:extLst>
          </p:cNvPr>
          <p:cNvSpPr>
            <a:spLocks noGrp="1"/>
          </p:cNvSpPr>
          <p:nvPr>
            <p:ph type="title" hasCustomPrompt="1"/>
          </p:nvPr>
        </p:nvSpPr>
        <p:spPr>
          <a:xfrm>
            <a:off x="1371600" y="457202"/>
            <a:ext cx="33832800" cy="3215097"/>
          </a:xfrm>
          <a:prstGeom prst="rect">
            <a:avLst/>
          </a:prstGeom>
        </p:spPr>
        <p:txBody>
          <a:bodyPr vert="horz" lIns="426284" tIns="213142" rIns="426284" bIns="213142" rtlCol="0" anchor="t">
            <a:noAutofit/>
          </a:bodyPr>
          <a:lstStyle>
            <a:lvl1pPr algn="l">
              <a:defRPr sz="22999"/>
            </a:lvl1pPr>
          </a:lstStyle>
          <a:p>
            <a:r>
              <a:rPr lang="en-US" dirty="0"/>
              <a:t>TITLE OF POSTER GOES HERE</a:t>
            </a:r>
          </a:p>
        </p:txBody>
      </p:sp>
      <p:sp>
        <p:nvSpPr>
          <p:cNvPr id="7" name="Text Placeholder 6">
            <a:extLst>
              <a:ext uri="{FF2B5EF4-FFF2-40B4-BE49-F238E27FC236}">
                <a16:creationId xmlns:a16="http://schemas.microsoft.com/office/drawing/2014/main" id="{4F6AB496-80D8-AA49-9239-9413FD01669F}"/>
              </a:ext>
            </a:extLst>
          </p:cNvPr>
          <p:cNvSpPr>
            <a:spLocks noGrp="1"/>
          </p:cNvSpPr>
          <p:nvPr>
            <p:ph type="body" sz="quarter" idx="10" hasCustomPrompt="1"/>
          </p:nvPr>
        </p:nvSpPr>
        <p:spPr>
          <a:xfrm>
            <a:off x="1676400" y="4191002"/>
            <a:ext cx="33528000" cy="1235798"/>
          </a:xfrm>
          <a:prstGeom prst="rect">
            <a:avLst/>
          </a:prstGeom>
        </p:spPr>
        <p:txBody>
          <a:bodyPr anchor="t"/>
          <a:lstStyle>
            <a:lvl1pPr marL="0" indent="0" algn="l">
              <a:buNone/>
              <a:defRPr sz="6000" b="1">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Author 1 Name, email1@my.fit.edu; Author 2 Name, email2@my.fit.edu</a:t>
            </a:r>
          </a:p>
        </p:txBody>
      </p:sp>
      <p:sp>
        <p:nvSpPr>
          <p:cNvPr id="8" name="Text Placeholder 6">
            <a:extLst>
              <a:ext uri="{FF2B5EF4-FFF2-40B4-BE49-F238E27FC236}">
                <a16:creationId xmlns:a16="http://schemas.microsoft.com/office/drawing/2014/main" id="{F0EC52D4-3600-114E-B26B-B560A7307700}"/>
              </a:ext>
            </a:extLst>
          </p:cNvPr>
          <p:cNvSpPr>
            <a:spLocks noGrp="1"/>
          </p:cNvSpPr>
          <p:nvPr>
            <p:ph type="body" sz="quarter" idx="11" hasCustomPrompt="1"/>
          </p:nvPr>
        </p:nvSpPr>
        <p:spPr>
          <a:xfrm>
            <a:off x="1488486" y="8001002"/>
            <a:ext cx="12671199" cy="5258560"/>
          </a:xfrm>
          <a:prstGeom prst="rect">
            <a:avLst/>
          </a:prstGeom>
        </p:spPr>
        <p:txBody>
          <a:bodyPr anchor="t"/>
          <a:lstStyle>
            <a:lvl1pPr marL="0" indent="0" algn="l">
              <a:buNone/>
              <a:defRPr sz="2800">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Introduction area here</a:t>
            </a:r>
          </a:p>
        </p:txBody>
      </p:sp>
      <p:sp>
        <p:nvSpPr>
          <p:cNvPr id="9" name="Text Placeholder 6">
            <a:extLst>
              <a:ext uri="{FF2B5EF4-FFF2-40B4-BE49-F238E27FC236}">
                <a16:creationId xmlns:a16="http://schemas.microsoft.com/office/drawing/2014/main" id="{FAF0D8DD-77A2-1A4D-AC9B-02AFFD7A67D0}"/>
              </a:ext>
            </a:extLst>
          </p:cNvPr>
          <p:cNvSpPr>
            <a:spLocks noGrp="1"/>
          </p:cNvSpPr>
          <p:nvPr>
            <p:ph type="body" sz="quarter" idx="12" hasCustomPrompt="1"/>
          </p:nvPr>
        </p:nvSpPr>
        <p:spPr>
          <a:xfrm>
            <a:off x="1488486" y="24175245"/>
            <a:ext cx="12671199" cy="4323555"/>
          </a:xfrm>
          <a:prstGeom prst="rect">
            <a:avLst/>
          </a:prstGeom>
        </p:spPr>
        <p:txBody>
          <a:bodyPr anchor="t"/>
          <a:lstStyle>
            <a:lvl1pPr marL="0" indent="0" algn="l">
              <a:buNone/>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Methods area here</a:t>
            </a:r>
          </a:p>
        </p:txBody>
      </p:sp>
      <p:sp>
        <p:nvSpPr>
          <p:cNvPr id="10" name="Text Placeholder 6">
            <a:extLst>
              <a:ext uri="{FF2B5EF4-FFF2-40B4-BE49-F238E27FC236}">
                <a16:creationId xmlns:a16="http://schemas.microsoft.com/office/drawing/2014/main" id="{05F3F5D0-556C-274D-9471-D629CFC10730}"/>
              </a:ext>
            </a:extLst>
          </p:cNvPr>
          <p:cNvSpPr>
            <a:spLocks noGrp="1"/>
          </p:cNvSpPr>
          <p:nvPr>
            <p:ph type="body" sz="quarter" idx="13" hasCustomPrompt="1"/>
          </p:nvPr>
        </p:nvSpPr>
        <p:spPr>
          <a:xfrm>
            <a:off x="1488486" y="16144114"/>
            <a:ext cx="12671199" cy="5227863"/>
          </a:xfrm>
          <a:prstGeom prst="rect">
            <a:avLst/>
          </a:prstGeom>
        </p:spPr>
        <p:txBody>
          <a:bodyPr anchor="t"/>
          <a:lstStyle>
            <a:lvl1pPr marL="0" indent="0" algn="l">
              <a:buNone/>
              <a:defRPr sz="2800">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Objectives area here</a:t>
            </a:r>
          </a:p>
        </p:txBody>
      </p:sp>
      <p:sp>
        <p:nvSpPr>
          <p:cNvPr id="11" name="Text Placeholder 6">
            <a:extLst>
              <a:ext uri="{FF2B5EF4-FFF2-40B4-BE49-F238E27FC236}">
                <a16:creationId xmlns:a16="http://schemas.microsoft.com/office/drawing/2014/main" id="{EAF69861-ABD8-974E-83FB-20A7FABC3099}"/>
              </a:ext>
            </a:extLst>
          </p:cNvPr>
          <p:cNvSpPr>
            <a:spLocks noGrp="1"/>
          </p:cNvSpPr>
          <p:nvPr>
            <p:ph type="body" sz="quarter" idx="14" hasCustomPrompt="1"/>
          </p:nvPr>
        </p:nvSpPr>
        <p:spPr>
          <a:xfrm>
            <a:off x="15686335" y="28340859"/>
            <a:ext cx="12671199" cy="6367109"/>
          </a:xfrm>
          <a:prstGeom prst="rect">
            <a:avLst/>
          </a:prstGeom>
        </p:spPr>
        <p:txBody>
          <a:bodyPr anchor="t"/>
          <a:lstStyle>
            <a:lvl1pPr marL="0" indent="0" algn="l">
              <a:buNone/>
              <a:defRPr sz="2800">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Results area continued here</a:t>
            </a:r>
          </a:p>
        </p:txBody>
      </p:sp>
      <p:sp>
        <p:nvSpPr>
          <p:cNvPr id="12" name="Text Placeholder 6">
            <a:extLst>
              <a:ext uri="{FF2B5EF4-FFF2-40B4-BE49-F238E27FC236}">
                <a16:creationId xmlns:a16="http://schemas.microsoft.com/office/drawing/2014/main" id="{0EC19674-4ED2-1646-B5B7-5D8069273CB8}"/>
              </a:ext>
            </a:extLst>
          </p:cNvPr>
          <p:cNvSpPr>
            <a:spLocks noGrp="1"/>
          </p:cNvSpPr>
          <p:nvPr>
            <p:ph type="body" sz="quarter" idx="15" hasCustomPrompt="1"/>
          </p:nvPr>
        </p:nvSpPr>
        <p:spPr>
          <a:xfrm>
            <a:off x="29833295" y="8001000"/>
            <a:ext cx="12528341" cy="10498782"/>
          </a:xfrm>
          <a:prstGeom prst="rect">
            <a:avLst/>
          </a:prstGeom>
        </p:spPr>
        <p:txBody>
          <a:bodyPr anchor="t"/>
          <a:lstStyle>
            <a:lvl1pPr marL="0" indent="0" algn="l">
              <a:buNone/>
              <a:defRPr sz="2800">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Conclusions area here</a:t>
            </a:r>
          </a:p>
        </p:txBody>
      </p:sp>
      <p:sp>
        <p:nvSpPr>
          <p:cNvPr id="13" name="Text Placeholder 6">
            <a:extLst>
              <a:ext uri="{FF2B5EF4-FFF2-40B4-BE49-F238E27FC236}">
                <a16:creationId xmlns:a16="http://schemas.microsoft.com/office/drawing/2014/main" id="{E705C074-0F44-DE46-97C0-C7923BBDE0F4}"/>
              </a:ext>
            </a:extLst>
          </p:cNvPr>
          <p:cNvSpPr>
            <a:spLocks noGrp="1"/>
          </p:cNvSpPr>
          <p:nvPr>
            <p:ph type="body" sz="quarter" idx="16" hasCustomPrompt="1"/>
          </p:nvPr>
        </p:nvSpPr>
        <p:spPr>
          <a:xfrm>
            <a:off x="29833294" y="20514783"/>
            <a:ext cx="12353146" cy="7789109"/>
          </a:xfrm>
          <a:prstGeom prst="rect">
            <a:avLst/>
          </a:prstGeom>
        </p:spPr>
        <p:txBody>
          <a:bodyPr anchor="t"/>
          <a:lstStyle>
            <a:lvl1pPr marL="0" indent="0" algn="l">
              <a:buNone/>
              <a:defRPr sz="2800">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Sources area here</a:t>
            </a:r>
          </a:p>
        </p:txBody>
      </p:sp>
      <p:sp>
        <p:nvSpPr>
          <p:cNvPr id="14" name="Text Placeholder 6">
            <a:extLst>
              <a:ext uri="{FF2B5EF4-FFF2-40B4-BE49-F238E27FC236}">
                <a16:creationId xmlns:a16="http://schemas.microsoft.com/office/drawing/2014/main" id="{015947DD-64C8-8F43-BCF7-729994CAF2F5}"/>
              </a:ext>
            </a:extLst>
          </p:cNvPr>
          <p:cNvSpPr>
            <a:spLocks noGrp="1"/>
          </p:cNvSpPr>
          <p:nvPr>
            <p:ph type="body" sz="quarter" idx="17" hasCustomPrompt="1"/>
          </p:nvPr>
        </p:nvSpPr>
        <p:spPr>
          <a:xfrm>
            <a:off x="29833294" y="30772740"/>
            <a:ext cx="12353146" cy="5041260"/>
          </a:xfrm>
          <a:prstGeom prst="rect">
            <a:avLst/>
          </a:prstGeom>
        </p:spPr>
        <p:txBody>
          <a:bodyPr anchor="t"/>
          <a:lstStyle>
            <a:lvl1pPr marL="0" indent="0" algn="l">
              <a:buNone/>
              <a:defRPr sz="2800">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Acknowledgments area here</a:t>
            </a:r>
          </a:p>
        </p:txBody>
      </p:sp>
      <p:sp>
        <p:nvSpPr>
          <p:cNvPr id="15" name="Text Placeholder 6">
            <a:extLst>
              <a:ext uri="{FF2B5EF4-FFF2-40B4-BE49-F238E27FC236}">
                <a16:creationId xmlns:a16="http://schemas.microsoft.com/office/drawing/2014/main" id="{F720BA0D-1253-1B4F-9678-504B28E5DC80}"/>
              </a:ext>
            </a:extLst>
          </p:cNvPr>
          <p:cNvSpPr>
            <a:spLocks noGrp="1"/>
          </p:cNvSpPr>
          <p:nvPr>
            <p:ph type="body" sz="quarter" idx="18" hasCustomPrompt="1"/>
          </p:nvPr>
        </p:nvSpPr>
        <p:spPr>
          <a:xfrm>
            <a:off x="1488486" y="6667299"/>
            <a:ext cx="12671199" cy="911727"/>
          </a:xfrm>
          <a:prstGeom prst="rect">
            <a:avLst/>
          </a:prstGeom>
        </p:spPr>
        <p:txBody>
          <a:bodyPr anchor="t"/>
          <a:lstStyle>
            <a:lvl1pPr marL="0" indent="0" algn="l">
              <a:buNone/>
              <a:defRPr sz="80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INTRODUCTION</a:t>
            </a:r>
          </a:p>
        </p:txBody>
      </p:sp>
      <p:sp>
        <p:nvSpPr>
          <p:cNvPr id="16" name="Text Placeholder 6">
            <a:extLst>
              <a:ext uri="{FF2B5EF4-FFF2-40B4-BE49-F238E27FC236}">
                <a16:creationId xmlns:a16="http://schemas.microsoft.com/office/drawing/2014/main" id="{0747573E-1EB2-D340-928B-94A01CEE06DE}"/>
              </a:ext>
            </a:extLst>
          </p:cNvPr>
          <p:cNvSpPr>
            <a:spLocks noGrp="1"/>
          </p:cNvSpPr>
          <p:nvPr>
            <p:ph type="body" sz="quarter" idx="19" hasCustomPrompt="1"/>
          </p:nvPr>
        </p:nvSpPr>
        <p:spPr>
          <a:xfrm>
            <a:off x="1488486" y="14816684"/>
            <a:ext cx="12671199" cy="911727"/>
          </a:xfrm>
          <a:prstGeom prst="rect">
            <a:avLst/>
          </a:prstGeom>
        </p:spPr>
        <p:txBody>
          <a:bodyPr anchor="t"/>
          <a:lstStyle>
            <a:lvl1pPr marL="0" indent="0" algn="l">
              <a:buNone/>
              <a:defRPr sz="80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OBJECTIVES</a:t>
            </a:r>
          </a:p>
        </p:txBody>
      </p:sp>
      <p:sp>
        <p:nvSpPr>
          <p:cNvPr id="18" name="Text Placeholder 6">
            <a:extLst>
              <a:ext uri="{FF2B5EF4-FFF2-40B4-BE49-F238E27FC236}">
                <a16:creationId xmlns:a16="http://schemas.microsoft.com/office/drawing/2014/main" id="{F1DC4E3A-9516-1341-A26C-10B7F0295037}"/>
              </a:ext>
            </a:extLst>
          </p:cNvPr>
          <p:cNvSpPr>
            <a:spLocks noGrp="1"/>
          </p:cNvSpPr>
          <p:nvPr>
            <p:ph type="body" sz="quarter" idx="20" hasCustomPrompt="1"/>
          </p:nvPr>
        </p:nvSpPr>
        <p:spPr>
          <a:xfrm>
            <a:off x="1488486" y="22862673"/>
            <a:ext cx="12671199" cy="911727"/>
          </a:xfrm>
          <a:prstGeom prst="rect">
            <a:avLst/>
          </a:prstGeom>
        </p:spPr>
        <p:txBody>
          <a:bodyPr anchor="t"/>
          <a:lstStyle>
            <a:lvl1pPr marL="0" indent="0" algn="l">
              <a:buNone/>
              <a:defRPr sz="80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METHODS</a:t>
            </a:r>
          </a:p>
        </p:txBody>
      </p:sp>
      <p:sp>
        <p:nvSpPr>
          <p:cNvPr id="20" name="Content Placeholder 19">
            <a:extLst>
              <a:ext uri="{FF2B5EF4-FFF2-40B4-BE49-F238E27FC236}">
                <a16:creationId xmlns:a16="http://schemas.microsoft.com/office/drawing/2014/main" id="{D9076527-0A2F-264B-8281-01F9FE0A125D}"/>
              </a:ext>
            </a:extLst>
          </p:cNvPr>
          <p:cNvSpPr>
            <a:spLocks noGrp="1"/>
          </p:cNvSpPr>
          <p:nvPr>
            <p:ph sz="quarter" idx="21" hasCustomPrompt="1"/>
          </p:nvPr>
        </p:nvSpPr>
        <p:spPr>
          <a:xfrm>
            <a:off x="1489075" y="30248729"/>
            <a:ext cx="12669838" cy="4574673"/>
          </a:xfrm>
          <a:prstGeom prst="rect">
            <a:avLst/>
          </a:prstGeom>
        </p:spPr>
        <p:txBody>
          <a:bodyPr/>
          <a:lstStyle>
            <a:lvl1pPr marL="0" indent="0">
              <a:buNone/>
              <a:defRPr sz="3600">
                <a:latin typeface="Verdana" panose="020B0604030504040204" pitchFamily="34" charset="0"/>
                <a:ea typeface="Verdana" panose="020B0604030504040204" pitchFamily="34" charset="0"/>
                <a:cs typeface="Verdana" panose="020B0604030504040204" pitchFamily="34" charset="0"/>
              </a:defRPr>
            </a:lvl1pPr>
            <a:lvl2pPr marL="2131375" indent="0">
              <a:buNone/>
              <a:defRPr sz="4400"/>
            </a:lvl2pPr>
            <a:lvl3pPr marL="4262751" indent="0">
              <a:buNone/>
              <a:defRPr sz="4400"/>
            </a:lvl3pPr>
            <a:lvl4pPr marL="6394125" indent="0">
              <a:buNone/>
              <a:defRPr sz="4400"/>
            </a:lvl4pPr>
            <a:lvl5pPr marL="8525500" indent="0">
              <a:buNone/>
              <a:defRPr sz="4400"/>
            </a:lvl5pPr>
          </a:lstStyle>
          <a:p>
            <a:pPr lvl="0"/>
            <a:r>
              <a:rPr lang="en-US" dirty="0"/>
              <a:t>Click an icon below to add your image/table here.</a:t>
            </a:r>
          </a:p>
        </p:txBody>
      </p:sp>
      <p:sp>
        <p:nvSpPr>
          <p:cNvPr id="21" name="Text Placeholder 6">
            <a:extLst>
              <a:ext uri="{FF2B5EF4-FFF2-40B4-BE49-F238E27FC236}">
                <a16:creationId xmlns:a16="http://schemas.microsoft.com/office/drawing/2014/main" id="{7D3537BF-8FB9-C742-AC55-F8D0858FD7FB}"/>
              </a:ext>
            </a:extLst>
          </p:cNvPr>
          <p:cNvSpPr>
            <a:spLocks noGrp="1"/>
          </p:cNvSpPr>
          <p:nvPr>
            <p:ph type="body" sz="quarter" idx="22" hasCustomPrompt="1"/>
          </p:nvPr>
        </p:nvSpPr>
        <p:spPr>
          <a:xfrm>
            <a:off x="1488486" y="29337001"/>
            <a:ext cx="12671199" cy="911727"/>
          </a:xfrm>
          <a:prstGeom prst="rect">
            <a:avLst/>
          </a:prstGeom>
        </p:spPr>
        <p:txBody>
          <a:bodyPr anchor="t"/>
          <a:lstStyle>
            <a:lvl1pPr marL="0" indent="0" algn="l">
              <a:buNone/>
              <a:defRPr sz="4800">
                <a:solidFill>
                  <a:schemeClr val="bg1"/>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TITLE</a:t>
            </a:r>
          </a:p>
        </p:txBody>
      </p:sp>
      <p:sp>
        <p:nvSpPr>
          <p:cNvPr id="22" name="Text Placeholder 6">
            <a:extLst>
              <a:ext uri="{FF2B5EF4-FFF2-40B4-BE49-F238E27FC236}">
                <a16:creationId xmlns:a16="http://schemas.microsoft.com/office/drawing/2014/main" id="{FA25CF7A-1F37-D741-A391-E3EC6C553BC3}"/>
              </a:ext>
            </a:extLst>
          </p:cNvPr>
          <p:cNvSpPr>
            <a:spLocks noGrp="1"/>
          </p:cNvSpPr>
          <p:nvPr>
            <p:ph type="body" sz="quarter" idx="23" hasCustomPrompt="1"/>
          </p:nvPr>
        </p:nvSpPr>
        <p:spPr>
          <a:xfrm>
            <a:off x="1488486" y="35184623"/>
            <a:ext cx="12671199" cy="629379"/>
          </a:xfrm>
          <a:prstGeom prst="rect">
            <a:avLst/>
          </a:prstGeom>
        </p:spPr>
        <p:txBody>
          <a:bodyPr anchor="t"/>
          <a:lstStyle>
            <a:lvl1pPr marL="0" indent="0" algn="l">
              <a:buNone/>
              <a:defRPr sz="1400" i="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caption text goes here.</a:t>
            </a:r>
          </a:p>
        </p:txBody>
      </p:sp>
      <p:sp>
        <p:nvSpPr>
          <p:cNvPr id="23" name="Text Placeholder 6">
            <a:extLst>
              <a:ext uri="{FF2B5EF4-FFF2-40B4-BE49-F238E27FC236}">
                <a16:creationId xmlns:a16="http://schemas.microsoft.com/office/drawing/2014/main" id="{957B5696-6777-A94B-94A6-32FF615AC6B8}"/>
              </a:ext>
            </a:extLst>
          </p:cNvPr>
          <p:cNvSpPr>
            <a:spLocks noGrp="1"/>
          </p:cNvSpPr>
          <p:nvPr>
            <p:ph type="body" sz="quarter" idx="24" hasCustomPrompt="1"/>
          </p:nvPr>
        </p:nvSpPr>
        <p:spPr>
          <a:xfrm>
            <a:off x="1426464" y="36453276"/>
            <a:ext cx="40935170" cy="911727"/>
          </a:xfrm>
          <a:prstGeom prst="rect">
            <a:avLst/>
          </a:prstGeom>
        </p:spPr>
        <p:txBody>
          <a:bodyPr anchor="t"/>
          <a:lstStyle>
            <a:lvl1pPr marL="0" indent="0" algn="ctr">
              <a:buNone/>
              <a:defRPr sz="8000">
                <a:solidFill>
                  <a:schemeClr val="bg1"/>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Add text here for additional emphasis and to drive the point home.</a:t>
            </a:r>
          </a:p>
        </p:txBody>
      </p:sp>
      <p:sp>
        <p:nvSpPr>
          <p:cNvPr id="24" name="Text Placeholder 6">
            <a:extLst>
              <a:ext uri="{FF2B5EF4-FFF2-40B4-BE49-F238E27FC236}">
                <a16:creationId xmlns:a16="http://schemas.microsoft.com/office/drawing/2014/main" id="{3426EE3A-97F0-0046-A0D6-EF7D747A4E33}"/>
              </a:ext>
            </a:extLst>
          </p:cNvPr>
          <p:cNvSpPr>
            <a:spLocks noGrp="1"/>
          </p:cNvSpPr>
          <p:nvPr>
            <p:ph type="body" sz="quarter" idx="25" hasCustomPrompt="1"/>
          </p:nvPr>
        </p:nvSpPr>
        <p:spPr>
          <a:xfrm>
            <a:off x="15643398" y="8001002"/>
            <a:ext cx="12671199" cy="5258560"/>
          </a:xfrm>
          <a:prstGeom prst="rect">
            <a:avLst/>
          </a:prstGeom>
        </p:spPr>
        <p:txBody>
          <a:bodyPr numCol="2" anchor="t"/>
          <a:lstStyle>
            <a:lvl1pPr marL="0" indent="0" algn="l">
              <a:buNone/>
              <a:defRPr sz="2800">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Introduction area here</a:t>
            </a:r>
          </a:p>
        </p:txBody>
      </p:sp>
      <p:sp>
        <p:nvSpPr>
          <p:cNvPr id="25" name="Text Placeholder 6">
            <a:extLst>
              <a:ext uri="{FF2B5EF4-FFF2-40B4-BE49-F238E27FC236}">
                <a16:creationId xmlns:a16="http://schemas.microsoft.com/office/drawing/2014/main" id="{86F90B8D-4E3E-9744-A866-F58151CF5AF1}"/>
              </a:ext>
            </a:extLst>
          </p:cNvPr>
          <p:cNvSpPr>
            <a:spLocks noGrp="1"/>
          </p:cNvSpPr>
          <p:nvPr>
            <p:ph type="body" sz="quarter" idx="26" hasCustomPrompt="1"/>
          </p:nvPr>
        </p:nvSpPr>
        <p:spPr>
          <a:xfrm>
            <a:off x="15643398" y="6667299"/>
            <a:ext cx="12671199" cy="911727"/>
          </a:xfrm>
          <a:prstGeom prst="rect">
            <a:avLst/>
          </a:prstGeom>
        </p:spPr>
        <p:txBody>
          <a:bodyPr anchor="t"/>
          <a:lstStyle>
            <a:lvl1pPr marL="0" indent="0" algn="l">
              <a:buNone/>
              <a:defRPr sz="8000">
                <a:solidFill>
                  <a:srgbClr val="FFFFFF"/>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RESULTS</a:t>
            </a:r>
          </a:p>
        </p:txBody>
      </p:sp>
      <p:sp>
        <p:nvSpPr>
          <p:cNvPr id="27" name="Content Placeholder 19">
            <a:extLst>
              <a:ext uri="{FF2B5EF4-FFF2-40B4-BE49-F238E27FC236}">
                <a16:creationId xmlns:a16="http://schemas.microsoft.com/office/drawing/2014/main" id="{FCF2284F-4644-5D47-A295-3712E4AE7FF7}"/>
              </a:ext>
            </a:extLst>
          </p:cNvPr>
          <p:cNvSpPr>
            <a:spLocks noGrp="1"/>
          </p:cNvSpPr>
          <p:nvPr>
            <p:ph sz="quarter" idx="27" hasCustomPrompt="1"/>
          </p:nvPr>
        </p:nvSpPr>
        <p:spPr>
          <a:xfrm>
            <a:off x="15643987" y="14557623"/>
            <a:ext cx="12669838" cy="4574673"/>
          </a:xfrm>
          <a:prstGeom prst="rect">
            <a:avLst/>
          </a:prstGeom>
        </p:spPr>
        <p:txBody>
          <a:bodyPr/>
          <a:lstStyle>
            <a:lvl1pPr marL="0" indent="0">
              <a:buNone/>
              <a:defRPr sz="3600">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buNone/>
              <a:defRPr sz="4400"/>
            </a:lvl2pPr>
            <a:lvl3pPr marL="4262751" indent="0">
              <a:buNone/>
              <a:defRPr sz="4400"/>
            </a:lvl3pPr>
            <a:lvl4pPr marL="6394125" indent="0">
              <a:buNone/>
              <a:defRPr sz="4400"/>
            </a:lvl4pPr>
            <a:lvl5pPr marL="8525500" indent="0">
              <a:buNone/>
              <a:defRPr sz="4400"/>
            </a:lvl5pPr>
          </a:lstStyle>
          <a:p>
            <a:pPr lvl="0"/>
            <a:r>
              <a:rPr lang="en-US" dirty="0"/>
              <a:t>Click an icon below to add your image/table here.</a:t>
            </a:r>
          </a:p>
        </p:txBody>
      </p:sp>
      <p:sp>
        <p:nvSpPr>
          <p:cNvPr id="28" name="Text Placeholder 6">
            <a:extLst>
              <a:ext uri="{FF2B5EF4-FFF2-40B4-BE49-F238E27FC236}">
                <a16:creationId xmlns:a16="http://schemas.microsoft.com/office/drawing/2014/main" id="{80DC135D-FAC8-F04D-8972-48BEFB8B6433}"/>
              </a:ext>
            </a:extLst>
          </p:cNvPr>
          <p:cNvSpPr>
            <a:spLocks noGrp="1"/>
          </p:cNvSpPr>
          <p:nvPr>
            <p:ph type="body" sz="quarter" idx="28" hasCustomPrompt="1"/>
          </p:nvPr>
        </p:nvSpPr>
        <p:spPr>
          <a:xfrm>
            <a:off x="15643398" y="13645898"/>
            <a:ext cx="12671199" cy="911727"/>
          </a:xfrm>
          <a:prstGeom prst="rect">
            <a:avLst/>
          </a:prstGeom>
        </p:spPr>
        <p:txBody>
          <a:bodyPr anchor="t"/>
          <a:lstStyle>
            <a:lvl1pPr marL="0" indent="0" algn="l">
              <a:buNone/>
              <a:defRPr sz="4800">
                <a:solidFill>
                  <a:schemeClr val="bg1"/>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TITLE</a:t>
            </a:r>
          </a:p>
        </p:txBody>
      </p:sp>
      <p:sp>
        <p:nvSpPr>
          <p:cNvPr id="29" name="Text Placeholder 6">
            <a:extLst>
              <a:ext uri="{FF2B5EF4-FFF2-40B4-BE49-F238E27FC236}">
                <a16:creationId xmlns:a16="http://schemas.microsoft.com/office/drawing/2014/main" id="{21434945-A08D-E54D-8D1E-D0C22C9F6767}"/>
              </a:ext>
            </a:extLst>
          </p:cNvPr>
          <p:cNvSpPr>
            <a:spLocks noGrp="1"/>
          </p:cNvSpPr>
          <p:nvPr>
            <p:ph type="body" sz="quarter" idx="29" hasCustomPrompt="1"/>
          </p:nvPr>
        </p:nvSpPr>
        <p:spPr>
          <a:xfrm>
            <a:off x="15643398" y="19493517"/>
            <a:ext cx="12671199" cy="629379"/>
          </a:xfrm>
          <a:prstGeom prst="rect">
            <a:avLst/>
          </a:prstGeom>
        </p:spPr>
        <p:txBody>
          <a:bodyPr anchor="t"/>
          <a:lstStyle>
            <a:lvl1pPr marL="0" indent="0" algn="l">
              <a:buNone/>
              <a:defRPr sz="1400" i="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caption text goes here.</a:t>
            </a:r>
          </a:p>
        </p:txBody>
      </p:sp>
      <p:sp>
        <p:nvSpPr>
          <p:cNvPr id="30" name="Content Placeholder 19">
            <a:extLst>
              <a:ext uri="{FF2B5EF4-FFF2-40B4-BE49-F238E27FC236}">
                <a16:creationId xmlns:a16="http://schemas.microsoft.com/office/drawing/2014/main" id="{36549CA3-717F-E449-98D6-1605B1007485}"/>
              </a:ext>
            </a:extLst>
          </p:cNvPr>
          <p:cNvSpPr>
            <a:spLocks noGrp="1"/>
          </p:cNvSpPr>
          <p:nvPr>
            <p:ph sz="quarter" idx="30" hasCustomPrompt="1"/>
          </p:nvPr>
        </p:nvSpPr>
        <p:spPr>
          <a:xfrm>
            <a:off x="15643987" y="21947311"/>
            <a:ext cx="5920613" cy="4574673"/>
          </a:xfrm>
          <a:prstGeom prst="rect">
            <a:avLst/>
          </a:prstGeom>
        </p:spPr>
        <p:txBody>
          <a:bodyPr/>
          <a:lstStyle>
            <a:lvl1pPr marL="0" indent="0">
              <a:buNone/>
              <a:defRPr sz="3600">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buNone/>
              <a:defRPr sz="4400"/>
            </a:lvl2pPr>
            <a:lvl3pPr marL="4262751" indent="0">
              <a:buNone/>
              <a:defRPr sz="4400"/>
            </a:lvl3pPr>
            <a:lvl4pPr marL="6394125" indent="0">
              <a:buNone/>
              <a:defRPr sz="4400"/>
            </a:lvl4pPr>
            <a:lvl5pPr marL="8525500" indent="0">
              <a:buNone/>
              <a:defRPr sz="4400"/>
            </a:lvl5pPr>
          </a:lstStyle>
          <a:p>
            <a:pPr lvl="0"/>
            <a:r>
              <a:rPr lang="en-US" dirty="0"/>
              <a:t>Click an icon below to add your image/table here.</a:t>
            </a:r>
          </a:p>
        </p:txBody>
      </p:sp>
      <p:sp>
        <p:nvSpPr>
          <p:cNvPr id="31" name="Text Placeholder 6">
            <a:extLst>
              <a:ext uri="{FF2B5EF4-FFF2-40B4-BE49-F238E27FC236}">
                <a16:creationId xmlns:a16="http://schemas.microsoft.com/office/drawing/2014/main" id="{29C0CBED-77B4-2542-B842-49781BF3CB0A}"/>
              </a:ext>
            </a:extLst>
          </p:cNvPr>
          <p:cNvSpPr>
            <a:spLocks noGrp="1"/>
          </p:cNvSpPr>
          <p:nvPr>
            <p:ph type="body" sz="quarter" idx="31" hasCustomPrompt="1"/>
          </p:nvPr>
        </p:nvSpPr>
        <p:spPr>
          <a:xfrm>
            <a:off x="15643396" y="21035584"/>
            <a:ext cx="5921205" cy="911727"/>
          </a:xfrm>
          <a:prstGeom prst="rect">
            <a:avLst/>
          </a:prstGeom>
        </p:spPr>
        <p:txBody>
          <a:bodyPr anchor="t"/>
          <a:lstStyle>
            <a:lvl1pPr marL="0" indent="0" algn="l">
              <a:buNone/>
              <a:defRPr sz="4800">
                <a:solidFill>
                  <a:schemeClr val="bg1"/>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TITLE</a:t>
            </a:r>
          </a:p>
        </p:txBody>
      </p:sp>
      <p:sp>
        <p:nvSpPr>
          <p:cNvPr id="32" name="Text Placeholder 6">
            <a:extLst>
              <a:ext uri="{FF2B5EF4-FFF2-40B4-BE49-F238E27FC236}">
                <a16:creationId xmlns:a16="http://schemas.microsoft.com/office/drawing/2014/main" id="{5C4FA0D1-9231-504F-9659-2920144B88B4}"/>
              </a:ext>
            </a:extLst>
          </p:cNvPr>
          <p:cNvSpPr>
            <a:spLocks noGrp="1"/>
          </p:cNvSpPr>
          <p:nvPr>
            <p:ph type="body" sz="quarter" idx="32" hasCustomPrompt="1"/>
          </p:nvPr>
        </p:nvSpPr>
        <p:spPr>
          <a:xfrm>
            <a:off x="15643398" y="26883205"/>
            <a:ext cx="5921249" cy="629379"/>
          </a:xfrm>
          <a:prstGeom prst="rect">
            <a:avLst/>
          </a:prstGeom>
        </p:spPr>
        <p:txBody>
          <a:bodyPr anchor="t"/>
          <a:lstStyle>
            <a:lvl1pPr marL="0" indent="0" algn="l">
              <a:buNone/>
              <a:defRPr sz="1400" i="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caption text goes here.</a:t>
            </a:r>
          </a:p>
        </p:txBody>
      </p:sp>
      <p:sp>
        <p:nvSpPr>
          <p:cNvPr id="33" name="Content Placeholder 19">
            <a:extLst>
              <a:ext uri="{FF2B5EF4-FFF2-40B4-BE49-F238E27FC236}">
                <a16:creationId xmlns:a16="http://schemas.microsoft.com/office/drawing/2014/main" id="{641C5E32-062A-9947-B0B4-1BC43B450E8E}"/>
              </a:ext>
            </a:extLst>
          </p:cNvPr>
          <p:cNvSpPr>
            <a:spLocks noGrp="1"/>
          </p:cNvSpPr>
          <p:nvPr>
            <p:ph sz="quarter" idx="33" hasCustomPrompt="1"/>
          </p:nvPr>
        </p:nvSpPr>
        <p:spPr>
          <a:xfrm>
            <a:off x="22410547" y="21947311"/>
            <a:ext cx="5920613" cy="4574673"/>
          </a:xfrm>
          <a:prstGeom prst="rect">
            <a:avLst/>
          </a:prstGeom>
        </p:spPr>
        <p:txBody>
          <a:bodyPr/>
          <a:lstStyle>
            <a:lvl1pPr marL="0" indent="0">
              <a:buNone/>
              <a:defRPr sz="3600">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buNone/>
              <a:defRPr sz="4400"/>
            </a:lvl2pPr>
            <a:lvl3pPr marL="4262751" indent="0">
              <a:buNone/>
              <a:defRPr sz="4400"/>
            </a:lvl3pPr>
            <a:lvl4pPr marL="6394125" indent="0">
              <a:buNone/>
              <a:defRPr sz="4400"/>
            </a:lvl4pPr>
            <a:lvl5pPr marL="8525500" indent="0">
              <a:buNone/>
              <a:defRPr sz="4400"/>
            </a:lvl5pPr>
          </a:lstStyle>
          <a:p>
            <a:pPr lvl="0"/>
            <a:r>
              <a:rPr lang="en-US" dirty="0"/>
              <a:t>Click an icon below to add your image/table here.</a:t>
            </a:r>
          </a:p>
        </p:txBody>
      </p:sp>
      <p:sp>
        <p:nvSpPr>
          <p:cNvPr id="34" name="Text Placeholder 6">
            <a:extLst>
              <a:ext uri="{FF2B5EF4-FFF2-40B4-BE49-F238E27FC236}">
                <a16:creationId xmlns:a16="http://schemas.microsoft.com/office/drawing/2014/main" id="{860BB481-52CB-6442-BA17-5437E03457DF}"/>
              </a:ext>
            </a:extLst>
          </p:cNvPr>
          <p:cNvSpPr>
            <a:spLocks noGrp="1"/>
          </p:cNvSpPr>
          <p:nvPr>
            <p:ph type="body" sz="quarter" idx="34" hasCustomPrompt="1"/>
          </p:nvPr>
        </p:nvSpPr>
        <p:spPr>
          <a:xfrm>
            <a:off x="22409956" y="21035584"/>
            <a:ext cx="5921205" cy="911727"/>
          </a:xfrm>
          <a:prstGeom prst="rect">
            <a:avLst/>
          </a:prstGeom>
        </p:spPr>
        <p:txBody>
          <a:bodyPr anchor="t"/>
          <a:lstStyle>
            <a:lvl1pPr marL="0" indent="0" algn="l">
              <a:buNone/>
              <a:defRPr sz="4800">
                <a:solidFill>
                  <a:schemeClr val="bg1"/>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TITLE</a:t>
            </a:r>
          </a:p>
        </p:txBody>
      </p:sp>
      <p:sp>
        <p:nvSpPr>
          <p:cNvPr id="35" name="Text Placeholder 6">
            <a:extLst>
              <a:ext uri="{FF2B5EF4-FFF2-40B4-BE49-F238E27FC236}">
                <a16:creationId xmlns:a16="http://schemas.microsoft.com/office/drawing/2014/main" id="{0367A46D-CB02-CB4D-BD25-770AEF082D21}"/>
              </a:ext>
            </a:extLst>
          </p:cNvPr>
          <p:cNvSpPr>
            <a:spLocks noGrp="1"/>
          </p:cNvSpPr>
          <p:nvPr>
            <p:ph type="body" sz="quarter" idx="35" hasCustomPrompt="1"/>
          </p:nvPr>
        </p:nvSpPr>
        <p:spPr>
          <a:xfrm>
            <a:off x="22409958" y="26883205"/>
            <a:ext cx="5921249" cy="629379"/>
          </a:xfrm>
          <a:prstGeom prst="rect">
            <a:avLst/>
          </a:prstGeom>
        </p:spPr>
        <p:txBody>
          <a:bodyPr anchor="t"/>
          <a:lstStyle>
            <a:lvl1pPr marL="0" indent="0" algn="l">
              <a:buNone/>
              <a:defRPr sz="1400" i="1">
                <a:solidFill>
                  <a:srgbClr val="FFFFFF"/>
                </a:solidFill>
                <a:latin typeface="Verdana" panose="020B060403050404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Image/Table caption text goes here.</a:t>
            </a:r>
          </a:p>
        </p:txBody>
      </p:sp>
      <p:sp>
        <p:nvSpPr>
          <p:cNvPr id="36" name="Text Placeholder 6">
            <a:extLst>
              <a:ext uri="{FF2B5EF4-FFF2-40B4-BE49-F238E27FC236}">
                <a16:creationId xmlns:a16="http://schemas.microsoft.com/office/drawing/2014/main" id="{A112112C-28A4-3842-98B3-36FD25502B57}"/>
              </a:ext>
            </a:extLst>
          </p:cNvPr>
          <p:cNvSpPr>
            <a:spLocks noGrp="1"/>
          </p:cNvSpPr>
          <p:nvPr>
            <p:ph type="body" sz="quarter" idx="36" hasCustomPrompt="1"/>
          </p:nvPr>
        </p:nvSpPr>
        <p:spPr>
          <a:xfrm>
            <a:off x="29761734" y="6667299"/>
            <a:ext cx="12671199" cy="911727"/>
          </a:xfrm>
          <a:prstGeom prst="rect">
            <a:avLst/>
          </a:prstGeom>
        </p:spPr>
        <p:txBody>
          <a:bodyPr anchor="t"/>
          <a:lstStyle>
            <a:lvl1pPr marL="0" indent="0" algn="l">
              <a:buNone/>
              <a:defRPr sz="80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CONCLUSIONS</a:t>
            </a:r>
          </a:p>
        </p:txBody>
      </p:sp>
      <p:sp>
        <p:nvSpPr>
          <p:cNvPr id="38" name="Text Placeholder 6">
            <a:extLst>
              <a:ext uri="{FF2B5EF4-FFF2-40B4-BE49-F238E27FC236}">
                <a16:creationId xmlns:a16="http://schemas.microsoft.com/office/drawing/2014/main" id="{03BF3866-9BE7-2C44-B965-C3A85855BCAE}"/>
              </a:ext>
            </a:extLst>
          </p:cNvPr>
          <p:cNvSpPr>
            <a:spLocks noGrp="1"/>
          </p:cNvSpPr>
          <p:nvPr>
            <p:ph type="body" sz="quarter" idx="37" hasCustomPrompt="1"/>
          </p:nvPr>
        </p:nvSpPr>
        <p:spPr>
          <a:xfrm>
            <a:off x="29761734" y="19139058"/>
            <a:ext cx="12671199" cy="911727"/>
          </a:xfrm>
          <a:prstGeom prst="rect">
            <a:avLst/>
          </a:prstGeom>
        </p:spPr>
        <p:txBody>
          <a:bodyPr anchor="t"/>
          <a:lstStyle>
            <a:lvl1pPr marL="0" indent="0" algn="l">
              <a:buNone/>
              <a:defRPr sz="80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SOURCES</a:t>
            </a:r>
          </a:p>
        </p:txBody>
      </p:sp>
      <p:sp>
        <p:nvSpPr>
          <p:cNvPr id="40" name="Text Placeholder 6">
            <a:extLst>
              <a:ext uri="{FF2B5EF4-FFF2-40B4-BE49-F238E27FC236}">
                <a16:creationId xmlns:a16="http://schemas.microsoft.com/office/drawing/2014/main" id="{2AE53672-1611-3C48-9A47-4B3ADB9AC645}"/>
              </a:ext>
            </a:extLst>
          </p:cNvPr>
          <p:cNvSpPr>
            <a:spLocks noGrp="1"/>
          </p:cNvSpPr>
          <p:nvPr>
            <p:ph type="body" sz="quarter" idx="38" hasCustomPrompt="1"/>
          </p:nvPr>
        </p:nvSpPr>
        <p:spPr>
          <a:xfrm>
            <a:off x="29761734" y="29307845"/>
            <a:ext cx="12671199" cy="911727"/>
          </a:xfrm>
          <a:prstGeom prst="rect">
            <a:avLst/>
          </a:prstGeom>
        </p:spPr>
        <p:txBody>
          <a:bodyPr anchor="t"/>
          <a:lstStyle>
            <a:lvl1pPr marL="0" indent="0" algn="l">
              <a:buNone/>
              <a:defRPr sz="80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a:buNone/>
              <a:defRPr sz="6000">
                <a:latin typeface="Verdana" panose="020B0604030504040204" pitchFamily="34" charset="0"/>
                <a:ea typeface="Verdana" panose="020B0604030504040204" pitchFamily="34" charset="0"/>
                <a:cs typeface="Verdana" panose="020B0604030504040204" pitchFamily="34" charset="0"/>
              </a:defRPr>
            </a:lvl2pPr>
            <a:lvl3pPr marL="4262751" indent="0" algn="ctr">
              <a:buNone/>
              <a:defRPr sz="6000">
                <a:latin typeface="Verdana" panose="020B0604030504040204" pitchFamily="34" charset="0"/>
                <a:ea typeface="Verdana" panose="020B0604030504040204" pitchFamily="34" charset="0"/>
                <a:cs typeface="Verdana" panose="020B0604030504040204" pitchFamily="34" charset="0"/>
              </a:defRPr>
            </a:lvl3pPr>
            <a:lvl4pPr marL="6394125" indent="0" algn="ctr">
              <a:buNone/>
              <a:defRPr sz="6000">
                <a:latin typeface="Verdana" panose="020B0604030504040204" pitchFamily="34" charset="0"/>
                <a:ea typeface="Verdana" panose="020B0604030504040204" pitchFamily="34" charset="0"/>
                <a:cs typeface="Verdana" panose="020B0604030504040204" pitchFamily="34" charset="0"/>
              </a:defRPr>
            </a:lvl4pPr>
            <a:lvl5pPr marL="8525500" indent="0" algn="ctr">
              <a:buNone/>
              <a:defRPr sz="6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ACKNOWLEDGMENTS</a:t>
            </a:r>
          </a:p>
        </p:txBody>
      </p:sp>
    </p:spTree>
    <p:extLst>
      <p:ext uri="{BB962C8B-B14F-4D97-AF65-F5344CB8AC3E}">
        <p14:creationId xmlns:p14="http://schemas.microsoft.com/office/powerpoint/2010/main" val="1249128790"/>
      </p:ext>
    </p:extLst>
  </p:cSld>
  <p:clrMapOvr>
    <a:masterClrMapping/>
  </p:clrMapOvr>
  <p:extLst>
    <p:ext uri="{DCECCB84-F9BA-43D5-87BE-67443E8EF086}">
      <p15:sldGuideLst xmlns:p15="http://schemas.microsoft.com/office/powerpoint/2012/main">
        <p15:guide id="1" pos="9016" userDrawn="1">
          <p15:clr>
            <a:srgbClr val="FBAE40"/>
          </p15:clr>
        </p15:guide>
        <p15:guide id="2" pos="9881" userDrawn="1">
          <p15:clr>
            <a:srgbClr val="FBAE40"/>
          </p15:clr>
        </p15:guide>
        <p15:guide id="3" pos="17911" userDrawn="1">
          <p15:clr>
            <a:srgbClr val="FBAE40"/>
          </p15:clr>
        </p15:guide>
        <p15:guide id="4" pos="18777" userDrawn="1">
          <p15:clr>
            <a:srgbClr val="FBAE40"/>
          </p15:clr>
        </p15:guide>
        <p15:guide id="5" orient="horz" pos="6467" userDrawn="1">
          <p15:clr>
            <a:srgbClr val="FBAE40"/>
          </p15:clr>
        </p15:guide>
        <p15:guide id="6" orient="horz" pos="12455" userDrawn="1">
          <p15:clr>
            <a:srgbClr val="FBAE40"/>
          </p15:clr>
        </p15:guide>
        <p15:guide id="7" orient="horz" pos="14371" userDrawn="1">
          <p15:clr>
            <a:srgbClr val="FBAE40"/>
          </p15:clr>
        </p15:guide>
        <p15:guide id="8" orient="horz" pos="2113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71123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262750" rtl="0" eaLnBrk="1" latinLnBrk="0" hangingPunct="1">
        <a:spcBef>
          <a:spcPct val="0"/>
        </a:spcBef>
        <a:buNone/>
        <a:defRPr sz="12000" kern="1200">
          <a:solidFill>
            <a:schemeClr val="tx2"/>
          </a:solidFill>
          <a:latin typeface="Impact" panose="020B0806030902050204" pitchFamily="34" charset="0"/>
          <a:ea typeface="+mj-ea"/>
          <a:cs typeface="+mj-cs"/>
        </a:defRPr>
      </a:lvl1pPr>
    </p:titleStyle>
    <p:bodyStyle>
      <a:lvl1pPr marL="1598532" indent="-1598532" algn="l" defTabSz="4262750" rtl="0" eaLnBrk="1" latinLnBrk="0" hangingPunct="1">
        <a:spcBef>
          <a:spcPct val="20000"/>
        </a:spcBef>
        <a:buFont typeface="Arial" pitchFamily="34" charset="0"/>
        <a:buChar char="•"/>
        <a:defRPr sz="14900" kern="1200">
          <a:solidFill>
            <a:schemeClr val="tx1"/>
          </a:solidFill>
          <a:latin typeface="+mn-lt"/>
          <a:ea typeface="+mn-ea"/>
          <a:cs typeface="+mn-cs"/>
        </a:defRPr>
      </a:lvl1pPr>
      <a:lvl2pPr marL="3463484" indent="-1332109" algn="l" defTabSz="4262750"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28438" indent="-1065687" algn="l" defTabSz="4262750"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59812"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4pPr>
      <a:lvl5pPr marL="95911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p:bodyStyle>
    <p:otherStyle>
      <a:defPPr>
        <a:defRPr lang="en-US"/>
      </a:defPPr>
      <a:lvl1pPr marL="0" algn="l" defTabSz="4262750" rtl="0" eaLnBrk="1" latinLnBrk="0" hangingPunct="1">
        <a:defRPr sz="8400" kern="1200">
          <a:solidFill>
            <a:schemeClr val="tx1"/>
          </a:solidFill>
          <a:latin typeface="+mn-lt"/>
          <a:ea typeface="+mn-ea"/>
          <a:cs typeface="+mn-cs"/>
        </a:defRPr>
      </a:lvl1pPr>
      <a:lvl2pPr marL="2131375" algn="l" defTabSz="4262750" rtl="0" eaLnBrk="1" latinLnBrk="0" hangingPunct="1">
        <a:defRPr sz="8400" kern="1200">
          <a:solidFill>
            <a:schemeClr val="tx1"/>
          </a:solidFill>
          <a:latin typeface="+mn-lt"/>
          <a:ea typeface="+mn-ea"/>
          <a:cs typeface="+mn-cs"/>
        </a:defRPr>
      </a:lvl2pPr>
      <a:lvl3pPr marL="4262750" algn="l" defTabSz="4262750" rtl="0" eaLnBrk="1" latinLnBrk="0" hangingPunct="1">
        <a:defRPr sz="8400" kern="1200">
          <a:solidFill>
            <a:schemeClr val="tx1"/>
          </a:solidFill>
          <a:latin typeface="+mn-lt"/>
          <a:ea typeface="+mn-ea"/>
          <a:cs typeface="+mn-cs"/>
        </a:defRPr>
      </a:lvl3pPr>
      <a:lvl4pPr marL="6394125" algn="l" defTabSz="4262750" rtl="0" eaLnBrk="1" latinLnBrk="0" hangingPunct="1">
        <a:defRPr sz="8400" kern="1200">
          <a:solidFill>
            <a:schemeClr val="tx1"/>
          </a:solidFill>
          <a:latin typeface="+mn-lt"/>
          <a:ea typeface="+mn-ea"/>
          <a:cs typeface="+mn-cs"/>
        </a:defRPr>
      </a:lvl4pPr>
      <a:lvl5pPr marL="8525500" algn="l" defTabSz="4262750" rtl="0" eaLnBrk="1" latinLnBrk="0" hangingPunct="1">
        <a:defRPr sz="8400" kern="1200">
          <a:solidFill>
            <a:schemeClr val="tx1"/>
          </a:solidFill>
          <a:latin typeface="+mn-lt"/>
          <a:ea typeface="+mn-ea"/>
          <a:cs typeface="+mn-cs"/>
        </a:defRPr>
      </a:lvl5pPr>
      <a:lvl6pPr marL="10656875" algn="l" defTabSz="4262750" rtl="0" eaLnBrk="1" latinLnBrk="0" hangingPunct="1">
        <a:defRPr sz="8400" kern="1200">
          <a:solidFill>
            <a:schemeClr val="tx1"/>
          </a:solidFill>
          <a:latin typeface="+mn-lt"/>
          <a:ea typeface="+mn-ea"/>
          <a:cs typeface="+mn-cs"/>
        </a:defRPr>
      </a:lvl6pPr>
      <a:lvl7pPr marL="12788250" algn="l" defTabSz="4262750" rtl="0" eaLnBrk="1" latinLnBrk="0" hangingPunct="1">
        <a:defRPr sz="8400" kern="1200">
          <a:solidFill>
            <a:schemeClr val="tx1"/>
          </a:solidFill>
          <a:latin typeface="+mn-lt"/>
          <a:ea typeface="+mn-ea"/>
          <a:cs typeface="+mn-cs"/>
        </a:defRPr>
      </a:lvl7pPr>
      <a:lvl8pPr marL="14919625" algn="l" defTabSz="4262750" rtl="0" eaLnBrk="1" latinLnBrk="0" hangingPunct="1">
        <a:defRPr sz="8400" kern="1200">
          <a:solidFill>
            <a:schemeClr val="tx1"/>
          </a:solidFill>
          <a:latin typeface="+mn-lt"/>
          <a:ea typeface="+mn-ea"/>
          <a:cs typeface="+mn-cs"/>
        </a:defRPr>
      </a:lvl8pPr>
      <a:lvl9pPr marL="17051000" algn="l" defTabSz="4262750" rtl="0" eaLnBrk="1" latinLnBrk="0" hangingPunct="1">
        <a:defRPr sz="8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38" userDrawn="1">
          <p15:clr>
            <a:srgbClr val="F26B43"/>
          </p15:clr>
        </p15:guide>
        <p15:guide id="2" pos="2656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hyperlink" Target="about:blank"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hyperlink" Target="https://vortex.plymouth.edu/" TargetMode="External"/><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hyperlink" Target="mailto:mcosta@fit.edu" TargetMode="External"/><Relationship Id="rId9" Type="http://schemas.openxmlformats.org/officeDocument/2006/relationships/image" Target="../media/image5.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0668A5BC-0F9B-794D-AEB7-D2726E24C63D}"/>
              </a:ext>
            </a:extLst>
          </p:cNvPr>
          <p:cNvSpPr>
            <a:spLocks noGrp="1"/>
          </p:cNvSpPr>
          <p:nvPr>
            <p:ph type="title"/>
          </p:nvPr>
        </p:nvSpPr>
        <p:spPr>
          <a:xfrm>
            <a:off x="3810000" y="1138549"/>
            <a:ext cx="33832800" cy="1929292"/>
          </a:xfrm>
        </p:spPr>
        <p:txBody>
          <a:bodyPr/>
          <a:lstStyle/>
          <a:p>
            <a:r>
              <a:rPr lang="en-US" sz="8200" dirty="0"/>
              <a:t>A Case Study: The Onset of the North American Monsoon  in 2002</a:t>
            </a:r>
          </a:p>
        </p:txBody>
      </p:sp>
      <p:sp>
        <p:nvSpPr>
          <p:cNvPr id="24" name="Text Placeholder 23">
            <a:extLst>
              <a:ext uri="{FF2B5EF4-FFF2-40B4-BE49-F238E27FC236}">
                <a16:creationId xmlns:a16="http://schemas.microsoft.com/office/drawing/2014/main" id="{DEFD288A-9138-834C-8951-A483DF781A7D}"/>
              </a:ext>
            </a:extLst>
          </p:cNvPr>
          <p:cNvSpPr>
            <a:spLocks noGrp="1"/>
          </p:cNvSpPr>
          <p:nvPr>
            <p:ph type="body" sz="quarter" idx="10"/>
          </p:nvPr>
        </p:nvSpPr>
        <p:spPr>
          <a:xfrm>
            <a:off x="1726675" y="3441529"/>
            <a:ext cx="33528000" cy="1235798"/>
          </a:xfrm>
        </p:spPr>
        <p:txBody>
          <a:bodyPr/>
          <a:lstStyle/>
          <a:p>
            <a:r>
              <a:rPr lang="en-US" dirty="0"/>
              <a:t>Michael Hodges, </a:t>
            </a:r>
            <a:r>
              <a:rPr lang="en-US" dirty="0">
                <a:solidFill>
                  <a:srgbClr val="0000FF"/>
                </a:solidFill>
                <a:hlinkClick r:id="rId3">
                  <a:extLst>
                    <a:ext uri="{A12FA001-AC4F-418D-AE19-62706E023703}">
                      <ahyp:hlinkClr xmlns:ahyp="http://schemas.microsoft.com/office/drawing/2018/hyperlinkcolor" val="tx"/>
                    </a:ext>
                  </a:extLst>
                </a:hlinkClick>
              </a:rPr>
              <a:t>mhodges2020@my.fit.edu</a:t>
            </a:r>
            <a:r>
              <a:rPr lang="en-US" dirty="0"/>
              <a:t>, Dr. Milla Costa, </a:t>
            </a:r>
            <a:r>
              <a:rPr lang="en-US" u="sng" dirty="0">
                <a:solidFill>
                  <a:srgbClr val="0000FF"/>
                </a:solidFill>
                <a:hlinkClick r:id="rId4">
                  <a:extLst>
                    <a:ext uri="{A12FA001-AC4F-418D-AE19-62706E023703}">
                      <ahyp:hlinkClr xmlns:ahyp="http://schemas.microsoft.com/office/drawing/2018/hyperlinkcolor" val="tx"/>
                    </a:ext>
                  </a:extLst>
                </a:hlinkClick>
              </a:rPr>
              <a:t>mcosta@fit.edu</a:t>
            </a:r>
            <a:endParaRPr lang="en-US" u="sng" dirty="0">
              <a:solidFill>
                <a:srgbClr val="0000FF"/>
              </a:solidFill>
            </a:endParaRPr>
          </a:p>
        </p:txBody>
      </p:sp>
      <p:sp>
        <p:nvSpPr>
          <p:cNvPr id="25" name="Text Placeholder 24">
            <a:extLst>
              <a:ext uri="{FF2B5EF4-FFF2-40B4-BE49-F238E27FC236}">
                <a16:creationId xmlns:a16="http://schemas.microsoft.com/office/drawing/2014/main" id="{0FF17CD7-7FD5-8643-91FB-6DD3C93E7E54}"/>
              </a:ext>
            </a:extLst>
          </p:cNvPr>
          <p:cNvSpPr>
            <a:spLocks noGrp="1"/>
          </p:cNvSpPr>
          <p:nvPr>
            <p:ph type="body" sz="quarter" idx="11"/>
          </p:nvPr>
        </p:nvSpPr>
        <p:spPr>
          <a:xfrm>
            <a:off x="1510572" y="6817991"/>
            <a:ext cx="12824491" cy="6121757"/>
          </a:xfrm>
        </p:spPr>
        <p:txBody>
          <a:bodyPr/>
          <a:lstStyle/>
          <a:p>
            <a:pPr marL="571500" indent="-571500" algn="just">
              <a:buFont typeface="Arial" panose="020B0604020202020204" pitchFamily="34" charset="0"/>
              <a:buChar char="•"/>
            </a:pPr>
            <a:r>
              <a:rPr lang="en-US" sz="3200" dirty="0"/>
              <a:t>The North American Monsoon is a direct result of a seasonal change in atmospheric circulation worldwide as a result of the ENSO cycle (Mitchell, et. al 2002).</a:t>
            </a:r>
          </a:p>
          <a:p>
            <a:pPr marL="571500" indent="-571500" algn="just">
              <a:buFont typeface="Arial" panose="020B0604020202020204" pitchFamily="34" charset="0"/>
              <a:buChar char="•"/>
            </a:pPr>
            <a:r>
              <a:rPr lang="en-US" sz="3200" dirty="0"/>
              <a:t>As summer progresses, a high-pressure system from the Mexican Plateau moves northward into desert southwest and heats the landmass (Barlow, et. al 1998).</a:t>
            </a:r>
          </a:p>
          <a:p>
            <a:pPr marL="571500" indent="-571500" algn="just">
              <a:buFont typeface="Arial" panose="020B0604020202020204" pitchFamily="34" charset="0"/>
              <a:buChar char="•"/>
            </a:pPr>
            <a:r>
              <a:rPr lang="en-US" sz="3200" dirty="0">
                <a:effectLst/>
              </a:rPr>
              <a:t>The location of this high pressure</a:t>
            </a:r>
            <a:r>
              <a:rPr lang="en-US" sz="3200" dirty="0">
                <a:effectLst/>
                <a:highlight>
                  <a:srgbClr val="FFFFFF"/>
                </a:highlight>
              </a:rPr>
              <a:t>, combined with the effects </a:t>
            </a:r>
            <a:r>
              <a:rPr lang="en-US" sz="3200" dirty="0">
                <a:effectLst/>
              </a:rPr>
              <a:t>of the El Nino/La Nina (ENSO) cycle will be examined for the year of 2002. </a:t>
            </a:r>
            <a:endParaRPr lang="en-US" sz="3200" dirty="0"/>
          </a:p>
          <a:p>
            <a:pPr marL="457200" indent="-457200" algn="just">
              <a:buFont typeface="Arial" panose="020B0604020202020204" pitchFamily="34" charset="0"/>
              <a:buChar char="•"/>
            </a:pPr>
            <a:r>
              <a:rPr lang="en-US" sz="3200" dirty="0">
                <a:effectLst/>
              </a:rPr>
              <a:t>A case study of the dates of July 16-17 will be examined     to determine the onset of the monsoon in Las Vegas (ID station: KLAS), Nevada</a:t>
            </a:r>
            <a:r>
              <a:rPr lang="en-US" sz="1800" dirty="0">
                <a:effectLst/>
                <a:latin typeface="Times New Roman" panose="02020603050405020304" pitchFamily="18" charset="0"/>
                <a:ea typeface="Calibri" panose="020F0502020204030204" pitchFamily="34" charset="0"/>
              </a:rPr>
              <a:t>. </a:t>
            </a:r>
            <a:endParaRPr lang="en-US" sz="3200" dirty="0"/>
          </a:p>
        </p:txBody>
      </p:sp>
      <p:sp>
        <p:nvSpPr>
          <p:cNvPr id="27" name="Text Placeholder 26">
            <a:extLst>
              <a:ext uri="{FF2B5EF4-FFF2-40B4-BE49-F238E27FC236}">
                <a16:creationId xmlns:a16="http://schemas.microsoft.com/office/drawing/2014/main" id="{73496D84-00D9-6D49-ADF7-D13797528FF0}"/>
              </a:ext>
            </a:extLst>
          </p:cNvPr>
          <p:cNvSpPr>
            <a:spLocks noGrp="1"/>
          </p:cNvSpPr>
          <p:nvPr>
            <p:ph type="body" sz="quarter" idx="13"/>
          </p:nvPr>
        </p:nvSpPr>
        <p:spPr>
          <a:xfrm>
            <a:off x="1618517" y="14617226"/>
            <a:ext cx="12584135" cy="6391011"/>
          </a:xfrm>
        </p:spPr>
        <p:txBody>
          <a:bodyPr/>
          <a:lstStyle/>
          <a:p>
            <a:pPr marL="571500" indent="-571500" algn="just">
              <a:buFont typeface="Arial" panose="020B0604020202020204" pitchFamily="34" charset="0"/>
              <a:buChar char="•"/>
            </a:pPr>
            <a:r>
              <a:rPr lang="en-US" sz="3200" dirty="0"/>
              <a:t>There is a relationship between El Nino (ENSO) and above average precipitation in the SW United States.</a:t>
            </a:r>
          </a:p>
          <a:p>
            <a:pPr marL="571500" indent="-571500" algn="just">
              <a:buFont typeface="Arial" panose="020B0604020202020204" pitchFamily="34" charset="0"/>
              <a:buChar char="•"/>
            </a:pPr>
            <a:r>
              <a:rPr lang="en-US" sz="3200" dirty="0"/>
              <a:t>During El Nino in 2002, a warm pool of water in the Western Pacific moved eastward towards the Central Pacific signifying a moderate El Nino event (Barlow, et. al 1998).</a:t>
            </a:r>
          </a:p>
          <a:p>
            <a:pPr marL="571500" indent="-571500" algn="just">
              <a:buFont typeface="Arial" panose="020B0604020202020204" pitchFamily="34" charset="0"/>
              <a:buChar char="•"/>
            </a:pPr>
            <a:r>
              <a:rPr lang="en-US" sz="3200" dirty="0"/>
              <a:t>As this warm pool of water moves Eastward towards the west coast of Ecuador/Peru, the convection also moves east. Rising air from convection caused low pressure in the Eastern Pacific.</a:t>
            </a:r>
          </a:p>
          <a:p>
            <a:pPr marL="571500" indent="-571500" algn="just">
              <a:buFont typeface="Arial" panose="020B0604020202020204" pitchFamily="34" charset="0"/>
              <a:buChar char="•"/>
            </a:pPr>
            <a:r>
              <a:rPr lang="en-US" sz="3200" dirty="0"/>
              <a:t>Circulation in the Pacific Ocean breaks into two circulations (one in the east and another in the west), separated by convection from temperature changes.</a:t>
            </a:r>
          </a:p>
          <a:p>
            <a:pPr marL="571500" indent="-571500">
              <a:buFont typeface="Arial" panose="020B0604020202020204" pitchFamily="34" charset="0"/>
              <a:buChar char="•"/>
            </a:pPr>
            <a:endParaRPr lang="en-US" sz="4400" dirty="0"/>
          </a:p>
        </p:txBody>
      </p:sp>
      <p:sp>
        <p:nvSpPr>
          <p:cNvPr id="29" name="Text Placeholder 28">
            <a:extLst>
              <a:ext uri="{FF2B5EF4-FFF2-40B4-BE49-F238E27FC236}">
                <a16:creationId xmlns:a16="http://schemas.microsoft.com/office/drawing/2014/main" id="{1E17687F-1416-8049-A646-DA446CC67557}"/>
              </a:ext>
            </a:extLst>
          </p:cNvPr>
          <p:cNvSpPr>
            <a:spLocks noGrp="1"/>
          </p:cNvSpPr>
          <p:nvPr>
            <p:ph type="body" sz="quarter" idx="15"/>
          </p:nvPr>
        </p:nvSpPr>
        <p:spPr>
          <a:xfrm>
            <a:off x="29733713" y="7052832"/>
            <a:ext cx="12801820" cy="9168895"/>
          </a:xfrm>
        </p:spPr>
        <p:txBody>
          <a:bodyPr/>
          <a:lstStyle/>
          <a:p>
            <a:pPr marL="457200" indent="-457200" algn="just">
              <a:buFont typeface="Arial" panose="020B0604020202020204" pitchFamily="34" charset="0"/>
              <a:buChar char="•"/>
            </a:pPr>
            <a:r>
              <a:rPr lang="en-US" sz="3200" dirty="0"/>
              <a:t>The winds in the El Nino circulation are driven by the pressure changes which are in turn are caused by the temperature changes.</a:t>
            </a:r>
          </a:p>
          <a:p>
            <a:pPr marL="457200" indent="-457200" algn="just">
              <a:buFont typeface="Arial" panose="020B0604020202020204" pitchFamily="34" charset="0"/>
              <a:buChar char="•"/>
            </a:pPr>
            <a:r>
              <a:rPr lang="en-US" sz="3200" dirty="0"/>
              <a:t>Surface maps from 16-17 July 02 were used to determine the location of the thermal low in the SW United States.</a:t>
            </a:r>
          </a:p>
          <a:p>
            <a:pPr marL="457200" indent="-457200" algn="just">
              <a:buFont typeface="Arial" panose="020B0604020202020204" pitchFamily="34" charset="0"/>
              <a:buChar char="•"/>
            </a:pPr>
            <a:r>
              <a:rPr lang="en-US" sz="3200" dirty="0"/>
              <a:t>The thermal low was located just south of Las Vegas, Nevada on 0000 UTC 17 Jul 02 surface observation.</a:t>
            </a:r>
          </a:p>
          <a:p>
            <a:pPr marL="457200" indent="-457200" algn="just">
              <a:buFont typeface="Arial" panose="020B0604020202020204" pitchFamily="34" charset="0"/>
              <a:buChar char="•"/>
            </a:pPr>
            <a:r>
              <a:rPr lang="en-US" sz="3200" dirty="0"/>
              <a:t>Winds from the south indicated that moisture from the Gulf of California was entering Las Vegas as well as the southwest region.</a:t>
            </a:r>
          </a:p>
          <a:p>
            <a:pPr marL="457200" indent="-457200" algn="just">
              <a:buFont typeface="Arial" panose="020B0604020202020204" pitchFamily="34" charset="0"/>
              <a:buChar char="•"/>
            </a:pPr>
            <a:r>
              <a:rPr lang="en-US" sz="3200" dirty="0"/>
              <a:t>No precipitation was recorded on 16 Jul 02, but record precipitation was recorded on 17 Jul 02 signaling the arrival of the North American Monsoon in Las Vegas.</a:t>
            </a:r>
          </a:p>
        </p:txBody>
      </p:sp>
      <p:sp>
        <p:nvSpPr>
          <p:cNvPr id="30" name="Text Placeholder 29">
            <a:extLst>
              <a:ext uri="{FF2B5EF4-FFF2-40B4-BE49-F238E27FC236}">
                <a16:creationId xmlns:a16="http://schemas.microsoft.com/office/drawing/2014/main" id="{4BC1E36D-716F-D04C-BA85-9F3D12320853}"/>
              </a:ext>
            </a:extLst>
          </p:cNvPr>
          <p:cNvSpPr>
            <a:spLocks noGrp="1"/>
          </p:cNvSpPr>
          <p:nvPr>
            <p:ph type="body" sz="quarter" idx="16"/>
          </p:nvPr>
        </p:nvSpPr>
        <p:spPr>
          <a:xfrm>
            <a:off x="29799024" y="13947440"/>
            <a:ext cx="12801820" cy="6235447"/>
          </a:xfrm>
        </p:spPr>
        <p:txBody>
          <a:bodyPr/>
          <a:lstStyle/>
          <a:p>
            <a:pPr marL="457200" indent="-457200" algn="just">
              <a:buFont typeface="Arial" panose="020B0604020202020204" pitchFamily="34" charset="0"/>
              <a:buChar char="•"/>
            </a:pPr>
            <a:r>
              <a:rPr lang="en-US" sz="3200" dirty="0"/>
              <a:t>The change in water temperature caused by El Nino sets up a thermal low in the Gulf of California and the Eastern Pacific.</a:t>
            </a:r>
          </a:p>
          <a:p>
            <a:pPr marL="457200" indent="-457200" algn="just">
              <a:buFont typeface="Arial" panose="020B0604020202020204" pitchFamily="34" charset="0"/>
              <a:buChar char="•"/>
            </a:pPr>
            <a:r>
              <a:rPr lang="en-US" sz="3200" dirty="0"/>
              <a:t>This thermal low leads to subsidence (sinking air), which is high pressure. Clockwise rotation from the thermal low brings moisture from the Gulf of California and Eastern Pacific and into the SW United States.</a:t>
            </a:r>
          </a:p>
          <a:p>
            <a:pPr marL="457200" indent="-457200" algn="just">
              <a:buFont typeface="Arial" panose="020B0604020202020204" pitchFamily="34" charset="0"/>
              <a:buChar char="•"/>
            </a:pPr>
            <a:r>
              <a:rPr lang="en-US" sz="3200" dirty="0"/>
              <a:t>Southwest winds from the circulation associated with the thermal low results in the moist air being orographically lifted by the topography.</a:t>
            </a:r>
          </a:p>
          <a:p>
            <a:pPr marL="457200" indent="-457200" algn="just">
              <a:buFont typeface="Arial" panose="020B0604020202020204" pitchFamily="34" charset="0"/>
              <a:buChar char="•"/>
            </a:pPr>
            <a:r>
              <a:rPr lang="en-US" sz="3200" dirty="0"/>
              <a:t>This orographic lift will produce significant precipitation on the windward side of the mountains.</a:t>
            </a:r>
          </a:p>
        </p:txBody>
      </p:sp>
      <p:sp>
        <p:nvSpPr>
          <p:cNvPr id="32" name="Text Placeholder 31">
            <a:extLst>
              <a:ext uri="{FF2B5EF4-FFF2-40B4-BE49-F238E27FC236}">
                <a16:creationId xmlns:a16="http://schemas.microsoft.com/office/drawing/2014/main" id="{0FD7A93C-3DB7-6940-84C5-074E6BA6F88E}"/>
              </a:ext>
            </a:extLst>
          </p:cNvPr>
          <p:cNvSpPr>
            <a:spLocks noGrp="1"/>
          </p:cNvSpPr>
          <p:nvPr>
            <p:ph type="body" sz="quarter" idx="18"/>
          </p:nvPr>
        </p:nvSpPr>
        <p:spPr>
          <a:xfrm>
            <a:off x="1488486" y="5486400"/>
            <a:ext cx="12671199" cy="911727"/>
          </a:xfrm>
        </p:spPr>
        <p:txBody>
          <a:bodyPr/>
          <a:lstStyle/>
          <a:p>
            <a:r>
              <a:rPr lang="en-US" dirty="0"/>
              <a:t>Introduction</a:t>
            </a:r>
          </a:p>
        </p:txBody>
      </p:sp>
      <p:sp>
        <p:nvSpPr>
          <p:cNvPr id="33" name="Text Placeholder 32">
            <a:extLst>
              <a:ext uri="{FF2B5EF4-FFF2-40B4-BE49-F238E27FC236}">
                <a16:creationId xmlns:a16="http://schemas.microsoft.com/office/drawing/2014/main" id="{3ADE8B26-72EE-0048-87CC-CAA1BAB56792}"/>
              </a:ext>
            </a:extLst>
          </p:cNvPr>
          <p:cNvSpPr>
            <a:spLocks noGrp="1"/>
          </p:cNvSpPr>
          <p:nvPr>
            <p:ph type="body" sz="quarter" idx="19"/>
          </p:nvPr>
        </p:nvSpPr>
        <p:spPr>
          <a:xfrm>
            <a:off x="1352533" y="13214938"/>
            <a:ext cx="12671199" cy="911727"/>
          </a:xfrm>
        </p:spPr>
        <p:txBody>
          <a:bodyPr/>
          <a:lstStyle/>
          <a:p>
            <a:r>
              <a:rPr lang="en-US" sz="7200" dirty="0"/>
              <a:t>Background/Literature Review</a:t>
            </a:r>
          </a:p>
        </p:txBody>
      </p:sp>
      <p:sp>
        <p:nvSpPr>
          <p:cNvPr id="45" name="Text Placeholder 44">
            <a:extLst>
              <a:ext uri="{FF2B5EF4-FFF2-40B4-BE49-F238E27FC236}">
                <a16:creationId xmlns:a16="http://schemas.microsoft.com/office/drawing/2014/main" id="{D943EAF1-F56E-A144-BCCF-F81E7E1A181D}"/>
              </a:ext>
            </a:extLst>
          </p:cNvPr>
          <p:cNvSpPr>
            <a:spLocks noGrp="1"/>
          </p:cNvSpPr>
          <p:nvPr>
            <p:ph type="body" sz="quarter" idx="31"/>
          </p:nvPr>
        </p:nvSpPr>
        <p:spPr>
          <a:xfrm>
            <a:off x="15507832" y="25462582"/>
            <a:ext cx="6681578" cy="911727"/>
          </a:xfrm>
          <a:ln>
            <a:noFill/>
          </a:ln>
        </p:spPr>
        <p:txBody>
          <a:bodyPr/>
          <a:lstStyle/>
          <a:p>
            <a:r>
              <a:rPr lang="en-US" sz="4000" dirty="0">
                <a:ln>
                  <a:solidFill>
                    <a:srgbClr val="280002"/>
                  </a:solidFill>
                </a:ln>
                <a:solidFill>
                  <a:srgbClr val="FFFF00"/>
                </a:solidFill>
              </a:rPr>
              <a:t>Climatology of Las Vegas, NV</a:t>
            </a:r>
          </a:p>
        </p:txBody>
      </p:sp>
      <p:sp>
        <p:nvSpPr>
          <p:cNvPr id="46" name="Text Placeholder 45">
            <a:extLst>
              <a:ext uri="{FF2B5EF4-FFF2-40B4-BE49-F238E27FC236}">
                <a16:creationId xmlns:a16="http://schemas.microsoft.com/office/drawing/2014/main" id="{4EA5FF9E-93E3-D849-9B98-C9C6FB65B9FD}"/>
              </a:ext>
            </a:extLst>
          </p:cNvPr>
          <p:cNvSpPr>
            <a:spLocks noGrp="1"/>
          </p:cNvSpPr>
          <p:nvPr>
            <p:ph type="body" sz="quarter" idx="32"/>
          </p:nvPr>
        </p:nvSpPr>
        <p:spPr>
          <a:xfrm>
            <a:off x="15443215" y="33970525"/>
            <a:ext cx="5921249" cy="629379"/>
          </a:xfrm>
        </p:spPr>
        <p:txBody>
          <a:bodyPr/>
          <a:lstStyle/>
          <a:p>
            <a:pPr algn="just"/>
            <a:r>
              <a:rPr lang="en-US" sz="2000" b="1" dirty="0"/>
              <a:t>Figure 7. Monthly climate normals for Las Vegas, NV from 1991-2020. Source: </a:t>
            </a:r>
          </a:p>
          <a:p>
            <a:pPr algn="just"/>
            <a:r>
              <a:rPr lang="en-US" sz="2000" b="1" dirty="0"/>
              <a:t>NWS Las Vegas website.</a:t>
            </a:r>
            <a:endParaRPr lang="en-US" sz="2000" dirty="0"/>
          </a:p>
        </p:txBody>
      </p:sp>
      <p:sp>
        <p:nvSpPr>
          <p:cNvPr id="50" name="Text Placeholder 49">
            <a:extLst>
              <a:ext uri="{FF2B5EF4-FFF2-40B4-BE49-F238E27FC236}">
                <a16:creationId xmlns:a16="http://schemas.microsoft.com/office/drawing/2014/main" id="{57CACDC9-1513-0A49-9C8E-D72FBB8FBC9A}"/>
              </a:ext>
            </a:extLst>
          </p:cNvPr>
          <p:cNvSpPr>
            <a:spLocks noGrp="1"/>
          </p:cNvSpPr>
          <p:nvPr>
            <p:ph type="body" sz="quarter" idx="36"/>
          </p:nvPr>
        </p:nvSpPr>
        <p:spPr>
          <a:xfrm>
            <a:off x="29769519" y="5571105"/>
            <a:ext cx="12671199" cy="911727"/>
          </a:xfrm>
        </p:spPr>
        <p:txBody>
          <a:bodyPr/>
          <a:lstStyle/>
          <a:p>
            <a:r>
              <a:rPr lang="en-US" dirty="0"/>
              <a:t>Results/Discussion</a:t>
            </a:r>
          </a:p>
        </p:txBody>
      </p:sp>
      <p:sp>
        <p:nvSpPr>
          <p:cNvPr id="51" name="Text Placeholder 50">
            <a:extLst>
              <a:ext uri="{FF2B5EF4-FFF2-40B4-BE49-F238E27FC236}">
                <a16:creationId xmlns:a16="http://schemas.microsoft.com/office/drawing/2014/main" id="{CFE1DF18-45CC-F94B-8CC0-70B8511AB2B5}"/>
              </a:ext>
            </a:extLst>
          </p:cNvPr>
          <p:cNvSpPr>
            <a:spLocks noGrp="1"/>
          </p:cNvSpPr>
          <p:nvPr>
            <p:ph type="body" sz="quarter" idx="37"/>
          </p:nvPr>
        </p:nvSpPr>
        <p:spPr>
          <a:xfrm>
            <a:off x="29476266" y="26159861"/>
            <a:ext cx="12671199" cy="911727"/>
          </a:xfrm>
        </p:spPr>
        <p:txBody>
          <a:bodyPr/>
          <a:lstStyle/>
          <a:p>
            <a:r>
              <a:rPr lang="en-US" dirty="0"/>
              <a:t>  References</a:t>
            </a:r>
          </a:p>
        </p:txBody>
      </p:sp>
      <p:cxnSp>
        <p:nvCxnSpPr>
          <p:cNvPr id="53" name="Straight Connector 52">
            <a:extLst>
              <a:ext uri="{FF2B5EF4-FFF2-40B4-BE49-F238E27FC236}">
                <a16:creationId xmlns:a16="http://schemas.microsoft.com/office/drawing/2014/main" id="{FFD2C5AA-303D-BB49-9DBE-887CA55AE032}"/>
              </a:ext>
            </a:extLst>
          </p:cNvPr>
          <p:cNvCxnSpPr/>
          <p:nvPr/>
        </p:nvCxnSpPr>
        <p:spPr>
          <a:xfrm>
            <a:off x="1385193" y="6629400"/>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0197233-F911-5342-B9FF-40EC306FDAED}"/>
              </a:ext>
            </a:extLst>
          </p:cNvPr>
          <p:cNvCxnSpPr/>
          <p:nvPr/>
        </p:nvCxnSpPr>
        <p:spPr>
          <a:xfrm>
            <a:off x="1385193" y="14359643"/>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FFC6F41-E5EE-CD4F-8D8F-25D61987F551}"/>
              </a:ext>
            </a:extLst>
          </p:cNvPr>
          <p:cNvCxnSpPr/>
          <p:nvPr/>
        </p:nvCxnSpPr>
        <p:spPr>
          <a:xfrm>
            <a:off x="15639635" y="6014919"/>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5900CE2-C181-DA48-9A9B-95A93F930528}"/>
              </a:ext>
            </a:extLst>
          </p:cNvPr>
          <p:cNvCxnSpPr/>
          <p:nvPr/>
        </p:nvCxnSpPr>
        <p:spPr>
          <a:xfrm>
            <a:off x="29808087" y="6781800"/>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 Placeholder 44">
            <a:extLst>
              <a:ext uri="{FF2B5EF4-FFF2-40B4-BE49-F238E27FC236}">
                <a16:creationId xmlns:a16="http://schemas.microsoft.com/office/drawing/2014/main" id="{D943EAF1-F56E-A144-BCCF-F81E7E1A181D}"/>
              </a:ext>
            </a:extLst>
          </p:cNvPr>
          <p:cNvSpPr>
            <a:spLocks noGrp="1"/>
          </p:cNvSpPr>
          <p:nvPr>
            <p:ph type="body" sz="quarter" idx="31"/>
          </p:nvPr>
        </p:nvSpPr>
        <p:spPr>
          <a:xfrm>
            <a:off x="15647656" y="6197023"/>
            <a:ext cx="5921205" cy="911727"/>
          </a:xfrm>
        </p:spPr>
        <p:txBody>
          <a:bodyPr/>
          <a:lstStyle/>
          <a:p>
            <a:r>
              <a:rPr lang="en-US" sz="4000" dirty="0">
                <a:ln>
                  <a:solidFill>
                    <a:srgbClr val="280002"/>
                  </a:solidFill>
                </a:ln>
                <a:solidFill>
                  <a:srgbClr val="FFFF00"/>
                </a:solidFill>
              </a:rPr>
              <a:t>Surface Obs. July 16, 2002</a:t>
            </a:r>
          </a:p>
        </p:txBody>
      </p:sp>
      <p:sp>
        <p:nvSpPr>
          <p:cNvPr id="62" name="Text Placeholder 45">
            <a:extLst>
              <a:ext uri="{FF2B5EF4-FFF2-40B4-BE49-F238E27FC236}">
                <a16:creationId xmlns:a16="http://schemas.microsoft.com/office/drawing/2014/main" id="{4EA5FF9E-93E3-D849-9B98-C9C6FB65B9FD}"/>
              </a:ext>
            </a:extLst>
          </p:cNvPr>
          <p:cNvSpPr>
            <a:spLocks noGrp="1"/>
          </p:cNvSpPr>
          <p:nvPr>
            <p:ph type="body" sz="quarter" idx="32"/>
          </p:nvPr>
        </p:nvSpPr>
        <p:spPr>
          <a:xfrm>
            <a:off x="15406480" y="14075757"/>
            <a:ext cx="5921249" cy="629379"/>
          </a:xfrm>
        </p:spPr>
        <p:txBody>
          <a:bodyPr/>
          <a:lstStyle/>
          <a:p>
            <a:pPr algn="just"/>
            <a:r>
              <a:rPr lang="en-US" sz="2000" b="1" dirty="0"/>
              <a:t>Figure 5. Surface Observations for 16 Jul 02 in Las Vegas (ID Station: </a:t>
            </a:r>
            <a:r>
              <a:rPr lang="en-US" sz="2000" b="1" dirty="0">
                <a:effectLst/>
              </a:rPr>
              <a:t>KLAS</a:t>
            </a:r>
            <a:r>
              <a:rPr lang="en-US" sz="2000" dirty="0">
                <a:effectLst/>
              </a:rPr>
              <a:t>)</a:t>
            </a:r>
            <a:r>
              <a:rPr lang="en-US" sz="2000" b="1" dirty="0"/>
              <a:t>, NV at 0000 UTC. Source: NWS Archive.</a:t>
            </a:r>
          </a:p>
          <a:p>
            <a:endParaRPr lang="en-US" dirty="0"/>
          </a:p>
        </p:txBody>
      </p:sp>
      <p:sp>
        <p:nvSpPr>
          <p:cNvPr id="64" name="Text Placeholder 47">
            <a:extLst>
              <a:ext uri="{FF2B5EF4-FFF2-40B4-BE49-F238E27FC236}">
                <a16:creationId xmlns:a16="http://schemas.microsoft.com/office/drawing/2014/main" id="{5A7B962C-8332-3047-A3EA-1407139CF03B}"/>
              </a:ext>
            </a:extLst>
          </p:cNvPr>
          <p:cNvSpPr>
            <a:spLocks noGrp="1"/>
          </p:cNvSpPr>
          <p:nvPr>
            <p:ph type="body" sz="quarter" idx="34"/>
          </p:nvPr>
        </p:nvSpPr>
        <p:spPr>
          <a:xfrm>
            <a:off x="22660331" y="6178348"/>
            <a:ext cx="5921205" cy="911727"/>
          </a:xfrm>
        </p:spPr>
        <p:txBody>
          <a:bodyPr/>
          <a:lstStyle/>
          <a:p>
            <a:r>
              <a:rPr lang="en-US" sz="4000" dirty="0">
                <a:ln>
                  <a:solidFill>
                    <a:srgbClr val="280002"/>
                  </a:solidFill>
                </a:ln>
                <a:solidFill>
                  <a:srgbClr val="FFFF00"/>
                </a:solidFill>
              </a:rPr>
              <a:t>Surface Obs.  July 17, 2002</a:t>
            </a:r>
          </a:p>
        </p:txBody>
      </p:sp>
      <p:sp>
        <p:nvSpPr>
          <p:cNvPr id="65" name="Text Placeholder 48">
            <a:extLst>
              <a:ext uri="{FF2B5EF4-FFF2-40B4-BE49-F238E27FC236}">
                <a16:creationId xmlns:a16="http://schemas.microsoft.com/office/drawing/2014/main" id="{D82F2445-0BEA-2B4D-AB86-2EBEB16A8E37}"/>
              </a:ext>
            </a:extLst>
          </p:cNvPr>
          <p:cNvSpPr>
            <a:spLocks noGrp="1"/>
          </p:cNvSpPr>
          <p:nvPr>
            <p:ph type="body" sz="quarter" idx="35"/>
          </p:nvPr>
        </p:nvSpPr>
        <p:spPr>
          <a:xfrm>
            <a:off x="22622740" y="14075757"/>
            <a:ext cx="5921249" cy="629379"/>
          </a:xfrm>
        </p:spPr>
        <p:txBody>
          <a:bodyPr/>
          <a:lstStyle/>
          <a:p>
            <a:r>
              <a:rPr lang="en-US" sz="2000" b="1" dirty="0"/>
              <a:t>Figure 8. Surface Observations for 17 Jul 02 in Las Vegas (ID Station: </a:t>
            </a:r>
            <a:r>
              <a:rPr lang="en-US" sz="2000" b="1" dirty="0">
                <a:effectLst/>
              </a:rPr>
              <a:t>KLAS)</a:t>
            </a:r>
            <a:r>
              <a:rPr lang="en-US" sz="2000" b="1" dirty="0"/>
              <a:t>, NV at 0000 UTC. Source: NWS Archive.</a:t>
            </a:r>
          </a:p>
        </p:txBody>
      </p:sp>
      <p:sp>
        <p:nvSpPr>
          <p:cNvPr id="67" name="Text Placeholder 44">
            <a:extLst>
              <a:ext uri="{FF2B5EF4-FFF2-40B4-BE49-F238E27FC236}">
                <a16:creationId xmlns:a16="http://schemas.microsoft.com/office/drawing/2014/main" id="{D943EAF1-F56E-A144-BCCF-F81E7E1A181D}"/>
              </a:ext>
            </a:extLst>
          </p:cNvPr>
          <p:cNvSpPr>
            <a:spLocks noGrp="1"/>
          </p:cNvSpPr>
          <p:nvPr>
            <p:ph type="body" sz="quarter" idx="31"/>
          </p:nvPr>
        </p:nvSpPr>
        <p:spPr>
          <a:xfrm>
            <a:off x="16096585" y="15739399"/>
            <a:ext cx="5921205" cy="911727"/>
          </a:xfrm>
        </p:spPr>
        <p:txBody>
          <a:bodyPr/>
          <a:lstStyle/>
          <a:p>
            <a:r>
              <a:rPr lang="en-US" dirty="0">
                <a:ln>
                  <a:solidFill>
                    <a:srgbClr val="280002"/>
                  </a:solidFill>
                </a:ln>
                <a:solidFill>
                  <a:srgbClr val="FFFF00"/>
                </a:solidFill>
              </a:rPr>
              <a:t> </a:t>
            </a:r>
            <a:r>
              <a:rPr lang="en-US" sz="4000" dirty="0">
                <a:ln>
                  <a:solidFill>
                    <a:srgbClr val="280002"/>
                  </a:solidFill>
                </a:ln>
                <a:solidFill>
                  <a:srgbClr val="FFFF00"/>
                </a:solidFill>
              </a:rPr>
              <a:t>Winds July 16, 2002</a:t>
            </a:r>
          </a:p>
        </p:txBody>
      </p:sp>
      <p:sp>
        <p:nvSpPr>
          <p:cNvPr id="68" name="Text Placeholder 45">
            <a:extLst>
              <a:ext uri="{FF2B5EF4-FFF2-40B4-BE49-F238E27FC236}">
                <a16:creationId xmlns:a16="http://schemas.microsoft.com/office/drawing/2014/main" id="{4EA5FF9E-93E3-D849-9B98-C9C6FB65B9FD}"/>
              </a:ext>
            </a:extLst>
          </p:cNvPr>
          <p:cNvSpPr>
            <a:spLocks noGrp="1"/>
          </p:cNvSpPr>
          <p:nvPr>
            <p:ph type="body" sz="quarter" idx="32"/>
          </p:nvPr>
        </p:nvSpPr>
        <p:spPr>
          <a:xfrm>
            <a:off x="15138719" y="23840608"/>
            <a:ext cx="6514756" cy="867670"/>
          </a:xfrm>
        </p:spPr>
        <p:txBody>
          <a:bodyPr/>
          <a:lstStyle/>
          <a:p>
            <a:r>
              <a:rPr lang="en-US" sz="2000" b="1" dirty="0"/>
              <a:t>Figure 6. Wind direction and speed in Las Vegas for 16 Jul 02 at 0000 UTC. Source: </a:t>
            </a:r>
            <a:r>
              <a:rPr lang="en-US" sz="2000" b="1" i="0" dirty="0"/>
              <a:t>Plymouth State Weather Center.</a:t>
            </a:r>
            <a:endParaRPr lang="en-US" sz="2000" b="1" i="0" u="sng" strike="noStrike" dirty="0">
              <a:effectLst/>
              <a:hlinkClick r:id="rId5">
                <a:extLst>
                  <a:ext uri="{A12FA001-AC4F-418D-AE19-62706E023703}">
                    <ahyp:hlinkClr xmlns:ahyp="http://schemas.microsoft.com/office/drawing/2018/hyperlinkcolor" val="tx"/>
                  </a:ext>
                </a:extLst>
              </a:hlinkClick>
            </a:endParaRPr>
          </a:p>
          <a:p>
            <a:endParaRPr lang="en-US" sz="2000" dirty="0"/>
          </a:p>
        </p:txBody>
      </p:sp>
      <p:sp>
        <p:nvSpPr>
          <p:cNvPr id="70" name="Text Placeholder 47">
            <a:extLst>
              <a:ext uri="{FF2B5EF4-FFF2-40B4-BE49-F238E27FC236}">
                <a16:creationId xmlns:a16="http://schemas.microsoft.com/office/drawing/2014/main" id="{5A7B962C-8332-3047-A3EA-1407139CF03B}"/>
              </a:ext>
            </a:extLst>
          </p:cNvPr>
          <p:cNvSpPr>
            <a:spLocks noGrp="1"/>
          </p:cNvSpPr>
          <p:nvPr>
            <p:ph type="body" sz="quarter" idx="34"/>
          </p:nvPr>
        </p:nvSpPr>
        <p:spPr>
          <a:xfrm>
            <a:off x="23524935" y="15801686"/>
            <a:ext cx="5921205" cy="911727"/>
          </a:xfrm>
        </p:spPr>
        <p:txBody>
          <a:bodyPr/>
          <a:lstStyle/>
          <a:p>
            <a:r>
              <a:rPr lang="en-US" sz="4000" dirty="0">
                <a:ln>
                  <a:solidFill>
                    <a:srgbClr val="280002"/>
                  </a:solidFill>
                </a:ln>
                <a:solidFill>
                  <a:srgbClr val="FFFF00"/>
                </a:solidFill>
              </a:rPr>
              <a:t>Winds July 17, 2002</a:t>
            </a:r>
          </a:p>
        </p:txBody>
      </p:sp>
      <p:sp>
        <p:nvSpPr>
          <p:cNvPr id="71" name="Text Placeholder 48">
            <a:extLst>
              <a:ext uri="{FF2B5EF4-FFF2-40B4-BE49-F238E27FC236}">
                <a16:creationId xmlns:a16="http://schemas.microsoft.com/office/drawing/2014/main" id="{D82F2445-0BEA-2B4D-AB86-2EBEB16A8E37}"/>
              </a:ext>
            </a:extLst>
          </p:cNvPr>
          <p:cNvSpPr>
            <a:spLocks noGrp="1"/>
          </p:cNvSpPr>
          <p:nvPr>
            <p:ph type="body" sz="quarter" idx="35"/>
          </p:nvPr>
        </p:nvSpPr>
        <p:spPr>
          <a:xfrm>
            <a:off x="22343146" y="23840608"/>
            <a:ext cx="6462201" cy="878425"/>
          </a:xfrm>
        </p:spPr>
        <p:txBody>
          <a:bodyPr/>
          <a:lstStyle/>
          <a:p>
            <a:pPr algn="just"/>
            <a:r>
              <a:rPr lang="en-US" sz="2000" b="1" dirty="0"/>
              <a:t>Figure 9. Wind direction and speed in Las Vegas, NV for 17 Jul 02 at 0000 UTC. Source: Plymouth State Weather Center.</a:t>
            </a:r>
            <a:endParaRPr lang="en-US" sz="2000" i="0" dirty="0"/>
          </a:p>
        </p:txBody>
      </p:sp>
      <p:sp>
        <p:nvSpPr>
          <p:cNvPr id="73" name="Text Placeholder 44">
            <a:extLst>
              <a:ext uri="{FF2B5EF4-FFF2-40B4-BE49-F238E27FC236}">
                <a16:creationId xmlns:a16="http://schemas.microsoft.com/office/drawing/2014/main" id="{D943EAF1-F56E-A144-BCCF-F81E7E1A181D}"/>
              </a:ext>
            </a:extLst>
          </p:cNvPr>
          <p:cNvSpPr>
            <a:spLocks noGrp="1"/>
          </p:cNvSpPr>
          <p:nvPr>
            <p:ph type="body" sz="quarter" idx="31"/>
          </p:nvPr>
        </p:nvSpPr>
        <p:spPr>
          <a:xfrm>
            <a:off x="22412840" y="25414536"/>
            <a:ext cx="6487688" cy="911727"/>
          </a:xfrm>
        </p:spPr>
        <p:txBody>
          <a:bodyPr/>
          <a:lstStyle/>
          <a:p>
            <a:pPr algn="ctr"/>
            <a:r>
              <a:rPr lang="en-US" sz="4000" dirty="0">
                <a:ln>
                  <a:solidFill>
                    <a:srgbClr val="280002"/>
                  </a:solidFill>
                </a:ln>
                <a:solidFill>
                  <a:srgbClr val="FFFF00"/>
                </a:solidFill>
              </a:rPr>
              <a:t>Precipitation </a:t>
            </a:r>
          </a:p>
          <a:p>
            <a:pPr algn="ctr"/>
            <a:r>
              <a:rPr lang="en-US" sz="4000" dirty="0">
                <a:ln>
                  <a:solidFill>
                    <a:srgbClr val="280002"/>
                  </a:solidFill>
                </a:ln>
                <a:solidFill>
                  <a:srgbClr val="FFFF00"/>
                </a:solidFill>
              </a:rPr>
              <a:t>July 16th to 17th 2002</a:t>
            </a:r>
          </a:p>
        </p:txBody>
      </p:sp>
      <p:sp>
        <p:nvSpPr>
          <p:cNvPr id="74" name="Text Placeholder 45">
            <a:extLst>
              <a:ext uri="{FF2B5EF4-FFF2-40B4-BE49-F238E27FC236}">
                <a16:creationId xmlns:a16="http://schemas.microsoft.com/office/drawing/2014/main" id="{4EA5FF9E-93E3-D849-9B98-C9C6FB65B9FD}"/>
              </a:ext>
            </a:extLst>
          </p:cNvPr>
          <p:cNvSpPr>
            <a:spLocks noGrp="1"/>
          </p:cNvSpPr>
          <p:nvPr>
            <p:ph type="body" sz="quarter" idx="32"/>
          </p:nvPr>
        </p:nvSpPr>
        <p:spPr>
          <a:xfrm>
            <a:off x="22189410" y="33832800"/>
            <a:ext cx="6826283" cy="1130471"/>
          </a:xfrm>
        </p:spPr>
        <p:txBody>
          <a:bodyPr/>
          <a:lstStyle/>
          <a:p>
            <a:pPr algn="just"/>
            <a:r>
              <a:rPr lang="en-US" sz="2000" b="1" dirty="0"/>
              <a:t>Figure 10. Precipitation values for Las Vegas, NV for 16-17 July 2002 showing record precipitation on July 17th. Source: </a:t>
            </a:r>
          </a:p>
          <a:p>
            <a:pPr algn="just"/>
            <a:r>
              <a:rPr lang="en-US" sz="2000" b="1" dirty="0"/>
              <a:t>NWS Las Vegas website.</a:t>
            </a:r>
            <a:endParaRPr lang="en-US" sz="2000" dirty="0"/>
          </a:p>
          <a:p>
            <a:endParaRPr lang="en-US" sz="2000" b="1" dirty="0"/>
          </a:p>
          <a:p>
            <a:endParaRPr lang="en-US" dirty="0"/>
          </a:p>
        </p:txBody>
      </p:sp>
      <p:pic>
        <p:nvPicPr>
          <p:cNvPr id="94" name="Content Placeholder 93" descr="Chart, scatter chart&#10;&#10;Description automatically generated">
            <a:extLst>
              <a:ext uri="{FF2B5EF4-FFF2-40B4-BE49-F238E27FC236}">
                <a16:creationId xmlns:a16="http://schemas.microsoft.com/office/drawing/2014/main" id="{B1B79BCF-E85B-E1A5-2ADF-C8D484BD2CAB}"/>
              </a:ext>
            </a:extLst>
          </p:cNvPr>
          <p:cNvPicPr>
            <a:picLocks noGrp="1" noChangeAspect="1"/>
          </p:cNvPicPr>
          <p:nvPr>
            <p:ph sz="quarter" idx="33"/>
          </p:nvPr>
        </p:nvPicPr>
        <p:blipFill>
          <a:blip r:embed="rId6"/>
          <a:stretch>
            <a:fillRect/>
          </a:stretch>
        </p:blipFill>
        <p:spPr>
          <a:xfrm>
            <a:off x="8009509" y="30811396"/>
            <a:ext cx="5921375" cy="4590999"/>
          </a:xfrm>
        </p:spPr>
      </p:pic>
      <p:sp>
        <p:nvSpPr>
          <p:cNvPr id="82" name="Text Placeholder 44">
            <a:extLst>
              <a:ext uri="{FF2B5EF4-FFF2-40B4-BE49-F238E27FC236}">
                <a16:creationId xmlns:a16="http://schemas.microsoft.com/office/drawing/2014/main" id="{D943EAF1-F56E-A144-BCCF-F81E7E1A181D}"/>
              </a:ext>
            </a:extLst>
          </p:cNvPr>
          <p:cNvSpPr>
            <a:spLocks noGrp="1"/>
          </p:cNvSpPr>
          <p:nvPr>
            <p:ph type="body" sz="quarter" idx="31"/>
          </p:nvPr>
        </p:nvSpPr>
        <p:spPr>
          <a:xfrm>
            <a:off x="9016573" y="29980069"/>
            <a:ext cx="5921205" cy="911727"/>
          </a:xfrm>
        </p:spPr>
        <p:txBody>
          <a:bodyPr/>
          <a:lstStyle/>
          <a:p>
            <a:r>
              <a:rPr lang="en-US" dirty="0">
                <a:ln>
                  <a:solidFill>
                    <a:srgbClr val="280002"/>
                  </a:solidFill>
                </a:ln>
              </a:rPr>
              <a:t>Reanalysis Data </a:t>
            </a:r>
          </a:p>
        </p:txBody>
      </p:sp>
      <p:sp>
        <p:nvSpPr>
          <p:cNvPr id="83" name="Text Placeholder 45">
            <a:extLst>
              <a:ext uri="{FF2B5EF4-FFF2-40B4-BE49-F238E27FC236}">
                <a16:creationId xmlns:a16="http://schemas.microsoft.com/office/drawing/2014/main" id="{4EA5FF9E-93E3-D849-9B98-C9C6FB65B9FD}"/>
              </a:ext>
            </a:extLst>
          </p:cNvPr>
          <p:cNvSpPr>
            <a:spLocks noGrp="1"/>
          </p:cNvSpPr>
          <p:nvPr>
            <p:ph type="body" sz="quarter" idx="32"/>
          </p:nvPr>
        </p:nvSpPr>
        <p:spPr>
          <a:xfrm>
            <a:off x="8064497" y="35419951"/>
            <a:ext cx="5921249" cy="629379"/>
          </a:xfrm>
        </p:spPr>
        <p:txBody>
          <a:bodyPr/>
          <a:lstStyle/>
          <a:p>
            <a:pPr algn="just"/>
            <a:r>
              <a:rPr lang="en-US" sz="2000" b="1" dirty="0">
                <a:solidFill>
                  <a:schemeClr val="tx1">
                    <a:lumMod val="50000"/>
                  </a:schemeClr>
                </a:solidFill>
              </a:rPr>
              <a:t>Figure 4. Temperature reanalysis data from Harry Reid International Airport in Las Vegas (ID Station: KLAS), NV for the year of 2002. Data obtained from ECMWF.</a:t>
            </a:r>
          </a:p>
        </p:txBody>
      </p:sp>
      <p:sp>
        <p:nvSpPr>
          <p:cNvPr id="85" name="Text Placeholder 47">
            <a:extLst>
              <a:ext uri="{FF2B5EF4-FFF2-40B4-BE49-F238E27FC236}">
                <a16:creationId xmlns:a16="http://schemas.microsoft.com/office/drawing/2014/main" id="{5A7B962C-8332-3047-A3EA-1407139CF03B}"/>
              </a:ext>
            </a:extLst>
          </p:cNvPr>
          <p:cNvSpPr>
            <a:spLocks noGrp="1"/>
          </p:cNvSpPr>
          <p:nvPr>
            <p:ph type="body" sz="quarter" idx="34"/>
          </p:nvPr>
        </p:nvSpPr>
        <p:spPr>
          <a:xfrm>
            <a:off x="1641892" y="29980068"/>
            <a:ext cx="5921205" cy="911727"/>
          </a:xfrm>
        </p:spPr>
        <p:txBody>
          <a:bodyPr/>
          <a:lstStyle/>
          <a:p>
            <a:r>
              <a:rPr lang="en-US" dirty="0">
                <a:ln>
                  <a:solidFill>
                    <a:srgbClr val="280002"/>
                  </a:solidFill>
                </a:ln>
              </a:rPr>
              <a:t>Regional Topography</a:t>
            </a:r>
          </a:p>
        </p:txBody>
      </p:sp>
      <p:sp>
        <p:nvSpPr>
          <p:cNvPr id="86" name="Text Placeholder 48">
            <a:extLst>
              <a:ext uri="{FF2B5EF4-FFF2-40B4-BE49-F238E27FC236}">
                <a16:creationId xmlns:a16="http://schemas.microsoft.com/office/drawing/2014/main" id="{D82F2445-0BEA-2B4D-AB86-2EBEB16A8E37}"/>
              </a:ext>
            </a:extLst>
          </p:cNvPr>
          <p:cNvSpPr>
            <a:spLocks noGrp="1"/>
          </p:cNvSpPr>
          <p:nvPr>
            <p:ph type="body" sz="quarter" idx="35"/>
          </p:nvPr>
        </p:nvSpPr>
        <p:spPr>
          <a:xfrm>
            <a:off x="1520945" y="35460211"/>
            <a:ext cx="5921249" cy="629379"/>
          </a:xfrm>
        </p:spPr>
        <p:txBody>
          <a:bodyPr/>
          <a:lstStyle/>
          <a:p>
            <a:pPr algn="just"/>
            <a:r>
              <a:rPr lang="en-US" sz="2000" b="1" dirty="0">
                <a:solidFill>
                  <a:schemeClr val="tx1">
                    <a:lumMod val="50000"/>
                  </a:schemeClr>
                </a:solidFill>
              </a:rPr>
              <a:t>Figure 3. Regional topography of the Southwest United States detailing the distinct topography of the region. Source: Data obtained from USGS.</a:t>
            </a:r>
            <a:endParaRPr lang="en-US" dirty="0"/>
          </a:p>
        </p:txBody>
      </p:sp>
      <p:pic>
        <p:nvPicPr>
          <p:cNvPr id="8" name="Content Placeholder 7">
            <a:extLst>
              <a:ext uri="{FF2B5EF4-FFF2-40B4-BE49-F238E27FC236}">
                <a16:creationId xmlns:a16="http://schemas.microsoft.com/office/drawing/2014/main" id="{9D72FEB2-3006-30FA-B566-595EAC482A95}"/>
              </a:ext>
            </a:extLst>
          </p:cNvPr>
          <p:cNvPicPr>
            <a:picLocks noGrp="1" noChangeAspect="1"/>
          </p:cNvPicPr>
          <p:nvPr>
            <p:ph sz="quarter" idx="30"/>
          </p:nvPr>
        </p:nvPicPr>
        <p:blipFill>
          <a:blip r:embed="rId7"/>
          <a:srcRect/>
          <a:stretch/>
        </p:blipFill>
        <p:spPr>
          <a:xfrm>
            <a:off x="1705731" y="22164901"/>
            <a:ext cx="6682550" cy="4996879"/>
          </a:xfrm>
        </p:spPr>
      </p:pic>
      <p:pic>
        <p:nvPicPr>
          <p:cNvPr id="20" name="Content Placeholder 19">
            <a:extLst>
              <a:ext uri="{FF2B5EF4-FFF2-40B4-BE49-F238E27FC236}">
                <a16:creationId xmlns:a16="http://schemas.microsoft.com/office/drawing/2014/main" id="{45FEC722-CA53-F7AE-65A4-519764D8AC53}"/>
              </a:ext>
            </a:extLst>
          </p:cNvPr>
          <p:cNvPicPr>
            <a:picLocks noGrp="1" noChangeAspect="1"/>
          </p:cNvPicPr>
          <p:nvPr>
            <p:ph sz="quarter" idx="30"/>
          </p:nvPr>
        </p:nvPicPr>
        <p:blipFill>
          <a:blip r:embed="rId8"/>
          <a:srcRect/>
          <a:stretch/>
        </p:blipFill>
        <p:spPr>
          <a:xfrm>
            <a:off x="14992570" y="16936240"/>
            <a:ext cx="6864358" cy="6486043"/>
          </a:xfrm>
        </p:spPr>
      </p:pic>
      <p:sp>
        <p:nvSpPr>
          <p:cNvPr id="88" name="Text Placeholder 44">
            <a:extLst>
              <a:ext uri="{FF2B5EF4-FFF2-40B4-BE49-F238E27FC236}">
                <a16:creationId xmlns:a16="http://schemas.microsoft.com/office/drawing/2014/main" id="{D943EAF1-F56E-A144-BCCF-F81E7E1A181D}"/>
              </a:ext>
            </a:extLst>
          </p:cNvPr>
          <p:cNvSpPr>
            <a:spLocks noGrp="1"/>
          </p:cNvSpPr>
          <p:nvPr>
            <p:ph type="body" sz="quarter" idx="31"/>
          </p:nvPr>
        </p:nvSpPr>
        <p:spPr>
          <a:xfrm>
            <a:off x="1982784" y="21379203"/>
            <a:ext cx="5921205" cy="911727"/>
          </a:xfrm>
        </p:spPr>
        <p:txBody>
          <a:bodyPr/>
          <a:lstStyle/>
          <a:p>
            <a:r>
              <a:rPr lang="en-US" sz="4000" dirty="0">
                <a:ln>
                  <a:solidFill>
                    <a:srgbClr val="280002"/>
                  </a:solidFill>
                </a:ln>
              </a:rPr>
              <a:t>ENSO SST Data for July 2002</a:t>
            </a:r>
          </a:p>
        </p:txBody>
      </p:sp>
      <p:sp>
        <p:nvSpPr>
          <p:cNvPr id="89" name="Text Placeholder 45">
            <a:extLst>
              <a:ext uri="{FF2B5EF4-FFF2-40B4-BE49-F238E27FC236}">
                <a16:creationId xmlns:a16="http://schemas.microsoft.com/office/drawing/2014/main" id="{4EA5FF9E-93E3-D849-9B98-C9C6FB65B9FD}"/>
              </a:ext>
            </a:extLst>
          </p:cNvPr>
          <p:cNvSpPr>
            <a:spLocks noGrp="1"/>
          </p:cNvSpPr>
          <p:nvPr>
            <p:ph type="body" sz="quarter" idx="32"/>
          </p:nvPr>
        </p:nvSpPr>
        <p:spPr>
          <a:xfrm>
            <a:off x="1480290" y="27243462"/>
            <a:ext cx="6226582" cy="774938"/>
          </a:xfrm>
        </p:spPr>
        <p:txBody>
          <a:bodyPr/>
          <a:lstStyle/>
          <a:p>
            <a:pPr algn="just"/>
            <a:r>
              <a:rPr lang="en-US" sz="2000" b="1" dirty="0">
                <a:solidFill>
                  <a:schemeClr val="tx1">
                    <a:lumMod val="50000"/>
                  </a:schemeClr>
                </a:solidFill>
              </a:rPr>
              <a:t>Figure 1. ENSO Data indicating worldwide sea surface temperatures averages for the month of July in 2002. Temperatures are in degrees Celsius. Data obtained from ECMWF.</a:t>
            </a:r>
            <a:endParaRPr lang="en-US" sz="2000" b="1" dirty="0"/>
          </a:p>
        </p:txBody>
      </p:sp>
      <p:pic>
        <p:nvPicPr>
          <p:cNvPr id="14" name="Content Placeholder 13" descr="A picture containing map&#10;&#10;Description automatically generated">
            <a:extLst>
              <a:ext uri="{FF2B5EF4-FFF2-40B4-BE49-F238E27FC236}">
                <a16:creationId xmlns:a16="http://schemas.microsoft.com/office/drawing/2014/main" id="{6DCBD738-738A-4118-90CB-7B6240E47BA9}"/>
              </a:ext>
            </a:extLst>
          </p:cNvPr>
          <p:cNvPicPr>
            <a:picLocks noGrp="1" noChangeAspect="1"/>
          </p:cNvPicPr>
          <p:nvPr>
            <p:ph sz="quarter" idx="33"/>
          </p:nvPr>
        </p:nvPicPr>
        <p:blipFill>
          <a:blip r:embed="rId9"/>
          <a:stretch>
            <a:fillRect/>
          </a:stretch>
        </p:blipFill>
        <p:spPr>
          <a:xfrm>
            <a:off x="8697720" y="22231633"/>
            <a:ext cx="5533042" cy="4890754"/>
          </a:xfrm>
        </p:spPr>
      </p:pic>
      <p:sp>
        <p:nvSpPr>
          <p:cNvPr id="91" name="Text Placeholder 47">
            <a:extLst>
              <a:ext uri="{FF2B5EF4-FFF2-40B4-BE49-F238E27FC236}">
                <a16:creationId xmlns:a16="http://schemas.microsoft.com/office/drawing/2014/main" id="{5A7B962C-8332-3047-A3EA-1407139CF03B}"/>
              </a:ext>
            </a:extLst>
          </p:cNvPr>
          <p:cNvSpPr>
            <a:spLocks noGrp="1"/>
          </p:cNvSpPr>
          <p:nvPr>
            <p:ph type="body" sz="quarter" idx="34"/>
          </p:nvPr>
        </p:nvSpPr>
        <p:spPr>
          <a:xfrm>
            <a:off x="8950663" y="21412200"/>
            <a:ext cx="5921205" cy="911727"/>
          </a:xfrm>
        </p:spPr>
        <p:txBody>
          <a:bodyPr/>
          <a:lstStyle/>
          <a:p>
            <a:r>
              <a:rPr lang="en-US" sz="4000" dirty="0">
                <a:ln>
                  <a:solidFill>
                    <a:srgbClr val="280002"/>
                  </a:solidFill>
                </a:ln>
              </a:rPr>
              <a:t>Regional SST-July 2002</a:t>
            </a:r>
          </a:p>
        </p:txBody>
      </p:sp>
      <p:sp>
        <p:nvSpPr>
          <p:cNvPr id="92" name="Text Placeholder 48">
            <a:extLst>
              <a:ext uri="{FF2B5EF4-FFF2-40B4-BE49-F238E27FC236}">
                <a16:creationId xmlns:a16="http://schemas.microsoft.com/office/drawing/2014/main" id="{D82F2445-0BEA-2B4D-AB86-2EBEB16A8E37}"/>
              </a:ext>
            </a:extLst>
          </p:cNvPr>
          <p:cNvSpPr>
            <a:spLocks noGrp="1"/>
          </p:cNvSpPr>
          <p:nvPr>
            <p:ph type="body" sz="quarter" idx="35"/>
          </p:nvPr>
        </p:nvSpPr>
        <p:spPr>
          <a:xfrm>
            <a:off x="8479924" y="27289346"/>
            <a:ext cx="5411063" cy="629378"/>
          </a:xfrm>
        </p:spPr>
        <p:txBody>
          <a:bodyPr/>
          <a:lstStyle/>
          <a:p>
            <a:pPr algn="just"/>
            <a:r>
              <a:rPr lang="en-US" sz="2000" b="1" dirty="0">
                <a:solidFill>
                  <a:schemeClr val="tx1">
                    <a:lumMod val="50000"/>
                  </a:schemeClr>
                </a:solidFill>
              </a:rPr>
              <a:t>Figure 2. Sea Surface Temperatures average (in Celsius) for the Gulf of California and Eastern Pacific for July 2002. Data obtained from ECMWF.</a:t>
            </a:r>
          </a:p>
          <a:p>
            <a:endParaRPr lang="en-US" dirty="0"/>
          </a:p>
        </p:txBody>
      </p:sp>
      <p:cxnSp>
        <p:nvCxnSpPr>
          <p:cNvPr id="36" name="Straight Connector 35">
            <a:extLst>
              <a:ext uri="{FF2B5EF4-FFF2-40B4-BE49-F238E27FC236}">
                <a16:creationId xmlns:a16="http://schemas.microsoft.com/office/drawing/2014/main" id="{0F1C9513-8794-76A5-62A8-AAE7BA9626E6}"/>
              </a:ext>
            </a:extLst>
          </p:cNvPr>
          <p:cNvCxnSpPr/>
          <p:nvPr/>
        </p:nvCxnSpPr>
        <p:spPr>
          <a:xfrm>
            <a:off x="29582749" y="27445276"/>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 Placeholder 50">
            <a:extLst>
              <a:ext uri="{FF2B5EF4-FFF2-40B4-BE49-F238E27FC236}">
                <a16:creationId xmlns:a16="http://schemas.microsoft.com/office/drawing/2014/main" id="{4EBA403C-A84B-D8AC-B3C1-85CF8F39B916}"/>
              </a:ext>
            </a:extLst>
          </p:cNvPr>
          <p:cNvSpPr txBox="1">
            <a:spLocks/>
          </p:cNvSpPr>
          <p:nvPr/>
        </p:nvSpPr>
        <p:spPr>
          <a:xfrm>
            <a:off x="29776361" y="20207494"/>
            <a:ext cx="12671199" cy="911727"/>
          </a:xfrm>
          <a:prstGeom prst="rect">
            <a:avLst/>
          </a:prstGeom>
        </p:spPr>
        <p:txBody>
          <a:bodyPr anchor="t"/>
          <a:lstStyle>
            <a:lvl1pPr marL="0" indent="0" algn="l" defTabSz="4262750" rtl="0" eaLnBrk="1" latinLnBrk="0" hangingPunct="1">
              <a:spcBef>
                <a:spcPct val="20000"/>
              </a:spcBef>
              <a:buFont typeface="Arial" pitchFamily="34" charset="0"/>
              <a:buNone/>
              <a:defRPr sz="8000" kern="12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262751"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9412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525500"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a:lstStyle>
          <a:p>
            <a:pPr fontAlgn="auto">
              <a:spcAft>
                <a:spcPts val="0"/>
              </a:spcAft>
            </a:pPr>
            <a:r>
              <a:rPr lang="en-US" dirty="0"/>
              <a:t>Conclusion</a:t>
            </a:r>
          </a:p>
        </p:txBody>
      </p:sp>
      <p:sp>
        <p:nvSpPr>
          <p:cNvPr id="106" name="Text Placeholder 29">
            <a:extLst>
              <a:ext uri="{FF2B5EF4-FFF2-40B4-BE49-F238E27FC236}">
                <a16:creationId xmlns:a16="http://schemas.microsoft.com/office/drawing/2014/main" id="{A74F7457-0607-E04E-6638-48F08ADD7181}"/>
              </a:ext>
            </a:extLst>
          </p:cNvPr>
          <p:cNvSpPr txBox="1">
            <a:spLocks/>
          </p:cNvSpPr>
          <p:nvPr/>
        </p:nvSpPr>
        <p:spPr>
          <a:xfrm>
            <a:off x="29690441" y="23025213"/>
            <a:ext cx="12671195" cy="4385143"/>
          </a:xfrm>
          <a:prstGeom prst="rect">
            <a:avLst/>
          </a:prstGeom>
        </p:spPr>
        <p:txBody>
          <a:bodyPr anchor="t"/>
          <a:lstStyle>
            <a:lvl1pPr marL="0" indent="0" algn="l" defTabSz="4262750" rtl="0" eaLnBrk="1" latinLnBrk="0" hangingPunct="1">
              <a:spcBef>
                <a:spcPct val="20000"/>
              </a:spcBef>
              <a:buFont typeface="Arial"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13137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262751"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9412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525500"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a:lstStyle>
          <a:p>
            <a:pPr fontAlgn="auto">
              <a:spcAft>
                <a:spcPts val="0"/>
              </a:spcAft>
            </a:pPr>
            <a:endParaRPr lang="en-US" dirty="0"/>
          </a:p>
        </p:txBody>
      </p:sp>
      <p:cxnSp>
        <p:nvCxnSpPr>
          <p:cNvPr id="105" name="Straight Connector 104">
            <a:extLst>
              <a:ext uri="{FF2B5EF4-FFF2-40B4-BE49-F238E27FC236}">
                <a16:creationId xmlns:a16="http://schemas.microsoft.com/office/drawing/2014/main" id="{3A806A7D-D12B-D436-7818-663BC03AE5D3}"/>
              </a:ext>
            </a:extLst>
          </p:cNvPr>
          <p:cNvCxnSpPr/>
          <p:nvPr/>
        </p:nvCxnSpPr>
        <p:spPr>
          <a:xfrm>
            <a:off x="29690441" y="21412200"/>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6103E51-5CFF-ED29-4F5E-BE128DA46A24}"/>
              </a:ext>
            </a:extLst>
          </p:cNvPr>
          <p:cNvSpPr txBox="1"/>
          <p:nvPr/>
        </p:nvSpPr>
        <p:spPr>
          <a:xfrm>
            <a:off x="29951546" y="27535207"/>
            <a:ext cx="12527740" cy="6555641"/>
          </a:xfrm>
          <a:prstGeom prst="rect">
            <a:avLst/>
          </a:prstGeom>
          <a:noFill/>
        </p:spPr>
        <p:txBody>
          <a:bodyPr wrap="square">
            <a:spAutoFit/>
          </a:bodyPr>
          <a:lstStyle/>
          <a:p>
            <a:pPr marL="360045" marR="0" indent="-360045" algn="just"/>
            <a:r>
              <a:rPr lang="en-US" sz="2800" dirty="0">
                <a:effectLst/>
                <a:latin typeface="Times New Roman" panose="02020603050405020304" pitchFamily="18" charset="0"/>
                <a:ea typeface="Times New Roman" panose="02020603050405020304" pitchFamily="18" charset="0"/>
              </a:rPr>
              <a:t>Mitchell, D. L., Ivanova, D., Rabin, R., Brown, T. J., &amp; Redmond, K. (2002, September 1). </a:t>
            </a:r>
            <a:r>
              <a:rPr lang="en-US" sz="2800" i="1" dirty="0">
                <a:effectLst/>
                <a:latin typeface="Times New Roman" panose="02020603050405020304" pitchFamily="18" charset="0"/>
                <a:ea typeface="Times New Roman" panose="02020603050405020304" pitchFamily="18" charset="0"/>
              </a:rPr>
              <a:t>Gulf of California sea surface temperatures and the North American Monsoon: Mechanistic implications from observations</a:t>
            </a:r>
            <a:r>
              <a:rPr lang="en-US" sz="2800" dirty="0">
                <a:effectLst/>
                <a:latin typeface="Times New Roman" panose="02020603050405020304" pitchFamily="18" charset="0"/>
                <a:ea typeface="Times New Roman" panose="02020603050405020304" pitchFamily="18" charset="0"/>
              </a:rPr>
              <a:t>. AMETSOC. Retrieved April 17, 2023, from https://journals.ametsoc.org/view/journals/clim/15/17/1520-0442_2002_015_2261_gocsst_2.0.co_2.xml </a:t>
            </a:r>
          </a:p>
          <a:p>
            <a:pPr marL="360045" marR="0" indent="-360045" algn="just"/>
            <a:r>
              <a:rPr lang="en-US" sz="2800" dirty="0">
                <a:effectLst/>
                <a:latin typeface="Times New Roman" panose="02020603050405020304" pitchFamily="18" charset="0"/>
                <a:ea typeface="Times New Roman" panose="02020603050405020304" pitchFamily="18" charset="0"/>
              </a:rPr>
              <a:t>Barlow, M., Nigam, S., &amp; Berbery, E. H. (1998, September 1). </a:t>
            </a:r>
            <a:r>
              <a:rPr lang="en-US" sz="2800" i="1" dirty="0">
                <a:effectLst/>
                <a:latin typeface="Times New Roman" panose="02020603050405020304" pitchFamily="18" charset="0"/>
                <a:ea typeface="Times New Roman" panose="02020603050405020304" pitchFamily="18" charset="0"/>
              </a:rPr>
              <a:t>Evolution of the north american monsoon system</a:t>
            </a:r>
            <a:r>
              <a:rPr lang="en-US" sz="2800" dirty="0">
                <a:effectLst/>
                <a:latin typeface="Times New Roman" panose="02020603050405020304" pitchFamily="18" charset="0"/>
                <a:ea typeface="Times New Roman" panose="02020603050405020304" pitchFamily="18" charset="0"/>
              </a:rPr>
              <a:t>. AMETSOC. Retrieved April 18, 2023, from https://journals.ametsoc.org/view/journals/clim/11/9/1520-0442_1998_011_2238_eotnam_2.0.co_2.xml?tab_body=pdf </a:t>
            </a:r>
          </a:p>
          <a:p>
            <a:pPr marL="360045" marR="0" indent="-360045" algn="just"/>
            <a:r>
              <a:rPr lang="en-US" sz="2800" dirty="0">
                <a:effectLst/>
                <a:latin typeface="Times New Roman" panose="02020603050405020304" pitchFamily="18" charset="0"/>
                <a:ea typeface="Times New Roman" panose="02020603050405020304" pitchFamily="18" charset="0"/>
              </a:rPr>
              <a:t>Luong, T. M., Castro, C. L., Chang, H.-I., Lahmers, T., Adams, D. K., &amp; Ochoa-Moya, C. A. (2017, September 1). </a:t>
            </a:r>
            <a:r>
              <a:rPr lang="en-US" sz="2800" i="1" dirty="0">
                <a:effectLst/>
                <a:latin typeface="Times New Roman" panose="02020603050405020304" pitchFamily="18" charset="0"/>
                <a:ea typeface="Times New Roman" panose="02020603050405020304" pitchFamily="18" charset="0"/>
              </a:rPr>
              <a:t>The more extreme nature of North American monsoon precipitation in the Southwestern United States as revealed by a historical climatology of simulated severe weather events</a:t>
            </a:r>
            <a:r>
              <a:rPr lang="en-US" sz="2800" dirty="0">
                <a:effectLst/>
                <a:latin typeface="Times New Roman" panose="02020603050405020304" pitchFamily="18" charset="0"/>
                <a:ea typeface="Times New Roman" panose="02020603050405020304" pitchFamily="18" charset="0"/>
              </a:rPr>
              <a:t>. AMETSOC. Retrieved April 18, 2023, from https://journals.ametsoc.org/view/journals/apme/56/9/jamc-d-16-0358.1.xml </a:t>
            </a:r>
          </a:p>
        </p:txBody>
      </p:sp>
      <p:pic>
        <p:nvPicPr>
          <p:cNvPr id="16" name="Content Placeholder 15">
            <a:extLst>
              <a:ext uri="{FF2B5EF4-FFF2-40B4-BE49-F238E27FC236}">
                <a16:creationId xmlns:a16="http://schemas.microsoft.com/office/drawing/2014/main" id="{F981805C-2F96-E5C7-B8CC-82FD80F77219}"/>
              </a:ext>
            </a:extLst>
          </p:cNvPr>
          <p:cNvPicPr>
            <a:picLocks noGrp="1" noChangeAspect="1"/>
          </p:cNvPicPr>
          <p:nvPr>
            <p:ph sz="quarter" idx="33"/>
          </p:nvPr>
        </p:nvPicPr>
        <p:blipFill>
          <a:blip r:embed="rId10"/>
          <a:srcRect/>
          <a:stretch/>
        </p:blipFill>
        <p:spPr>
          <a:xfrm>
            <a:off x="22150938" y="7365707"/>
            <a:ext cx="6905999" cy="6421778"/>
          </a:xfrm>
        </p:spPr>
      </p:pic>
      <p:pic>
        <p:nvPicPr>
          <p:cNvPr id="26" name="Content Placeholder 25" descr="Chart, diagram, surface chart&#10;&#10;Description automatically generated">
            <a:extLst>
              <a:ext uri="{FF2B5EF4-FFF2-40B4-BE49-F238E27FC236}">
                <a16:creationId xmlns:a16="http://schemas.microsoft.com/office/drawing/2014/main" id="{8BE52C46-0626-188B-4FDB-70C0CC5FF9DB}"/>
              </a:ext>
            </a:extLst>
          </p:cNvPr>
          <p:cNvPicPr>
            <a:picLocks noGrp="1" noChangeAspect="1"/>
          </p:cNvPicPr>
          <p:nvPr>
            <p:ph sz="quarter" idx="33"/>
          </p:nvPr>
        </p:nvPicPr>
        <p:blipFill>
          <a:blip r:embed="rId11"/>
          <a:stretch>
            <a:fillRect/>
          </a:stretch>
        </p:blipFill>
        <p:spPr>
          <a:xfrm>
            <a:off x="22095937" y="16948552"/>
            <a:ext cx="6939000" cy="6421778"/>
          </a:xfrm>
        </p:spPr>
      </p:pic>
      <p:pic>
        <p:nvPicPr>
          <p:cNvPr id="96" name="Content Placeholder 95" descr="Map&#10;&#10;Description automatically generated">
            <a:extLst>
              <a:ext uri="{FF2B5EF4-FFF2-40B4-BE49-F238E27FC236}">
                <a16:creationId xmlns:a16="http://schemas.microsoft.com/office/drawing/2014/main" id="{0FDDB680-C88F-40A7-3BE1-20EC17D5ABFA}"/>
              </a:ext>
            </a:extLst>
          </p:cNvPr>
          <p:cNvPicPr>
            <a:picLocks noGrp="1" noChangeAspect="1"/>
          </p:cNvPicPr>
          <p:nvPr>
            <p:ph sz="quarter" idx="30"/>
          </p:nvPr>
        </p:nvPicPr>
        <p:blipFill>
          <a:blip r:embed="rId12"/>
          <a:stretch>
            <a:fillRect/>
          </a:stretch>
        </p:blipFill>
        <p:spPr>
          <a:xfrm>
            <a:off x="1559572" y="30821650"/>
            <a:ext cx="5921375" cy="4580745"/>
          </a:xfrm>
        </p:spPr>
      </p:pic>
      <p:pic>
        <p:nvPicPr>
          <p:cNvPr id="75" name="Content Placeholder 74" descr="Chart, line chart&#10;&#10;Description automatically generated">
            <a:extLst>
              <a:ext uri="{FF2B5EF4-FFF2-40B4-BE49-F238E27FC236}">
                <a16:creationId xmlns:a16="http://schemas.microsoft.com/office/drawing/2014/main" id="{6DD62DCD-C9A2-C6B0-2608-CD15850A8816}"/>
              </a:ext>
            </a:extLst>
          </p:cNvPr>
          <p:cNvPicPr>
            <a:picLocks noGrp="1" noChangeAspect="1"/>
          </p:cNvPicPr>
          <p:nvPr>
            <p:ph sz="quarter" idx="30"/>
          </p:nvPr>
        </p:nvPicPr>
        <p:blipFill>
          <a:blip r:embed="rId13"/>
          <a:stretch>
            <a:fillRect/>
          </a:stretch>
        </p:blipFill>
        <p:spPr>
          <a:xfrm>
            <a:off x="14994849" y="26925571"/>
            <a:ext cx="6884304" cy="6808382"/>
          </a:xfrm>
        </p:spPr>
      </p:pic>
      <p:pic>
        <p:nvPicPr>
          <p:cNvPr id="34" name="Content Placeholder 33" descr="Chart, line chart&#10;&#10;Description automatically generated">
            <a:extLst>
              <a:ext uri="{FF2B5EF4-FFF2-40B4-BE49-F238E27FC236}">
                <a16:creationId xmlns:a16="http://schemas.microsoft.com/office/drawing/2014/main" id="{CE00C6BD-4E5C-F208-5038-D3D05A1D79E5}"/>
              </a:ext>
            </a:extLst>
          </p:cNvPr>
          <p:cNvPicPr>
            <a:picLocks noGrp="1" noChangeAspect="1"/>
          </p:cNvPicPr>
          <p:nvPr>
            <p:ph sz="quarter" idx="30"/>
          </p:nvPr>
        </p:nvPicPr>
        <p:blipFill>
          <a:blip r:embed="rId14"/>
          <a:stretch>
            <a:fillRect/>
          </a:stretch>
        </p:blipFill>
        <p:spPr>
          <a:xfrm>
            <a:off x="22109145" y="26925572"/>
            <a:ext cx="6947792" cy="6808382"/>
          </a:xfrm>
        </p:spPr>
      </p:pic>
      <p:sp>
        <p:nvSpPr>
          <p:cNvPr id="81" name="Text Placeholder 29">
            <a:extLst>
              <a:ext uri="{FF2B5EF4-FFF2-40B4-BE49-F238E27FC236}">
                <a16:creationId xmlns:a16="http://schemas.microsoft.com/office/drawing/2014/main" id="{1A630F68-435E-D6B6-F8C8-A61AAC66776B}"/>
              </a:ext>
            </a:extLst>
          </p:cNvPr>
          <p:cNvSpPr txBox="1">
            <a:spLocks/>
          </p:cNvSpPr>
          <p:nvPr/>
        </p:nvSpPr>
        <p:spPr>
          <a:xfrm>
            <a:off x="29806179" y="21501530"/>
            <a:ext cx="12801820" cy="6235447"/>
          </a:xfrm>
          <a:prstGeom prst="rect">
            <a:avLst/>
          </a:prstGeom>
        </p:spPr>
        <p:txBody>
          <a:bodyPr anchor="t"/>
          <a:lstStyle>
            <a:lvl1pPr marL="0" indent="0" algn="l" defTabSz="4262750" rtl="0" eaLnBrk="1" latinLnBrk="0" hangingPunct="1">
              <a:spcBef>
                <a:spcPct val="20000"/>
              </a:spcBef>
              <a:buFont typeface="Arial"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13137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262751"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9412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525500"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a:lstStyle>
          <a:p>
            <a:pPr marL="457200" indent="-457200" algn="just" fontAlgn="auto">
              <a:spcAft>
                <a:spcPts val="0"/>
              </a:spcAft>
              <a:buFont typeface="Arial" pitchFamily="34" charset="0"/>
              <a:buChar char="•"/>
            </a:pPr>
            <a:r>
              <a:rPr lang="en-US" sz="3200" dirty="0"/>
              <a:t>The onset of the monsoon in Las Vegas, NV is heavily dependent on the location of the thermal low in the SW United States. </a:t>
            </a:r>
          </a:p>
          <a:p>
            <a:pPr marL="457200" indent="-457200" algn="just" fontAlgn="auto">
              <a:spcAft>
                <a:spcPts val="0"/>
              </a:spcAft>
              <a:buFont typeface="Arial" pitchFamily="34" charset="0"/>
              <a:buChar char="•"/>
            </a:pPr>
            <a:r>
              <a:rPr lang="en-US" sz="3200" dirty="0"/>
              <a:t>The position of the thermal low prevented the local topography from influencing the influx of moisture into the Las Vegas Valley.</a:t>
            </a:r>
          </a:p>
          <a:p>
            <a:pPr marL="457200" indent="-457200" algn="just" fontAlgn="auto">
              <a:spcAft>
                <a:spcPts val="0"/>
              </a:spcAft>
              <a:buFont typeface="Arial" pitchFamily="34" charset="0"/>
              <a:buChar char="•"/>
            </a:pPr>
            <a:r>
              <a:rPr lang="en-US" sz="3200" dirty="0"/>
              <a:t>The moderate El Nino event in 2002 was responsible for Las Vegas receiving the most precipitation for the entire year on 17 Jul 02.</a:t>
            </a:r>
          </a:p>
          <a:p>
            <a:pPr marL="457200" indent="-457200" fontAlgn="auto">
              <a:spcAft>
                <a:spcPts val="0"/>
              </a:spcAft>
              <a:buFont typeface="Arial" pitchFamily="34" charset="0"/>
              <a:buChar char="•"/>
            </a:pPr>
            <a:endParaRPr lang="en-US" sz="3200" dirty="0"/>
          </a:p>
        </p:txBody>
      </p:sp>
      <p:sp>
        <p:nvSpPr>
          <p:cNvPr id="37" name="Text Placeholder 50">
            <a:extLst>
              <a:ext uri="{FF2B5EF4-FFF2-40B4-BE49-F238E27FC236}">
                <a16:creationId xmlns:a16="http://schemas.microsoft.com/office/drawing/2014/main" id="{F7E4C97E-8505-BCA6-01EC-86F82D97C48D}"/>
              </a:ext>
            </a:extLst>
          </p:cNvPr>
          <p:cNvSpPr txBox="1">
            <a:spLocks/>
          </p:cNvSpPr>
          <p:nvPr/>
        </p:nvSpPr>
        <p:spPr>
          <a:xfrm>
            <a:off x="29582749" y="13828273"/>
            <a:ext cx="12671199" cy="911727"/>
          </a:xfrm>
          <a:prstGeom prst="rect">
            <a:avLst/>
          </a:prstGeom>
        </p:spPr>
        <p:txBody>
          <a:bodyPr anchor="t"/>
          <a:lstStyle>
            <a:lvl1pPr marL="0" indent="0" algn="l" defTabSz="4262750" rtl="0" eaLnBrk="1" latinLnBrk="0" hangingPunct="1">
              <a:spcBef>
                <a:spcPct val="20000"/>
              </a:spcBef>
              <a:buFont typeface="Arial" pitchFamily="34" charset="0"/>
              <a:buNone/>
              <a:defRPr sz="8000" kern="12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262751"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9412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525500"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a:lstStyle>
          <a:p>
            <a:pPr fontAlgn="auto">
              <a:spcAft>
                <a:spcPts val="0"/>
              </a:spcAft>
            </a:pPr>
            <a:endParaRPr lang="en-US" dirty="0"/>
          </a:p>
        </p:txBody>
      </p:sp>
      <p:sp>
        <p:nvSpPr>
          <p:cNvPr id="41" name="TextBox 40">
            <a:extLst>
              <a:ext uri="{FF2B5EF4-FFF2-40B4-BE49-F238E27FC236}">
                <a16:creationId xmlns:a16="http://schemas.microsoft.com/office/drawing/2014/main" id="{5A60DC56-9468-DBBB-50D5-C8BE5DD42445}"/>
              </a:ext>
            </a:extLst>
          </p:cNvPr>
          <p:cNvSpPr txBox="1"/>
          <p:nvPr/>
        </p:nvSpPr>
        <p:spPr>
          <a:xfrm>
            <a:off x="65314" y="1175657"/>
            <a:ext cx="184731" cy="499689"/>
          </a:xfrm>
          <a:prstGeom prst="rect">
            <a:avLst/>
          </a:prstGeom>
          <a:noFill/>
        </p:spPr>
        <p:txBody>
          <a:bodyPr wrap="none" rtlCol="0">
            <a:spAutoFit/>
          </a:bodyPr>
          <a:lstStyle/>
          <a:p>
            <a:endParaRPr lang="en-US" dirty="0"/>
          </a:p>
        </p:txBody>
      </p:sp>
      <p:pic>
        <p:nvPicPr>
          <p:cNvPr id="12" name="Content Placeholder 11">
            <a:extLst>
              <a:ext uri="{FF2B5EF4-FFF2-40B4-BE49-F238E27FC236}">
                <a16:creationId xmlns:a16="http://schemas.microsoft.com/office/drawing/2014/main" id="{BAA70ED4-9208-598A-2F29-EDB1D3A32A85}"/>
              </a:ext>
            </a:extLst>
          </p:cNvPr>
          <p:cNvPicPr>
            <a:picLocks noGrp="1" noChangeAspect="1"/>
          </p:cNvPicPr>
          <p:nvPr>
            <p:ph sz="quarter" idx="30"/>
          </p:nvPr>
        </p:nvPicPr>
        <p:blipFill>
          <a:blip r:embed="rId15"/>
          <a:srcRect/>
          <a:stretch/>
        </p:blipFill>
        <p:spPr>
          <a:xfrm>
            <a:off x="15092749" y="7300234"/>
            <a:ext cx="6823218" cy="6486041"/>
          </a:xfrm>
        </p:spPr>
      </p:pic>
      <p:sp>
        <p:nvSpPr>
          <p:cNvPr id="2" name="Rectangle 1">
            <a:extLst>
              <a:ext uri="{FF2B5EF4-FFF2-40B4-BE49-F238E27FC236}">
                <a16:creationId xmlns:a16="http://schemas.microsoft.com/office/drawing/2014/main" id="{0791933E-E101-F933-5A64-525CFB6A25A7}"/>
              </a:ext>
            </a:extLst>
          </p:cNvPr>
          <p:cNvSpPr/>
          <p:nvPr/>
        </p:nvSpPr>
        <p:spPr>
          <a:xfrm>
            <a:off x="1497373" y="30785248"/>
            <a:ext cx="5968394" cy="458074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9353E82-4FA1-2A19-B25B-58E3A3A2C492}"/>
              </a:ext>
            </a:extLst>
          </p:cNvPr>
          <p:cNvSpPr/>
          <p:nvPr/>
        </p:nvSpPr>
        <p:spPr>
          <a:xfrm>
            <a:off x="8038657" y="30748691"/>
            <a:ext cx="5934871" cy="46173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4C3134-5399-FCF7-600B-593C22DECB0A}"/>
              </a:ext>
            </a:extLst>
          </p:cNvPr>
          <p:cNvSpPr/>
          <p:nvPr/>
        </p:nvSpPr>
        <p:spPr>
          <a:xfrm>
            <a:off x="1671428" y="22180513"/>
            <a:ext cx="6677546" cy="49929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0535F4-4525-698A-AB58-26A47821B093}"/>
              </a:ext>
            </a:extLst>
          </p:cNvPr>
          <p:cNvSpPr/>
          <p:nvPr/>
        </p:nvSpPr>
        <p:spPr>
          <a:xfrm>
            <a:off x="8623871" y="22186683"/>
            <a:ext cx="5528665" cy="49929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23743C-CDD2-6B3F-2644-6ED0B3A0F918}"/>
              </a:ext>
            </a:extLst>
          </p:cNvPr>
          <p:cNvSpPr/>
          <p:nvPr/>
        </p:nvSpPr>
        <p:spPr>
          <a:xfrm rot="21118949">
            <a:off x="15977760" y="10423683"/>
            <a:ext cx="519157" cy="588196"/>
          </a:xfrm>
          <a:prstGeom prst="ellipse">
            <a:avLst/>
          </a:prstGeom>
          <a:noFill/>
          <a:ln>
            <a:solidFill>
              <a:srgbClr val="2800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29FD1D3-419E-C476-3F15-57A92674197E}"/>
              </a:ext>
            </a:extLst>
          </p:cNvPr>
          <p:cNvSpPr/>
          <p:nvPr/>
        </p:nvSpPr>
        <p:spPr>
          <a:xfrm>
            <a:off x="15050194" y="10449997"/>
            <a:ext cx="965465" cy="49984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BC14C2-E317-0A8F-971A-12C441E1EA08}"/>
              </a:ext>
            </a:extLst>
          </p:cNvPr>
          <p:cNvSpPr txBox="1"/>
          <p:nvPr/>
        </p:nvSpPr>
        <p:spPr>
          <a:xfrm>
            <a:off x="15253876" y="10484475"/>
            <a:ext cx="620090" cy="430887"/>
          </a:xfrm>
          <a:prstGeom prst="rect">
            <a:avLst/>
          </a:prstGeom>
          <a:noFill/>
        </p:spPr>
        <p:txBody>
          <a:bodyPr wrap="square" rtlCol="0">
            <a:spAutoFit/>
          </a:bodyPr>
          <a:lstStyle/>
          <a:p>
            <a:r>
              <a:rPr lang="en-US" sz="2200" dirty="0"/>
              <a:t>ID</a:t>
            </a:r>
          </a:p>
        </p:txBody>
      </p:sp>
      <p:sp>
        <p:nvSpPr>
          <p:cNvPr id="17" name="Text Placeholder 32">
            <a:extLst>
              <a:ext uri="{FF2B5EF4-FFF2-40B4-BE49-F238E27FC236}">
                <a16:creationId xmlns:a16="http://schemas.microsoft.com/office/drawing/2014/main" id="{28D50D91-DCF3-1B25-5619-096538B2B957}"/>
              </a:ext>
            </a:extLst>
          </p:cNvPr>
          <p:cNvSpPr txBox="1">
            <a:spLocks/>
          </p:cNvSpPr>
          <p:nvPr/>
        </p:nvSpPr>
        <p:spPr>
          <a:xfrm>
            <a:off x="1145347" y="28761326"/>
            <a:ext cx="12671199" cy="911727"/>
          </a:xfrm>
          <a:prstGeom prst="rect">
            <a:avLst/>
          </a:prstGeom>
        </p:spPr>
        <p:txBody>
          <a:bodyPr anchor="t"/>
          <a:lstStyle>
            <a:lvl1pPr marL="0" indent="0" algn="l" defTabSz="4262750" rtl="0" eaLnBrk="1" latinLnBrk="0" hangingPunct="1">
              <a:spcBef>
                <a:spcPct val="20000"/>
              </a:spcBef>
              <a:buFont typeface="Arial" pitchFamily="34" charset="0"/>
              <a:buNone/>
              <a:defRPr sz="8000" kern="12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262751"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9412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525500"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a:lstStyle>
          <a:p>
            <a:pPr fontAlgn="auto">
              <a:spcAft>
                <a:spcPts val="0"/>
              </a:spcAft>
            </a:pPr>
            <a:r>
              <a:rPr lang="en-US" sz="7200" dirty="0"/>
              <a:t>Methods/Methodology</a:t>
            </a:r>
          </a:p>
        </p:txBody>
      </p:sp>
      <p:cxnSp>
        <p:nvCxnSpPr>
          <p:cNvPr id="18" name="Straight Connector 17">
            <a:extLst>
              <a:ext uri="{FF2B5EF4-FFF2-40B4-BE49-F238E27FC236}">
                <a16:creationId xmlns:a16="http://schemas.microsoft.com/office/drawing/2014/main" id="{B3EB81B6-CD24-5F12-EE43-0D5E6DC94EFA}"/>
              </a:ext>
            </a:extLst>
          </p:cNvPr>
          <p:cNvCxnSpPr/>
          <p:nvPr/>
        </p:nvCxnSpPr>
        <p:spPr>
          <a:xfrm>
            <a:off x="1235206" y="29870400"/>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50">
            <a:extLst>
              <a:ext uri="{FF2B5EF4-FFF2-40B4-BE49-F238E27FC236}">
                <a16:creationId xmlns:a16="http://schemas.microsoft.com/office/drawing/2014/main" id="{D8DFE86D-5815-B86B-400C-00465A95560D}"/>
              </a:ext>
            </a:extLst>
          </p:cNvPr>
          <p:cNvSpPr txBox="1">
            <a:spLocks/>
          </p:cNvSpPr>
          <p:nvPr/>
        </p:nvSpPr>
        <p:spPr>
          <a:xfrm>
            <a:off x="29476266" y="33880103"/>
            <a:ext cx="12671199" cy="911727"/>
          </a:xfrm>
          <a:prstGeom prst="rect">
            <a:avLst/>
          </a:prstGeom>
        </p:spPr>
        <p:txBody>
          <a:bodyPr anchor="t"/>
          <a:lstStyle>
            <a:lvl1pPr marL="0" indent="0" algn="l" defTabSz="4262750" rtl="0" eaLnBrk="1" latinLnBrk="0" hangingPunct="1">
              <a:spcBef>
                <a:spcPct val="20000"/>
              </a:spcBef>
              <a:buFont typeface="Arial" pitchFamily="34" charset="0"/>
              <a:buNone/>
              <a:defRPr sz="8000" kern="1200">
                <a:solidFill>
                  <a:schemeClr val="tx2"/>
                </a:solidFill>
                <a:latin typeface="Impact" panose="020B0806030902050204" pitchFamily="34" charset="0"/>
                <a:ea typeface="Verdana" panose="020B0604030504040204" pitchFamily="34" charset="0"/>
                <a:cs typeface="Verdana" panose="020B0604030504040204" pitchFamily="34" charset="0"/>
              </a:defRPr>
            </a:lvl1pPr>
            <a:lvl2pPr marL="213137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262751"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94125"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525500" indent="0" algn="ctr" defTabSz="4262750" rtl="0" eaLnBrk="1" latinLnBrk="0" hangingPunct="1">
              <a:spcBef>
                <a:spcPct val="20000"/>
              </a:spcBef>
              <a:buFont typeface="Arial" pitchFamily="34" charset="0"/>
              <a:buNone/>
              <a:defRPr sz="6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172256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853937"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985313"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8116688" indent="-1065687" algn="l" defTabSz="4262750" rtl="0" eaLnBrk="1" latinLnBrk="0" hangingPunct="1">
              <a:spcBef>
                <a:spcPct val="20000"/>
              </a:spcBef>
              <a:buFont typeface="Arial" pitchFamily="34" charset="0"/>
              <a:buChar char="•"/>
              <a:defRPr sz="9300" kern="1200">
                <a:solidFill>
                  <a:schemeClr val="tx1"/>
                </a:solidFill>
                <a:latin typeface="+mn-lt"/>
                <a:ea typeface="+mn-ea"/>
                <a:cs typeface="+mn-cs"/>
              </a:defRPr>
            </a:lvl9pPr>
          </a:lstStyle>
          <a:p>
            <a:pPr fontAlgn="auto">
              <a:spcAft>
                <a:spcPts val="0"/>
              </a:spcAft>
            </a:pPr>
            <a:r>
              <a:rPr lang="en-US" dirty="0"/>
              <a:t>  Acknowledgements </a:t>
            </a:r>
          </a:p>
        </p:txBody>
      </p:sp>
      <p:sp>
        <p:nvSpPr>
          <p:cNvPr id="22" name="TextBox 21">
            <a:extLst>
              <a:ext uri="{FF2B5EF4-FFF2-40B4-BE49-F238E27FC236}">
                <a16:creationId xmlns:a16="http://schemas.microsoft.com/office/drawing/2014/main" id="{4B914271-2519-4B1A-E435-40E0CB21545B}"/>
              </a:ext>
            </a:extLst>
          </p:cNvPr>
          <p:cNvSpPr txBox="1"/>
          <p:nvPr/>
        </p:nvSpPr>
        <p:spPr>
          <a:xfrm>
            <a:off x="30072846" y="35135483"/>
            <a:ext cx="12288789" cy="1015663"/>
          </a:xfrm>
          <a:prstGeom prst="rect">
            <a:avLst/>
          </a:prstGeom>
          <a:noFill/>
        </p:spPr>
        <p:txBody>
          <a:bodyPr wrap="square">
            <a:spAutoFit/>
          </a:bodyPr>
          <a:lstStyle/>
          <a:p>
            <a:pPr algn="just"/>
            <a:r>
              <a:rPr lang="en-US" sz="3000" dirty="0">
                <a:latin typeface="Verdana" panose="020B0604030504040204" pitchFamily="34" charset="0"/>
                <a:ea typeface="Verdana" panose="020B0604030504040204" pitchFamily="34" charset="0"/>
              </a:rPr>
              <a:t>Thank you to Dr. Milla Costa and Conner Welch for their guidance on this project.</a:t>
            </a:r>
          </a:p>
        </p:txBody>
      </p:sp>
      <p:cxnSp>
        <p:nvCxnSpPr>
          <p:cNvPr id="28" name="Straight Connector 27">
            <a:extLst>
              <a:ext uri="{FF2B5EF4-FFF2-40B4-BE49-F238E27FC236}">
                <a16:creationId xmlns:a16="http://schemas.microsoft.com/office/drawing/2014/main" id="{883B850A-B736-C946-E04D-2936BE3956E8}"/>
              </a:ext>
            </a:extLst>
          </p:cNvPr>
          <p:cNvCxnSpPr/>
          <p:nvPr/>
        </p:nvCxnSpPr>
        <p:spPr>
          <a:xfrm>
            <a:off x="29582749" y="35135483"/>
            <a:ext cx="1267119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Arrow: Right 30">
            <a:extLst>
              <a:ext uri="{FF2B5EF4-FFF2-40B4-BE49-F238E27FC236}">
                <a16:creationId xmlns:a16="http://schemas.microsoft.com/office/drawing/2014/main" id="{D8A57789-F4D8-39BA-7BEC-228041581FC8}"/>
              </a:ext>
            </a:extLst>
          </p:cNvPr>
          <p:cNvSpPr/>
          <p:nvPr/>
        </p:nvSpPr>
        <p:spPr>
          <a:xfrm>
            <a:off x="22093541" y="10415520"/>
            <a:ext cx="965465" cy="49984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257EE6E-E7E7-86BD-6B02-3DB5385E3C6A}"/>
              </a:ext>
            </a:extLst>
          </p:cNvPr>
          <p:cNvSpPr/>
          <p:nvPr/>
        </p:nvSpPr>
        <p:spPr>
          <a:xfrm rot="21118949">
            <a:off x="23059274" y="10396959"/>
            <a:ext cx="519157" cy="588196"/>
          </a:xfrm>
          <a:prstGeom prst="ellipse">
            <a:avLst/>
          </a:prstGeom>
          <a:noFill/>
          <a:ln>
            <a:solidFill>
              <a:srgbClr val="2800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2A7EE16-BB82-9D81-10E9-95B6CB157D7F}"/>
              </a:ext>
            </a:extLst>
          </p:cNvPr>
          <p:cNvSpPr txBox="1"/>
          <p:nvPr/>
        </p:nvSpPr>
        <p:spPr>
          <a:xfrm>
            <a:off x="22269244" y="10441707"/>
            <a:ext cx="908068" cy="430887"/>
          </a:xfrm>
          <a:prstGeom prst="rect">
            <a:avLst/>
          </a:prstGeom>
          <a:noFill/>
        </p:spPr>
        <p:txBody>
          <a:bodyPr wrap="square" rtlCol="0">
            <a:spAutoFit/>
          </a:bodyPr>
          <a:lstStyle/>
          <a:p>
            <a:r>
              <a:rPr lang="en-US" sz="2200" dirty="0"/>
              <a:t>ID</a:t>
            </a:r>
          </a:p>
        </p:txBody>
      </p:sp>
      <p:sp>
        <p:nvSpPr>
          <p:cNvPr id="40" name="Oval 39">
            <a:extLst>
              <a:ext uri="{FF2B5EF4-FFF2-40B4-BE49-F238E27FC236}">
                <a16:creationId xmlns:a16="http://schemas.microsoft.com/office/drawing/2014/main" id="{0582777E-F892-D5DF-87A1-3143EE30C2CA}"/>
              </a:ext>
            </a:extLst>
          </p:cNvPr>
          <p:cNvSpPr/>
          <p:nvPr/>
        </p:nvSpPr>
        <p:spPr>
          <a:xfrm>
            <a:off x="15873966" y="20040600"/>
            <a:ext cx="661434" cy="838200"/>
          </a:xfrm>
          <a:prstGeom prst="ellipse">
            <a:avLst/>
          </a:prstGeom>
          <a:noFill/>
          <a:ln w="28575">
            <a:solidFill>
              <a:srgbClr val="2800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E5D857EA-FD49-B19B-9B34-68F500653760}"/>
              </a:ext>
            </a:extLst>
          </p:cNvPr>
          <p:cNvSpPr/>
          <p:nvPr/>
        </p:nvSpPr>
        <p:spPr>
          <a:xfrm>
            <a:off x="14960482" y="20284572"/>
            <a:ext cx="965465" cy="49984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8F7208DE-AC46-E0FC-7538-9F75354812A6}"/>
              </a:ext>
            </a:extLst>
          </p:cNvPr>
          <p:cNvSpPr/>
          <p:nvPr/>
        </p:nvSpPr>
        <p:spPr>
          <a:xfrm>
            <a:off x="22136222" y="20292967"/>
            <a:ext cx="965465" cy="49984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69F328D6-28E1-389F-0C44-71B71C342A7B}"/>
              </a:ext>
            </a:extLst>
          </p:cNvPr>
          <p:cNvCxnSpPr>
            <a:cxnSpLocks/>
          </p:cNvCxnSpPr>
          <p:nvPr/>
        </p:nvCxnSpPr>
        <p:spPr>
          <a:xfrm flipV="1">
            <a:off x="21986049" y="6033985"/>
            <a:ext cx="43367" cy="293320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AC141F6-CCC1-78EF-BD30-07A52321E35B}"/>
              </a:ext>
            </a:extLst>
          </p:cNvPr>
          <p:cNvCxnSpPr>
            <a:cxnSpLocks/>
          </p:cNvCxnSpPr>
          <p:nvPr/>
        </p:nvCxnSpPr>
        <p:spPr>
          <a:xfrm>
            <a:off x="15939277" y="35365993"/>
            <a:ext cx="1311766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54A643B-4069-44D0-8BB2-A474ABE6F02E}"/>
              </a:ext>
            </a:extLst>
          </p:cNvPr>
          <p:cNvSpPr/>
          <p:nvPr/>
        </p:nvSpPr>
        <p:spPr>
          <a:xfrm>
            <a:off x="23113140" y="20002133"/>
            <a:ext cx="661434" cy="838200"/>
          </a:xfrm>
          <a:prstGeom prst="ellipse">
            <a:avLst/>
          </a:prstGeom>
          <a:noFill/>
          <a:ln w="28575">
            <a:solidFill>
              <a:srgbClr val="2800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Poster">
  <a:themeElements>
    <a:clrScheme name="FloridaTech2019">
      <a:dk1>
        <a:srgbClr val="3A3A3A"/>
      </a:dk1>
      <a:lt1>
        <a:srgbClr val="AB946C"/>
      </a:lt1>
      <a:dk2>
        <a:srgbClr val="770000"/>
      </a:dk2>
      <a:lt2>
        <a:srgbClr val="D5D0C9"/>
      </a:lt2>
      <a:accent1>
        <a:srgbClr val="084670"/>
      </a:accent1>
      <a:accent2>
        <a:srgbClr val="FBC444"/>
      </a:accent2>
      <a:accent3>
        <a:srgbClr val="5D2162"/>
      </a:accent3>
      <a:accent4>
        <a:srgbClr val="A3B8BE"/>
      </a:accent4>
      <a:accent5>
        <a:srgbClr val="F49028"/>
      </a:accent5>
      <a:accent6>
        <a:srgbClr val="00546A"/>
      </a:accent6>
      <a:hlink>
        <a:srgbClr val="084670"/>
      </a:hlink>
      <a:folHlink>
        <a:srgbClr val="5F4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19235</TotalTime>
  <Words>1167</Words>
  <Application>Microsoft Macintosh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Impact</vt:lpstr>
      <vt:lpstr>Times New Roman</vt:lpstr>
      <vt:lpstr>Verdana</vt:lpstr>
      <vt:lpstr>Poster</vt:lpstr>
      <vt:lpstr>A Case Study: The Onset of the North American Monsoon  in 2002</vt:lpstr>
    </vt:vector>
  </TitlesOfParts>
  <Company>Florida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Milla Costa</dc:creator>
  <cp:lastModifiedBy>Michael Hodges</cp:lastModifiedBy>
  <cp:revision>244</cp:revision>
  <dcterms:created xsi:type="dcterms:W3CDTF">2017-02-10T14:30:48Z</dcterms:created>
  <dcterms:modified xsi:type="dcterms:W3CDTF">2024-04-15T03:43:43Z</dcterms:modified>
</cp:coreProperties>
</file>