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7940" autoAdjust="0"/>
  </p:normalViewPr>
  <p:slideViewPr>
    <p:cSldViewPr snapToGrid="0">
      <p:cViewPr varScale="1">
        <p:scale>
          <a:sx n="15" d="100"/>
          <a:sy n="15" d="100"/>
        </p:scale>
        <p:origin x="1709" y="10"/>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customXml" Target="../customXml/item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324697" y="1177365"/>
            <a:ext cx="27352252" cy="5230394"/>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dirty="0">
                <a:solidFill>
                  <a:schemeClr val="dk1"/>
                </a:solidFill>
                <a:latin typeface="Calibri"/>
                <a:cs typeface="Calibri"/>
                <a:sym typeface="Calibri"/>
              </a:rPr>
              <a:t>Stressors of Seagrass in the Indian River Lagoon: The effect of </a:t>
            </a:r>
            <a:r>
              <a:rPr lang="en-US" sz="8000" b="1" i="1" dirty="0">
                <a:solidFill>
                  <a:schemeClr val="dk1"/>
                </a:solidFill>
                <a:latin typeface="Calibri"/>
                <a:cs typeface="Calibri"/>
                <a:sym typeface="Calibri"/>
              </a:rPr>
              <a:t>Caulerpa </a:t>
            </a:r>
            <a:r>
              <a:rPr lang="en-US" sz="8000" b="1" i="1" dirty="0" err="1">
                <a:solidFill>
                  <a:schemeClr val="dk1"/>
                </a:solidFill>
                <a:latin typeface="Calibri"/>
                <a:cs typeface="Calibri"/>
                <a:sym typeface="Calibri"/>
              </a:rPr>
              <a:t>prolifera</a:t>
            </a:r>
            <a:r>
              <a:rPr lang="en-US" sz="8000" b="1" i="1" dirty="0">
                <a:solidFill>
                  <a:schemeClr val="dk1"/>
                </a:solidFill>
                <a:latin typeface="Calibri"/>
                <a:cs typeface="Calibri"/>
                <a:sym typeface="Calibri"/>
              </a:rPr>
              <a:t> </a:t>
            </a:r>
            <a:r>
              <a:rPr lang="en-US" sz="8000" b="1" dirty="0">
                <a:solidFill>
                  <a:schemeClr val="dk1"/>
                </a:solidFill>
                <a:latin typeface="Calibri"/>
                <a:cs typeface="Calibri"/>
                <a:sym typeface="Calibri"/>
              </a:rPr>
              <a:t>on </a:t>
            </a:r>
            <a:r>
              <a:rPr lang="en-US" sz="8000" b="1" i="1" dirty="0" err="1">
                <a:solidFill>
                  <a:schemeClr val="dk1"/>
                </a:solidFill>
                <a:latin typeface="Calibri"/>
                <a:cs typeface="Calibri"/>
                <a:sym typeface="Calibri"/>
              </a:rPr>
              <a:t>Halodule</a:t>
            </a:r>
            <a:r>
              <a:rPr lang="en-US" sz="8000" b="1" i="1" dirty="0">
                <a:solidFill>
                  <a:schemeClr val="dk1"/>
                </a:solidFill>
                <a:latin typeface="Calibri"/>
                <a:cs typeface="Calibri"/>
                <a:sym typeface="Calibri"/>
              </a:rPr>
              <a:t> </a:t>
            </a:r>
            <a:r>
              <a:rPr lang="en-US" sz="8000" b="1" i="1" dirty="0" err="1">
                <a:solidFill>
                  <a:schemeClr val="dk1"/>
                </a:solidFill>
                <a:latin typeface="Calibri"/>
                <a:cs typeface="Calibri"/>
                <a:sym typeface="Calibri"/>
              </a:rPr>
              <a:t>wrightii</a:t>
            </a:r>
            <a:endParaRPr i="1" dirty="0"/>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Alyssa Metivier</a:t>
            </a:r>
            <a:endParaRPr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a:t>
            </a:r>
            <a:r>
              <a:rPr lang="en-US" sz="5400" b="1" dirty="0">
                <a:solidFill>
                  <a:schemeClr val="dk1"/>
                </a:solidFill>
                <a:latin typeface="Calibri"/>
                <a:ea typeface="Calibri"/>
                <a:cs typeface="Calibri"/>
                <a:sym typeface="Calibri"/>
              </a:rPr>
              <a:t>: Dr. Austin Fox</a:t>
            </a:r>
            <a:r>
              <a:rPr lang="en-US" sz="5400" b="1" i="0" u="none" strike="noStrike" cap="none" dirty="0">
                <a:solidFill>
                  <a:schemeClr val="dk1"/>
                </a:solidFill>
                <a:latin typeface="Calibri"/>
                <a:ea typeface="Calibri"/>
                <a:cs typeface="Calibri"/>
                <a:sym typeface="Calibri"/>
              </a:rPr>
              <a:t>, Dept. of Ocean Engineering and Marine Sciences,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sp>
        <p:nvSpPr>
          <p:cNvPr id="55" name="Google Shape;55;p1"/>
          <p:cNvSpPr txBox="1">
            <a:spLocks noGrp="1" noRot="1" noMove="1" noResize="1" noEditPoints="1" noAdjustHandles="1" noChangeArrowheads="1" noChangeShapeType="1"/>
          </p:cNvSpPr>
          <p:nvPr/>
        </p:nvSpPr>
        <p:spPr>
          <a:xfrm>
            <a:off x="1012371" y="7018028"/>
            <a:ext cx="41866457" cy="48720989"/>
          </a:xfrm>
          <a:prstGeom prst="rect">
            <a:avLst/>
          </a:prstGeom>
          <a:noFill/>
          <a:ln>
            <a:noFill/>
          </a:ln>
        </p:spPr>
        <p:txBody>
          <a:bodyPr spcFirstLastPara="1" wrap="square" lIns="91425" tIns="45700" rIns="91425" bIns="45700" numCol="3" anchor="t" anchorCtr="0">
            <a:spAutoFit/>
          </a:bodyPr>
          <a:lstStyle/>
          <a:p>
            <a:pPr marL="0" marR="0" lvl="0" indent="0" algn="ctr" rtl="0">
              <a:spcBef>
                <a:spcPts val="0"/>
              </a:spcBef>
              <a:spcAft>
                <a:spcPts val="0"/>
              </a:spcAft>
              <a:buNone/>
            </a:pPr>
            <a:r>
              <a:rPr lang="en-US" sz="7000" b="1" i="0" u="none" strike="noStrike" cap="none" dirty="0">
                <a:solidFill>
                  <a:srgbClr val="760000"/>
                </a:solidFill>
                <a:latin typeface="Calibri"/>
                <a:ea typeface="Calibri"/>
                <a:cs typeface="Calibri"/>
                <a:sym typeface="Calibri"/>
              </a:rPr>
              <a:t>	</a:t>
            </a:r>
            <a:r>
              <a:rPr lang="en-US" sz="5600" b="1" u="sng" dirty="0">
                <a:solidFill>
                  <a:schemeClr val="dk1"/>
                </a:solidFill>
                <a:latin typeface="Calibri" panose="020F0502020204030204" pitchFamily="34" charset="0"/>
                <a:cs typeface="Calibri" panose="020F0502020204030204" pitchFamily="34" charset="0"/>
                <a:sym typeface="Calibri"/>
              </a:rPr>
              <a:t>Background</a:t>
            </a:r>
            <a:endParaRPr lang="en-US" sz="5600" b="1" dirty="0">
              <a:solidFill>
                <a:schemeClr val="dk1"/>
              </a:solidFill>
              <a:latin typeface="Calibri" panose="020F0502020204030204" pitchFamily="34" charset="0"/>
              <a:cs typeface="Calibri" panose="020F0502020204030204" pitchFamily="34" charset="0"/>
              <a:sym typeface="Calibri"/>
            </a:endParaRPr>
          </a:p>
          <a:p>
            <a:pPr algn="just"/>
            <a:r>
              <a:rPr lang="en-US" sz="4800" i="1" dirty="0" err="1">
                <a:solidFill>
                  <a:schemeClr val="dk1"/>
                </a:solidFill>
                <a:latin typeface="Calibri" panose="020F0502020204030204" pitchFamily="34" charset="0"/>
                <a:cs typeface="Calibri" panose="020F0502020204030204" pitchFamily="34" charset="0"/>
                <a:sym typeface="Calibri"/>
              </a:rPr>
              <a:t>Halodule</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i="1" dirty="0" err="1">
                <a:solidFill>
                  <a:schemeClr val="dk1"/>
                </a:solidFill>
                <a:latin typeface="Calibri" panose="020F0502020204030204" pitchFamily="34" charset="0"/>
                <a:cs typeface="Calibri" panose="020F0502020204030204" pitchFamily="34" charset="0"/>
                <a:sym typeface="Calibri"/>
              </a:rPr>
              <a:t>wrightii</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is one of the most abundant seagrass species in the Indian River Lagoon (IRL). Caulerpa species,  macroalgae known for their rapid colonization abilities, could potentially outcompete seagrasses disrupting trophic interactions, and impacting marine life. </a:t>
            </a:r>
            <a:r>
              <a:rPr lang="en-US" sz="4800" dirty="0" err="1">
                <a:solidFill>
                  <a:schemeClr val="dk1"/>
                </a:solidFill>
                <a:latin typeface="Calibri" panose="020F0502020204030204" pitchFamily="34" charset="0"/>
                <a:cs typeface="Calibri" panose="020F0502020204030204" pitchFamily="34" charset="0"/>
                <a:sym typeface="Calibri"/>
              </a:rPr>
              <a:t>Caulerpenyne</a:t>
            </a:r>
            <a:r>
              <a:rPr lang="en-US" sz="4800" dirty="0">
                <a:solidFill>
                  <a:schemeClr val="dk1"/>
                </a:solidFill>
                <a:latin typeface="Calibri" panose="020F0502020204030204" pitchFamily="34" charset="0"/>
                <a:cs typeface="Calibri" panose="020F0502020204030204" pitchFamily="34" charset="0"/>
                <a:sym typeface="Calibri"/>
              </a:rPr>
              <a:t>, a chemical compound synthesized by Caulerpa species, acts as a potent deterrent against herbivores and is also a potential phytotoxin that can harm marine flora and fauna. The study aimed to determine if chemical signals from </a:t>
            </a:r>
            <a:r>
              <a:rPr lang="en-US" sz="4800" i="1" dirty="0">
                <a:solidFill>
                  <a:schemeClr val="dk1"/>
                </a:solidFill>
                <a:latin typeface="Calibri" panose="020F0502020204030204" pitchFamily="34" charset="0"/>
                <a:cs typeface="Calibri" panose="020F0502020204030204" pitchFamily="34" charset="0"/>
                <a:sym typeface="Calibri"/>
              </a:rPr>
              <a:t>Caulerpa </a:t>
            </a:r>
            <a:r>
              <a:rPr lang="en-US" sz="4800" i="1" dirty="0" err="1">
                <a:solidFill>
                  <a:schemeClr val="dk1"/>
                </a:solidFill>
                <a:latin typeface="Calibri" panose="020F0502020204030204" pitchFamily="34" charset="0"/>
                <a:cs typeface="Calibri" panose="020F0502020204030204" pitchFamily="34" charset="0"/>
                <a:sym typeface="Calibri"/>
              </a:rPr>
              <a:t>prolifera</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impacted </a:t>
            </a:r>
            <a:r>
              <a:rPr lang="en-US" sz="4800" i="1" dirty="0" err="1">
                <a:solidFill>
                  <a:schemeClr val="dk1"/>
                </a:solidFill>
                <a:latin typeface="Calibri" panose="020F0502020204030204" pitchFamily="34" charset="0"/>
                <a:cs typeface="Calibri" panose="020F0502020204030204" pitchFamily="34" charset="0"/>
                <a:sym typeface="Calibri"/>
              </a:rPr>
              <a:t>Halodule</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i="1" dirty="0" err="1">
                <a:solidFill>
                  <a:schemeClr val="dk1"/>
                </a:solidFill>
                <a:latin typeface="Calibri" panose="020F0502020204030204" pitchFamily="34" charset="0"/>
                <a:cs typeface="Calibri" panose="020F0502020204030204" pitchFamily="34" charset="0"/>
                <a:sym typeface="Calibri"/>
              </a:rPr>
              <a:t>wrightii</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growth in the IRL.</a:t>
            </a:r>
          </a:p>
          <a:p>
            <a:pPr algn="just"/>
            <a:endParaRPr lang="en-US" sz="4800" b="1" u="sng" dirty="0">
              <a:solidFill>
                <a:schemeClr val="dk1"/>
              </a:solidFill>
              <a:latin typeface="Calibri" panose="020F0502020204030204" pitchFamily="34" charset="0"/>
              <a:cs typeface="Calibri" panose="020F0502020204030204" pitchFamily="34" charset="0"/>
              <a:sym typeface="Calibri"/>
            </a:endParaRPr>
          </a:p>
          <a:p>
            <a:pPr algn="ctr"/>
            <a:r>
              <a:rPr lang="en-US" sz="5600" b="1" u="sng" dirty="0">
                <a:solidFill>
                  <a:schemeClr val="dk1"/>
                </a:solidFill>
                <a:latin typeface="Calibri" panose="020F0502020204030204" pitchFamily="34" charset="0"/>
                <a:cs typeface="Calibri" panose="020F0502020204030204" pitchFamily="34" charset="0"/>
                <a:sym typeface="Calibri"/>
              </a:rPr>
              <a:t>Methods</a:t>
            </a: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L="685800" marR="0" lvl="0" indent="-685800" algn="l" rtl="0">
              <a:spcBef>
                <a:spcPts val="0"/>
              </a:spcBef>
              <a:spcAft>
                <a:spcPts val="0"/>
              </a:spcAft>
              <a:buFont typeface="Arial" panose="020B0604020202020204" pitchFamily="34" charset="0"/>
              <a:buChar char="•"/>
            </a:pPr>
            <a:endParaRPr lang="en-US" sz="4800" b="1" dirty="0">
              <a:solidFill>
                <a:schemeClr val="dk1"/>
              </a:solidFill>
              <a:latin typeface="Calibri" panose="020F0502020204030204" pitchFamily="34" charset="0"/>
              <a:cs typeface="Calibri" panose="020F0502020204030204" pitchFamily="34" charset="0"/>
              <a:sym typeface="Calibri"/>
            </a:endParaRPr>
          </a:p>
          <a:p>
            <a:pPr marR="0" lvl="0" algn="ctr" rtl="0">
              <a:spcBef>
                <a:spcPts val="0"/>
              </a:spcBef>
              <a:spcAft>
                <a:spcPts val="0"/>
              </a:spcAft>
            </a:pPr>
            <a:endParaRPr lang="en-US" sz="4800" b="1" dirty="0">
              <a:solidFill>
                <a:schemeClr val="dk1"/>
              </a:solidFill>
              <a:latin typeface="Calibri" panose="020F0502020204030204" pitchFamily="34" charset="0"/>
              <a:cs typeface="Calibri" panose="020F0502020204030204" pitchFamily="34" charset="0"/>
              <a:sym typeface="Calibri"/>
            </a:endParaRPr>
          </a:p>
          <a:p>
            <a:pPr marR="0" lvl="0" algn="ctr" rtl="0">
              <a:spcBef>
                <a:spcPts val="0"/>
              </a:spcBef>
              <a:spcAft>
                <a:spcPts val="0"/>
              </a:spcAft>
            </a:pPr>
            <a:endParaRPr lang="en-US" sz="4800" b="1" dirty="0">
              <a:solidFill>
                <a:schemeClr val="dk1"/>
              </a:solidFill>
              <a:latin typeface="Calibri" panose="020F0502020204030204" pitchFamily="34" charset="0"/>
              <a:cs typeface="Calibri" panose="020F0502020204030204" pitchFamily="34" charset="0"/>
              <a:sym typeface="Calibri"/>
            </a:endParaRPr>
          </a:p>
          <a:p>
            <a:pPr algn="ctr"/>
            <a:endParaRPr lang="en-US" sz="4800" b="1" i="1" dirty="0">
              <a:solidFill>
                <a:schemeClr val="dk1"/>
              </a:solidFill>
              <a:latin typeface="Calibri" panose="020F0502020204030204" pitchFamily="34" charset="0"/>
              <a:cs typeface="Calibri" panose="020F0502020204030204" pitchFamily="34" charset="0"/>
              <a:sym typeface="Calibri"/>
            </a:endParaRPr>
          </a:p>
          <a:p>
            <a:pPr algn="ctr"/>
            <a:r>
              <a:rPr lang="en-US" sz="4800" b="1" i="1" dirty="0">
                <a:solidFill>
                  <a:schemeClr val="dk1"/>
                </a:solidFill>
                <a:latin typeface="Calibri" panose="020F0502020204030204" pitchFamily="34" charset="0"/>
                <a:cs typeface="Calibri" panose="020F0502020204030204" pitchFamily="34" charset="0"/>
                <a:sym typeface="Calibri"/>
              </a:rPr>
              <a:t>Figures 1 &amp; 2: </a:t>
            </a:r>
            <a:r>
              <a:rPr lang="en-US" sz="4800" i="1" dirty="0">
                <a:solidFill>
                  <a:schemeClr val="dk1"/>
                </a:solidFill>
                <a:latin typeface="Calibri" panose="020F0502020204030204" pitchFamily="34" charset="0"/>
                <a:cs typeface="Calibri" panose="020F0502020204030204" pitchFamily="34" charset="0"/>
                <a:sym typeface="Calibri"/>
              </a:rPr>
              <a:t>Tank set up and Treatment schematic.</a:t>
            </a:r>
          </a:p>
          <a:p>
            <a:pPr algn="ctr"/>
            <a:endParaRPr lang="en-US" sz="4800" dirty="0">
              <a:latin typeface="Calibri" panose="020F0502020204030204" pitchFamily="34" charset="0"/>
              <a:cs typeface="Calibri" panose="020F0502020204030204" pitchFamily="34" charset="0"/>
            </a:endParaRPr>
          </a:p>
          <a:p>
            <a:pPr algn="just"/>
            <a:r>
              <a:rPr lang="en-US" sz="4800" dirty="0">
                <a:latin typeface="Calibri" panose="020F0502020204030204" pitchFamily="34" charset="0"/>
                <a:cs typeface="Calibri" panose="020F0502020204030204" pitchFamily="34" charset="0"/>
              </a:rPr>
              <a:t>	Three tanks were arranged, each partitioned into 3 sections to create 9 mesocosms. Mesocosms 1-3 received treatment with 0.9 grams of liquified </a:t>
            </a:r>
            <a:r>
              <a:rPr lang="en-US" sz="4800" i="1" dirty="0" err="1">
                <a:latin typeface="Calibri" panose="020F0502020204030204" pitchFamily="34" charset="0"/>
                <a:cs typeface="Calibri" panose="020F0502020204030204" pitchFamily="34" charset="0"/>
              </a:rPr>
              <a:t>H.wrightii</a:t>
            </a:r>
            <a:r>
              <a:rPr lang="en-US" sz="4800" i="1" dirty="0">
                <a:latin typeface="Calibri" panose="020F0502020204030204" pitchFamily="34" charset="0"/>
                <a:cs typeface="Calibri" panose="020F0502020204030204" pitchFamily="34" charset="0"/>
              </a:rPr>
              <a:t> </a:t>
            </a:r>
            <a:r>
              <a:rPr lang="en-US" sz="4800" dirty="0">
                <a:latin typeface="Calibri" panose="020F0502020204030204" pitchFamily="34" charset="0"/>
                <a:cs typeface="Calibri" panose="020F0502020204030204" pitchFamily="34" charset="0"/>
              </a:rPr>
              <a:t>slurry and 4-6 were treated  with 0.9 grams of liquified</a:t>
            </a:r>
            <a:r>
              <a:rPr lang="en-US" sz="4800" i="1" dirty="0">
                <a:latin typeface="Calibri" panose="020F0502020204030204" pitchFamily="34" charset="0"/>
                <a:cs typeface="Calibri" panose="020F0502020204030204" pitchFamily="34" charset="0"/>
              </a:rPr>
              <a:t> </a:t>
            </a:r>
            <a:r>
              <a:rPr lang="en-US" sz="4800" i="1" dirty="0" err="1">
                <a:latin typeface="Calibri" panose="020F0502020204030204" pitchFamily="34" charset="0"/>
                <a:cs typeface="Calibri" panose="020F0502020204030204" pitchFamily="34" charset="0"/>
              </a:rPr>
              <a:t>C.prolifera</a:t>
            </a:r>
            <a:r>
              <a:rPr lang="en-US" sz="4800" i="1" dirty="0">
                <a:latin typeface="Calibri" panose="020F0502020204030204" pitchFamily="34" charset="0"/>
                <a:cs typeface="Calibri" panose="020F0502020204030204" pitchFamily="34" charset="0"/>
              </a:rPr>
              <a:t> </a:t>
            </a:r>
            <a:r>
              <a:rPr lang="en-US" sz="4800" dirty="0">
                <a:latin typeface="Calibri" panose="020F0502020204030204" pitchFamily="34" charset="0"/>
                <a:cs typeface="Calibri" panose="020F0502020204030204" pitchFamily="34" charset="0"/>
              </a:rPr>
              <a:t>slurry. Mesocosms 7-9 served as control units. Light penetration was monitored using an Onset HOBO MX2202 Pendant MX Light Data Logger, when the slurries were added  to equalize turbidity. </a:t>
            </a:r>
          </a:p>
          <a:p>
            <a:pPr algn="just"/>
            <a:r>
              <a:rPr lang="en-US" sz="4800" dirty="0">
                <a:latin typeface="Calibri" panose="020F0502020204030204" pitchFamily="34" charset="0"/>
                <a:cs typeface="Calibri" panose="020F0502020204030204" pitchFamily="34" charset="0"/>
              </a:rPr>
              <a:t>	Chlorophyll concentration and Phycoerythrin concentration in the water were recorded before, during and after the study. Measurements including shoot and blade count, mortality count, tallest blade length, average canopy height and color were collected over several weeks. The procedure was replicated with adjusted concentrations to match initial turbidity observations, ensuring consistency in measurement.</a:t>
            </a:r>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ctr" rtl="0">
              <a:spcBef>
                <a:spcPts val="0"/>
              </a:spcBef>
              <a:spcAft>
                <a:spcPts val="0"/>
              </a:spcAft>
            </a:pPr>
            <a:r>
              <a:rPr lang="en-US" sz="5600" b="1" u="sng" dirty="0">
                <a:solidFill>
                  <a:schemeClr val="dk1"/>
                </a:solidFill>
                <a:latin typeface="Calibri" panose="020F0502020204030204" pitchFamily="34" charset="0"/>
                <a:cs typeface="Calibri" panose="020F0502020204030204" pitchFamily="34" charset="0"/>
                <a:sym typeface="Calibri"/>
              </a:rPr>
              <a:t>Results &amp; Discussion</a:t>
            </a: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algn="ctr"/>
            <a:r>
              <a:rPr lang="en-US" sz="4800" b="1" i="1" dirty="0">
                <a:solidFill>
                  <a:schemeClr val="dk1"/>
                </a:solidFill>
                <a:latin typeface="Calibri" panose="020F0502020204030204" pitchFamily="34" charset="0"/>
                <a:cs typeface="Calibri" panose="020F0502020204030204" pitchFamily="34" charset="0"/>
                <a:sym typeface="Calibri"/>
              </a:rPr>
              <a:t>Table 1:</a:t>
            </a:r>
            <a:r>
              <a:rPr lang="en-US" sz="4800" i="1" dirty="0">
                <a:solidFill>
                  <a:schemeClr val="dk1"/>
                </a:solidFill>
                <a:latin typeface="Calibri" panose="020F0502020204030204" pitchFamily="34" charset="0"/>
                <a:cs typeface="Calibri" panose="020F0502020204030204" pitchFamily="34" charset="0"/>
                <a:sym typeface="Calibri"/>
              </a:rPr>
              <a:t> Measurements for each treatment group  before and after 1 month</a:t>
            </a: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algn="just"/>
            <a:endParaRPr lang="en-US" sz="5600" b="1" u="sng"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r>
              <a:rPr lang="en-US" sz="4800" dirty="0">
                <a:solidFill>
                  <a:schemeClr val="dk1"/>
                </a:solidFill>
                <a:latin typeface="Calibri" panose="020F0502020204030204" pitchFamily="34" charset="0"/>
                <a:cs typeface="Calibri" panose="020F0502020204030204" pitchFamily="34" charset="0"/>
                <a:sym typeface="Calibri"/>
              </a:rPr>
              <a:t>	</a:t>
            </a:r>
          </a:p>
          <a:p>
            <a:pPr marL="609600" algn="just"/>
            <a:r>
              <a:rPr lang="en-US" sz="4800" dirty="0">
                <a:solidFill>
                  <a:schemeClr val="dk1"/>
                </a:solidFill>
                <a:latin typeface="Calibri" panose="020F0502020204030204" pitchFamily="34" charset="0"/>
                <a:cs typeface="Calibri" panose="020F0502020204030204" pitchFamily="34" charset="0"/>
                <a:sym typeface="Calibri"/>
              </a:rPr>
              <a:t>Statistically, there was no significant difference between Caulerpa-treated and Control groups for percent survival, shoot count, mortality count, tallest blade height or average canopy height (p &gt;0.05). However, Chlorophyll concentrations (</a:t>
            </a:r>
            <a:r>
              <a:rPr lang="el-GR" sz="4800" dirty="0">
                <a:solidFill>
                  <a:schemeClr val="dk1"/>
                </a:solidFill>
                <a:latin typeface="Calibri" panose="020F0502020204030204" pitchFamily="34" charset="0"/>
                <a:cs typeface="Calibri" panose="020F0502020204030204" pitchFamily="34" charset="0"/>
                <a:sym typeface="Calibri"/>
              </a:rPr>
              <a:t>μ</a:t>
            </a:r>
            <a:r>
              <a:rPr lang="en-US" sz="4800" dirty="0">
                <a:solidFill>
                  <a:schemeClr val="dk1"/>
                </a:solidFill>
                <a:latin typeface="Calibri" panose="020F0502020204030204" pitchFamily="34" charset="0"/>
                <a:cs typeface="Calibri" panose="020F0502020204030204" pitchFamily="34" charset="0"/>
                <a:sym typeface="Calibri"/>
              </a:rPr>
              <a:t>g/L) were much higher in the Control groups as compared to the treated groups  (figure 4).</a:t>
            </a: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r>
              <a:rPr lang="en-US" sz="4800" dirty="0">
                <a:solidFill>
                  <a:schemeClr val="dk1"/>
                </a:solidFill>
                <a:latin typeface="Calibri" panose="020F0502020204030204" pitchFamily="34" charset="0"/>
                <a:cs typeface="Calibri" panose="020F0502020204030204" pitchFamily="34" charset="0"/>
                <a:sym typeface="Calibri"/>
              </a:rPr>
              <a:t>															</a:t>
            </a: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r>
              <a:rPr lang="en-US" sz="4800" b="1" i="1" dirty="0">
                <a:solidFill>
                  <a:schemeClr val="dk1"/>
                </a:solidFill>
                <a:latin typeface="Calibri" panose="020F0502020204030204" pitchFamily="34" charset="0"/>
                <a:cs typeface="Calibri" panose="020F0502020204030204" pitchFamily="34" charset="0"/>
                <a:sym typeface="Calibri"/>
              </a:rPr>
              <a:t>Figure 3: </a:t>
            </a:r>
            <a:r>
              <a:rPr lang="en-US" sz="4800" i="1" dirty="0">
                <a:solidFill>
                  <a:schemeClr val="dk1"/>
                </a:solidFill>
                <a:latin typeface="Calibri" panose="020F0502020204030204" pitchFamily="34" charset="0"/>
                <a:cs typeface="Calibri" panose="020F0502020204030204" pitchFamily="34" charset="0"/>
                <a:sym typeface="Calibri"/>
              </a:rPr>
              <a:t>Average Chlorophyll concentration</a:t>
            </a: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r>
              <a:rPr lang="en-US" sz="4800" dirty="0">
                <a:solidFill>
                  <a:schemeClr val="dk1"/>
                </a:solidFill>
                <a:latin typeface="Calibri" panose="020F0502020204030204" pitchFamily="34" charset="0"/>
                <a:cs typeface="Calibri" panose="020F0502020204030204" pitchFamily="34" charset="0"/>
                <a:sym typeface="Calibri"/>
              </a:rPr>
              <a:t>The study found varied algae levels: high in Control groups, consistency in Caulerpa-treated groups, fluctuating levels in Seagrass- treated groups. </a:t>
            </a: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587375"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dirty="0">
              <a:solidFill>
                <a:schemeClr val="dk1"/>
              </a:solidFill>
              <a:latin typeface="Calibri" panose="020F0502020204030204" pitchFamily="34" charset="0"/>
              <a:cs typeface="Calibri" panose="020F0502020204030204" pitchFamily="34" charset="0"/>
              <a:sym typeface="Calibri"/>
            </a:endParaRPr>
          </a:p>
          <a:p>
            <a:pPr marL="609600" algn="just"/>
            <a:endParaRPr lang="en-US" sz="4800" b="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endParaRPr lang="en-US" sz="4800" b="1" i="1" dirty="0">
              <a:solidFill>
                <a:schemeClr val="dk1"/>
              </a:solidFill>
              <a:latin typeface="Calibri" panose="020F0502020204030204" pitchFamily="34" charset="0"/>
              <a:cs typeface="Calibri" panose="020F0502020204030204" pitchFamily="34" charset="0"/>
              <a:sym typeface="Calibri"/>
            </a:endParaRPr>
          </a:p>
          <a:p>
            <a:pPr marL="609600" algn="ctr"/>
            <a:r>
              <a:rPr lang="en-US" sz="4800" b="1" i="1" dirty="0">
                <a:solidFill>
                  <a:schemeClr val="dk1"/>
                </a:solidFill>
                <a:latin typeface="Calibri" panose="020F0502020204030204" pitchFamily="34" charset="0"/>
                <a:cs typeface="Calibri" panose="020F0502020204030204" pitchFamily="34" charset="0"/>
                <a:sym typeface="Calibri"/>
              </a:rPr>
              <a:t>Figure 4: </a:t>
            </a:r>
            <a:r>
              <a:rPr lang="en-US" sz="4800" i="1" dirty="0">
                <a:solidFill>
                  <a:schemeClr val="dk1"/>
                </a:solidFill>
                <a:latin typeface="Calibri" panose="020F0502020204030204" pitchFamily="34" charset="0"/>
                <a:cs typeface="Calibri" panose="020F0502020204030204" pitchFamily="34" charset="0"/>
                <a:sym typeface="Calibri"/>
              </a:rPr>
              <a:t>Treatment tanks during week 3 </a:t>
            </a:r>
          </a:p>
          <a:p>
            <a:pPr marL="609600" algn="ctr"/>
            <a:endParaRPr lang="en-US" sz="4800" b="1" u="sng" dirty="0">
              <a:solidFill>
                <a:schemeClr val="dk1"/>
              </a:solidFill>
              <a:latin typeface="Calibri" panose="020F0502020204030204" pitchFamily="34" charset="0"/>
              <a:cs typeface="Calibri" panose="020F0502020204030204" pitchFamily="34" charset="0"/>
              <a:sym typeface="Calibri"/>
            </a:endParaRPr>
          </a:p>
          <a:p>
            <a:pPr marL="609600" algn="ctr"/>
            <a:r>
              <a:rPr lang="en-US" sz="5600" b="1" u="sng" dirty="0">
                <a:solidFill>
                  <a:schemeClr val="dk1"/>
                </a:solidFill>
                <a:latin typeface="Calibri" panose="020F0502020204030204" pitchFamily="34" charset="0"/>
                <a:cs typeface="Calibri" panose="020F0502020204030204" pitchFamily="34" charset="0"/>
                <a:sym typeface="Calibri"/>
              </a:rPr>
              <a:t>Conclusions &amp; Future Work</a:t>
            </a: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609600" marR="0" lvl="0" algn="just" rtl="0">
              <a:spcBef>
                <a:spcPts val="0"/>
              </a:spcBef>
              <a:spcAft>
                <a:spcPts val="0"/>
              </a:spcAft>
            </a:pPr>
            <a:r>
              <a:rPr lang="en-US" sz="4800" dirty="0">
                <a:solidFill>
                  <a:schemeClr val="dk1"/>
                </a:solidFill>
                <a:latin typeface="Calibri" panose="020F0502020204030204" pitchFamily="34" charset="0"/>
                <a:cs typeface="Calibri" panose="020F0502020204030204" pitchFamily="34" charset="0"/>
                <a:sym typeface="Calibri"/>
              </a:rPr>
              <a:t>	There was no significant difference in survival percent (%) between the  Caulerpa-treated and Control groups, indicating that the chemical signals from </a:t>
            </a:r>
            <a:r>
              <a:rPr lang="en-US" sz="4800" i="1" dirty="0" err="1">
                <a:solidFill>
                  <a:schemeClr val="dk1"/>
                </a:solidFill>
                <a:latin typeface="Calibri" panose="020F0502020204030204" pitchFamily="34" charset="0"/>
                <a:cs typeface="Calibri" panose="020F0502020204030204" pitchFamily="34" charset="0"/>
                <a:sym typeface="Calibri"/>
              </a:rPr>
              <a:t>C.profilera</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might not solely act as a stressor to </a:t>
            </a:r>
            <a:r>
              <a:rPr lang="en-US" sz="4800" i="1" dirty="0" err="1">
                <a:solidFill>
                  <a:schemeClr val="dk1"/>
                </a:solidFill>
                <a:latin typeface="Calibri" panose="020F0502020204030204" pitchFamily="34" charset="0"/>
                <a:cs typeface="Calibri" panose="020F0502020204030204" pitchFamily="34" charset="0"/>
                <a:sym typeface="Calibri"/>
              </a:rPr>
              <a:t>H.wrightii</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However, Chlorophyll concentrations (</a:t>
            </a:r>
            <a:r>
              <a:rPr lang="el-GR" sz="4800" dirty="0">
                <a:solidFill>
                  <a:schemeClr val="dk1"/>
                </a:solidFill>
                <a:latin typeface="Calibri" panose="020F0502020204030204" pitchFamily="34" charset="0"/>
                <a:cs typeface="Calibri" panose="020F0502020204030204" pitchFamily="34" charset="0"/>
                <a:sym typeface="Calibri"/>
              </a:rPr>
              <a:t>μ</a:t>
            </a:r>
            <a:r>
              <a:rPr lang="en-US" sz="4800" dirty="0">
                <a:solidFill>
                  <a:schemeClr val="dk1"/>
                </a:solidFill>
                <a:latin typeface="Calibri" panose="020F0502020204030204" pitchFamily="34" charset="0"/>
                <a:cs typeface="Calibri" panose="020F0502020204030204" pitchFamily="34" charset="0"/>
                <a:sym typeface="Calibri"/>
              </a:rPr>
              <a:t>g/L) were much higher in the Control groups as compared to the treated groups. Moreover, the Caulerpa-treated group showcased limited algae growth throughout the study, suggesting Caulerpa’s potential effectiveness in managing algae. Future investigations will delve into the potential of </a:t>
            </a:r>
            <a:r>
              <a:rPr lang="en-US" sz="4800" i="1" dirty="0" err="1">
                <a:solidFill>
                  <a:schemeClr val="dk1"/>
                </a:solidFill>
                <a:latin typeface="Calibri" panose="020F0502020204030204" pitchFamily="34" charset="0"/>
                <a:cs typeface="Calibri" panose="020F0502020204030204" pitchFamily="34" charset="0"/>
                <a:sym typeface="Calibri"/>
              </a:rPr>
              <a:t>C.profilera</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in its capacity to mitigate algae overgrowth and disturbances in the Indian River Lagoon. Additionally, this study shows promise that Caulerpa may benefit seagrass thus warranting further research.</a:t>
            </a:r>
          </a:p>
          <a:p>
            <a:pPr marL="609600" marR="0" lvl="0" algn="just" rtl="0">
              <a:spcBef>
                <a:spcPts val="0"/>
              </a:spcBef>
              <a:spcAft>
                <a:spcPts val="0"/>
              </a:spcAft>
            </a:pPr>
            <a:endParaRPr lang="en-US" sz="4800" b="1" u="sng" dirty="0">
              <a:solidFill>
                <a:schemeClr val="dk1"/>
              </a:solidFill>
              <a:latin typeface="Calibri" panose="020F0502020204030204" pitchFamily="34" charset="0"/>
              <a:cs typeface="Calibri" panose="020F0502020204030204" pitchFamily="34" charset="0"/>
              <a:sym typeface="Calibri"/>
            </a:endParaRPr>
          </a:p>
          <a:p>
            <a:pPr marL="609600" marR="0" lvl="0" algn="ctr" rtl="0">
              <a:spcBef>
                <a:spcPts val="0"/>
              </a:spcBef>
              <a:spcAft>
                <a:spcPts val="0"/>
              </a:spcAft>
            </a:pPr>
            <a:r>
              <a:rPr lang="en-US" sz="5600" b="1" u="sng" dirty="0">
                <a:solidFill>
                  <a:schemeClr val="dk1"/>
                </a:solidFill>
                <a:latin typeface="Calibri" panose="020F0502020204030204" pitchFamily="34" charset="0"/>
                <a:cs typeface="Calibri" panose="020F0502020204030204" pitchFamily="34" charset="0"/>
                <a:sym typeface="Calibri"/>
              </a:rPr>
              <a:t>Acknowledgements</a:t>
            </a:r>
          </a:p>
          <a:p>
            <a:pPr marL="609600" marR="0" lvl="0" algn="just" rtl="0">
              <a:spcBef>
                <a:spcPts val="0"/>
              </a:spcBef>
              <a:spcAft>
                <a:spcPts val="0"/>
              </a:spcAft>
            </a:pPr>
            <a:r>
              <a:rPr lang="en-US" sz="4800" dirty="0">
                <a:solidFill>
                  <a:schemeClr val="dk1"/>
                </a:solidFill>
                <a:latin typeface="Calibri" panose="020F0502020204030204" pitchFamily="34" charset="0"/>
                <a:cs typeface="Calibri" panose="020F0502020204030204" pitchFamily="34" charset="0"/>
                <a:sym typeface="Calibri"/>
              </a:rPr>
              <a:t>Thank you is extended to Dr. Austin Fox for his invaluable guidance and advising throughout the project. Gratitude is also extended to Sean Crowley for his dedicated assistance. Thank you to our partners at Restore our Shores and Laura Lee Thompson for their assistance with obtaining </a:t>
            </a:r>
            <a:r>
              <a:rPr lang="en-US" sz="4800" i="1" dirty="0" err="1">
                <a:solidFill>
                  <a:schemeClr val="dk1"/>
                </a:solidFill>
                <a:latin typeface="Calibri" panose="020F0502020204030204" pitchFamily="34" charset="0"/>
                <a:cs typeface="Calibri" panose="020F0502020204030204" pitchFamily="34" charset="0"/>
                <a:sym typeface="Calibri"/>
              </a:rPr>
              <a:t>C.profilera</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and </a:t>
            </a:r>
            <a:r>
              <a:rPr lang="en-US" sz="4800" i="1" dirty="0" err="1">
                <a:solidFill>
                  <a:schemeClr val="dk1"/>
                </a:solidFill>
                <a:latin typeface="Calibri" panose="020F0502020204030204" pitchFamily="34" charset="0"/>
                <a:cs typeface="Calibri" panose="020F0502020204030204" pitchFamily="34" charset="0"/>
                <a:sym typeface="Calibri"/>
              </a:rPr>
              <a:t>H.wrightii</a:t>
            </a:r>
            <a:r>
              <a:rPr lang="en-US" sz="4800" i="1" dirty="0">
                <a:solidFill>
                  <a:schemeClr val="dk1"/>
                </a:solidFill>
                <a:latin typeface="Calibri" panose="020F0502020204030204" pitchFamily="34" charset="0"/>
                <a:cs typeface="Calibri" panose="020F0502020204030204" pitchFamily="34" charset="0"/>
                <a:sym typeface="Calibri"/>
              </a:rPr>
              <a:t> </a:t>
            </a:r>
            <a:r>
              <a:rPr lang="en-US" sz="4800" dirty="0">
                <a:solidFill>
                  <a:schemeClr val="dk1"/>
                </a:solidFill>
                <a:latin typeface="Calibri" panose="020F0502020204030204" pitchFamily="34" charset="0"/>
                <a:cs typeface="Calibri" panose="020F0502020204030204" pitchFamily="34" charset="0"/>
                <a:sym typeface="Calibri"/>
              </a:rPr>
              <a:t>for this study.</a:t>
            </a:r>
          </a:p>
          <a:p>
            <a:pPr marL="609600" marR="0" lvl="0" algn="just" rtl="0">
              <a:spcBef>
                <a:spcPts val="0"/>
              </a:spcBef>
              <a:spcAft>
                <a:spcPts val="0"/>
              </a:spcAft>
            </a:pPr>
            <a:endParaRPr lang="en-US" sz="4800" dirty="0">
              <a:solidFill>
                <a:schemeClr val="dk1"/>
              </a:solidFill>
              <a:latin typeface="Calibri" panose="020F0502020204030204" pitchFamily="34" charset="0"/>
              <a:cs typeface="Calibri" panose="020F0502020204030204" pitchFamily="34" charset="0"/>
              <a:sym typeface="Calibri"/>
            </a:endParaRPr>
          </a:p>
          <a:p>
            <a:pPr marL="1295400" marR="0" lvl="0" indent="-685800" rtl="0">
              <a:spcBef>
                <a:spcPts val="0"/>
              </a:spcBef>
              <a:spcAft>
                <a:spcPts val="0"/>
              </a:spcAft>
              <a:buFont typeface="Arial" panose="020B0604020202020204" pitchFamily="34" charset="0"/>
              <a:buChar char="•"/>
            </a:pPr>
            <a:endParaRPr lang="en-US" sz="4000" dirty="0">
              <a:solidFill>
                <a:schemeClr val="dk1"/>
              </a:solidFill>
              <a:latin typeface="Calibri" panose="020F0502020204030204" pitchFamily="34" charset="0"/>
              <a:cs typeface="Calibri" panose="020F0502020204030204" pitchFamily="34" charset="0"/>
              <a:sym typeface="Calibri"/>
            </a:endParaRPr>
          </a:p>
          <a:p>
            <a:pPr marL="1295400" marR="0" lvl="0" indent="-685800" rtl="0">
              <a:spcBef>
                <a:spcPts val="0"/>
              </a:spcBef>
              <a:spcAft>
                <a:spcPts val="0"/>
              </a:spcAft>
              <a:buFont typeface="Arial" panose="020B0604020202020204" pitchFamily="34" charset="0"/>
              <a:buChar char="•"/>
            </a:pPr>
            <a:endParaRPr lang="en-US" sz="5600" dirty="0">
              <a:solidFill>
                <a:schemeClr val="dk1"/>
              </a:solidFill>
              <a:latin typeface="Calibri" panose="020F0502020204030204" pitchFamily="34" charset="0"/>
              <a:cs typeface="Calibri" panose="020F0502020204030204" pitchFamily="34" charset="0"/>
              <a:sym typeface="Calibri"/>
            </a:endParaRPr>
          </a:p>
        </p:txBody>
      </p:sp>
      <p:pic>
        <p:nvPicPr>
          <p:cNvPr id="3" name="Picture 2" descr="A tank with a few tanks and wires&#10;&#10;Description automatically generated with medium confidence">
            <a:extLst>
              <a:ext uri="{FF2B5EF4-FFF2-40B4-BE49-F238E27FC236}">
                <a16:creationId xmlns:a16="http://schemas.microsoft.com/office/drawing/2014/main" id="{21D6DC21-CF3C-B1A8-EAF7-AC390E6B5462}"/>
              </a:ext>
            </a:extLst>
          </p:cNvPr>
          <p:cNvPicPr>
            <a:picLocks noChangeAspect="1"/>
          </p:cNvPicPr>
          <p:nvPr/>
        </p:nvPicPr>
        <p:blipFill rotWithShape="1">
          <a:blip r:embed="rId3"/>
          <a:srcRect t="2382" b="3160"/>
          <a:stretch/>
        </p:blipFill>
        <p:spPr>
          <a:xfrm>
            <a:off x="1306589" y="17930906"/>
            <a:ext cx="6647385" cy="6291279"/>
          </a:xfrm>
          <a:prstGeom prst="rect">
            <a:avLst/>
          </a:prstGeom>
        </p:spPr>
      </p:pic>
      <p:pic>
        <p:nvPicPr>
          <p:cNvPr id="5" name="Picture 4">
            <a:extLst>
              <a:ext uri="{FF2B5EF4-FFF2-40B4-BE49-F238E27FC236}">
                <a16:creationId xmlns:a16="http://schemas.microsoft.com/office/drawing/2014/main" id="{8340CA14-8D76-A16B-A9F5-B6A7CC083FF4}"/>
              </a:ext>
            </a:extLst>
          </p:cNvPr>
          <p:cNvPicPr>
            <a:picLocks noChangeAspect="1"/>
          </p:cNvPicPr>
          <p:nvPr/>
        </p:nvPicPr>
        <p:blipFill>
          <a:blip r:embed="rId4"/>
          <a:stretch>
            <a:fillRect/>
          </a:stretch>
        </p:blipFill>
        <p:spPr>
          <a:xfrm>
            <a:off x="16040929" y="25345787"/>
            <a:ext cx="12418942" cy="8857066"/>
          </a:xfrm>
          <a:prstGeom prst="rect">
            <a:avLst/>
          </a:prstGeom>
          <a:ln>
            <a:solidFill>
              <a:schemeClr val="tx1"/>
            </a:solidFill>
          </a:ln>
        </p:spPr>
      </p:pic>
      <p:pic>
        <p:nvPicPr>
          <p:cNvPr id="18" name="Picture 17" descr="A rectangular tank with water and blue tubes&#10;&#10;Description automatically generated with medium confidence">
            <a:extLst>
              <a:ext uri="{FF2B5EF4-FFF2-40B4-BE49-F238E27FC236}">
                <a16:creationId xmlns:a16="http://schemas.microsoft.com/office/drawing/2014/main" id="{29C1F8D5-147B-21EC-6E41-971F89B1FA2A}"/>
              </a:ext>
            </a:extLst>
          </p:cNvPr>
          <p:cNvPicPr>
            <a:picLocks noChangeAspect="1"/>
          </p:cNvPicPr>
          <p:nvPr/>
        </p:nvPicPr>
        <p:blipFill rotWithShape="1">
          <a:blip r:embed="rId5"/>
          <a:srcRect l="6316" r="2965"/>
          <a:stretch/>
        </p:blipFill>
        <p:spPr>
          <a:xfrm>
            <a:off x="31313956" y="7273927"/>
            <a:ext cx="10004298" cy="8270873"/>
          </a:xfrm>
          <a:prstGeom prst="rect">
            <a:avLst/>
          </a:prstGeom>
        </p:spPr>
      </p:pic>
      <p:pic>
        <p:nvPicPr>
          <p:cNvPr id="14" name="Picture 13" descr="Diagram of a diagram showing different types of light&#10;&#10;Description automatically generated">
            <a:extLst>
              <a:ext uri="{FF2B5EF4-FFF2-40B4-BE49-F238E27FC236}">
                <a16:creationId xmlns:a16="http://schemas.microsoft.com/office/drawing/2014/main" id="{51B993B3-4E76-C641-FAC6-F01DAE4D7CA6}"/>
              </a:ext>
            </a:extLst>
          </p:cNvPr>
          <p:cNvPicPr>
            <a:picLocks noChangeAspect="1"/>
          </p:cNvPicPr>
          <p:nvPr/>
        </p:nvPicPr>
        <p:blipFill>
          <a:blip r:embed="rId6"/>
          <a:stretch>
            <a:fillRect/>
          </a:stretch>
        </p:blipFill>
        <p:spPr>
          <a:xfrm>
            <a:off x="8136854" y="17930906"/>
            <a:ext cx="6560783" cy="6250272"/>
          </a:xfrm>
          <a:prstGeom prst="rect">
            <a:avLst/>
          </a:prstGeom>
          <a:ln w="12700">
            <a:solidFill>
              <a:schemeClr val="tx1"/>
            </a:solidFill>
          </a:ln>
        </p:spPr>
      </p:pic>
      <p:pic>
        <p:nvPicPr>
          <p:cNvPr id="4" name="Picture 3">
            <a:extLst>
              <a:ext uri="{FF2B5EF4-FFF2-40B4-BE49-F238E27FC236}">
                <a16:creationId xmlns:a16="http://schemas.microsoft.com/office/drawing/2014/main" id="{CB28770F-812C-0DF3-2904-E4A88883BD12}"/>
              </a:ext>
            </a:extLst>
          </p:cNvPr>
          <p:cNvPicPr>
            <a:picLocks noChangeAspect="1"/>
          </p:cNvPicPr>
          <p:nvPr/>
        </p:nvPicPr>
        <p:blipFill>
          <a:blip r:embed="rId7"/>
          <a:stretch>
            <a:fillRect/>
          </a:stretch>
        </p:blipFill>
        <p:spPr>
          <a:xfrm>
            <a:off x="15648417" y="10673715"/>
            <a:ext cx="13190566" cy="885706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5601c4f-e38c-4269-9153-c7366212394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34AB52B42271E41B39CD4C897D24813" ma:contentTypeVersion="17" ma:contentTypeDescription="Create a new document." ma:contentTypeScope="" ma:versionID="07e8d74aabc053762d608570fadad32c">
  <xsd:schema xmlns:xsd="http://www.w3.org/2001/XMLSchema" xmlns:xs="http://www.w3.org/2001/XMLSchema" xmlns:p="http://schemas.microsoft.com/office/2006/metadata/properties" xmlns:ns3="55601c4f-e38c-4269-9153-c7366212394b" xmlns:ns4="c6e0967b-894c-465a-905d-579bce385263" targetNamespace="http://schemas.microsoft.com/office/2006/metadata/properties" ma:root="true" ma:fieldsID="8722543e5a45bc05e604f0e1b6d30082" ns3:_="" ns4:_="">
    <xsd:import namespace="55601c4f-e38c-4269-9153-c7366212394b"/>
    <xsd:import namespace="c6e0967b-894c-465a-905d-579bce38526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SearchProperties"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System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601c4f-e38c-4269-9153-c736621239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6e0967b-894c-465a-905d-579bce38526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F2C06C-F779-49B3-9AF1-D715C1BF3B59}">
  <ds:schemaRefs>
    <ds:schemaRef ds:uri="http://schemas.microsoft.com/sharepoint/v3/contenttype/forms"/>
  </ds:schemaRefs>
</ds:datastoreItem>
</file>

<file path=customXml/itemProps2.xml><?xml version="1.0" encoding="utf-8"?>
<ds:datastoreItem xmlns:ds="http://schemas.openxmlformats.org/officeDocument/2006/customXml" ds:itemID="{31B00DDA-2872-4D63-9842-61B79E150551}">
  <ds:schemaRefs>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55601c4f-e38c-4269-9153-c7366212394b"/>
    <ds:schemaRef ds:uri="http://purl.org/dc/dcmitype/"/>
    <ds:schemaRef ds:uri="http://purl.org/dc/elements/1.1/"/>
    <ds:schemaRef ds:uri="c6e0967b-894c-465a-905d-579bce385263"/>
    <ds:schemaRef ds:uri="http://www.w3.org/XML/1998/namespace"/>
  </ds:schemaRefs>
</ds:datastoreItem>
</file>

<file path=customXml/itemProps3.xml><?xml version="1.0" encoding="utf-8"?>
<ds:datastoreItem xmlns:ds="http://schemas.openxmlformats.org/officeDocument/2006/customXml" ds:itemID="{4F8DA1CF-56BF-490D-97F0-1CD8A90E7C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601c4f-e38c-4269-9153-c7366212394b"/>
    <ds:schemaRef ds:uri="c6e0967b-894c-465a-905d-579bce3852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907</TotalTime>
  <Words>605</Words>
  <Application>Microsoft Office PowerPoint</Application>
  <PresentationFormat>Custom</PresentationFormat>
  <Paragraphs>121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Alyssa Metivier</cp:lastModifiedBy>
  <cp:revision>62</cp:revision>
  <dcterms:created xsi:type="dcterms:W3CDTF">2007-04-04T14:17:42Z</dcterms:created>
  <dcterms:modified xsi:type="dcterms:W3CDTF">2024-04-13T00:39:00Z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0x010100D34AB52B42271E41B39CD4C897D24813</vt:lpwstr>
  </property>
</Properties>
</file>