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iONyarMocpm/9w1FNYYqsFI0xy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2D0504-D40F-0378-E18F-D36E09F341BC}" v="168" dt="2024-04-11T02:47:11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2096"/>
        <p:guide pos="1382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f319ad3982_0_0:notes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1f319ad39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g1f319ad3982_0_0:notes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319ad3982_0_0"/>
          <p:cNvSpPr txBox="1"/>
          <p:nvPr/>
        </p:nvSpPr>
        <p:spPr>
          <a:xfrm>
            <a:off x="9296400" y="1410538"/>
            <a:ext cx="27352200" cy="49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Characterizing the Last Interglacial: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7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Survey of Diatom Populations in a Highland Andean Lake</a:t>
            </a:r>
            <a:endParaRPr sz="7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Rodrigo Sandoval Sanchez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Advisor: </a:t>
            </a:r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Mark B. Bush, </a:t>
            </a: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Dept. of </a:t>
            </a:r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 Engineering and Marine Sciences</a:t>
            </a: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Florida Institute of Technology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g1f319ad3982_0_0"/>
          <p:cNvSpPr txBox="1"/>
          <p:nvPr/>
        </p:nvSpPr>
        <p:spPr>
          <a:xfrm>
            <a:off x="8086727" y="7273927"/>
            <a:ext cx="1848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g1f319ad3982_0_0"/>
          <p:cNvSpPr txBox="1"/>
          <p:nvPr/>
        </p:nvSpPr>
        <p:spPr>
          <a:xfrm>
            <a:off x="998225" y="6996875"/>
            <a:ext cx="12816900" cy="2013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7200" b="1" u="sng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7200" b="1" u="sng" dirty="0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46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●"/>
            </a:pPr>
            <a:r>
              <a:rPr lang="en-US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last ~2.5 Myr, Earth has undergone periods of glaciation.</a:t>
            </a:r>
            <a:endParaRPr sz="54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914400" marR="0" lvl="1" indent="-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Char char="○"/>
            </a:pPr>
            <a:r>
              <a:rPr lang="en-US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glaciation periods there exist warmer periods called </a:t>
            </a:r>
            <a:r>
              <a:rPr lang="en-US" sz="54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interglacials</a:t>
            </a:r>
            <a:r>
              <a:rPr lang="en-US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54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914400" marR="0" lvl="1" indent="-546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○"/>
            </a:pPr>
            <a:r>
              <a:rPr lang="en-US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interglacial is calculated to have been ca. 115 - 130 </a:t>
            </a:r>
            <a:r>
              <a:rPr lang="en-US" sz="54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kyr</a:t>
            </a:r>
            <a:r>
              <a:rPr lang="en-US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ago, corresponding to 1350 cm to 1500 cm in this lake.</a:t>
            </a:r>
            <a:endParaRPr sz="54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marR="0" lvl="0" indent="-546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●"/>
            </a:pPr>
            <a:r>
              <a:rPr lang="en-US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climate and vegetation are analyzed via proxies such as pollen, charcoal, or diatoms archived in the sediments of lakes.</a:t>
            </a:r>
            <a:endParaRPr sz="54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914400" marR="0" lvl="1" indent="-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Char char="○"/>
            </a:pPr>
            <a:r>
              <a:rPr lang="en-US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Diatoms are algae whose fossils are well-preserved in lake sediment.</a:t>
            </a:r>
            <a:endParaRPr sz="54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371600" marR="0" lvl="2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Char char="■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Diatoms tell us about lake depth, salinity, and </a:t>
            </a:r>
            <a:r>
              <a:rPr lang="en-US" sz="4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marR="0" lvl="0" indent="-546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Char char="●"/>
            </a:pPr>
            <a:r>
              <a:rPr lang="en-US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Diatoms are highly specific about their habitats depending on the species and genus.</a:t>
            </a:r>
            <a:endParaRPr sz="54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914400" marR="0" lvl="1" indent="-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Char char="○"/>
            </a:pPr>
            <a:r>
              <a:rPr lang="en-US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Analyzing the population distribution found in a particular lake can tell us about the habitats that were available at different times in the lake’s history.</a:t>
            </a:r>
            <a:endParaRPr sz="54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1f319ad3982_0_0"/>
          <p:cNvSpPr txBox="1"/>
          <p:nvPr/>
        </p:nvSpPr>
        <p:spPr>
          <a:xfrm>
            <a:off x="998225" y="26054356"/>
            <a:ext cx="13456800" cy="1234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6700" b="1" i="0" u="none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6600" b="1" u="sng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Methodology</a:t>
            </a:r>
            <a:endParaRPr lang="en-US" sz="6600" b="1" u="sng">
              <a:solidFill>
                <a:srgbClr val="760000"/>
              </a:solidFill>
              <a:latin typeface="Calibri"/>
              <a:ea typeface="Calibri"/>
              <a:cs typeface="Calibri"/>
            </a:endParaRPr>
          </a:p>
          <a:p>
            <a:pPr marL="457200" marR="0" lvl="0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Char char="●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sediment core (24 m) was extracted from Lake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Piuray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Peru. The core was radiocarbon (</a:t>
            </a:r>
            <a:r>
              <a:rPr lang="en-US" sz="48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dated to infer the sediment age.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indent="-527050">
              <a:buClr>
                <a:schemeClr val="dk1"/>
              </a:buClr>
              <a:buSzPts val="4700"/>
              <a:buFont typeface="Calibri"/>
              <a:buChar char="●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in lab, samples of  ~1g were taken every 10 cm, beginning at 1300 cm, ending at 1500 cm.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marR="0" lvl="0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Char char="●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Samples were prepared in accordance to the procedure laid out in </a:t>
            </a:r>
            <a:r>
              <a:rPr lang="en-US" sz="4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Battarbee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(1986), to eliminate silicates and carbonates from soil and purify diatom content.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marR="0" lvl="0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Char char="●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sample was analyzed for taxonomic classifications of diatoms under a light microscope. The sample size is set at 150.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457200" marR="0" lvl="0" indent="-527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Char char="●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the population of a particular sample was tallied, the </a:t>
            </a: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taxons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were categorized by ecological niche.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5" name="Google Shape;55;g1f319ad3982_0_0"/>
          <p:cNvSpPr txBox="1"/>
          <p:nvPr/>
        </p:nvSpPr>
        <p:spPr>
          <a:xfrm>
            <a:off x="14455175" y="13051838"/>
            <a:ext cx="293901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7200" b="1" u="sng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Preliminary Results - Images</a:t>
            </a:r>
            <a:endParaRPr sz="7200" b="1" u="sng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a wide array of species, below are examples of the diatom frustules (shells) that were imaged: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1f319ad3982_0_0"/>
          <p:cNvSpPr txBox="1"/>
          <p:nvPr/>
        </p:nvSpPr>
        <p:spPr>
          <a:xfrm>
            <a:off x="14798013" y="34533900"/>
            <a:ext cx="146520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7200" b="1" u="sng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Future Work</a:t>
            </a:r>
            <a:endParaRPr sz="7200" b="1" u="sng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sample size for existing samples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gaps in resolution between 1360 cm and 1500 cm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work from current position to end of core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g1f319ad3982_0_0" descr="A close-up of a cell&#10;&#10;Description automatically generated"/>
          <p:cNvPicPr preferRelativeResize="0"/>
          <p:nvPr/>
        </p:nvPicPr>
        <p:blipFill rotWithShape="1">
          <a:blip r:embed="rId3"/>
          <a:srcRect l="5058" t="993" r="7115" b="1737"/>
          <a:stretch/>
        </p:blipFill>
        <p:spPr>
          <a:xfrm rot="21599998">
            <a:off x="14806745" y="15304298"/>
            <a:ext cx="5749654" cy="411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1f319ad3982_0_0" descr="A close up of a number&#10;&#10;Description automatically generated"/>
          <p:cNvPicPr preferRelativeResize="0">
            <a:picLocks noChangeAspect="1"/>
          </p:cNvPicPr>
          <p:nvPr/>
        </p:nvPicPr>
        <p:blipFill rotWithShape="1">
          <a:blip r:embed="rId4"/>
          <a:srcRect l="1271" t="375" r="-979" b="-1394"/>
          <a:stretch/>
        </p:blipFill>
        <p:spPr>
          <a:xfrm>
            <a:off x="24089785" y="15440084"/>
            <a:ext cx="5994004" cy="24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f319ad3982_0_0"/>
          <p:cNvSpPr txBox="1"/>
          <p:nvPr/>
        </p:nvSpPr>
        <p:spPr>
          <a:xfrm>
            <a:off x="20654325" y="15724125"/>
            <a:ext cx="34629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Fig. 3: </a:t>
            </a:r>
            <a:r>
              <a:rPr lang="en-US" sz="4800" i="1">
                <a:latin typeface="Calibri"/>
                <a:ea typeface="Calibri"/>
                <a:cs typeface="Calibri"/>
                <a:sym typeface="Calibri"/>
              </a:rPr>
              <a:t>Cocconeis placentula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(Benthic, Im)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1f319ad3982_0_0"/>
          <p:cNvSpPr txBox="1"/>
          <p:nvPr/>
        </p:nvSpPr>
        <p:spPr>
          <a:xfrm>
            <a:off x="30134712" y="15750615"/>
            <a:ext cx="3929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Fig. 4: </a:t>
            </a:r>
            <a:r>
              <a:rPr lang="en-US" sz="4800" i="1">
                <a:latin typeface="Calibri"/>
                <a:ea typeface="Calibri"/>
                <a:cs typeface="Calibri"/>
                <a:sym typeface="Calibri"/>
              </a:rPr>
              <a:t>Navicula staffordiae</a:t>
            </a:r>
            <a:endParaRPr sz="48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(Benthic, M)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g1f319ad3982_0_0"/>
          <p:cNvSpPr txBox="1"/>
          <p:nvPr/>
        </p:nvSpPr>
        <p:spPr>
          <a:xfrm>
            <a:off x="14455175" y="19473763"/>
            <a:ext cx="29390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7200" b="1" u="sng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Preliminary Results - Data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1f319ad3982_0_0"/>
          <p:cNvSpPr txBox="1"/>
          <p:nvPr/>
        </p:nvSpPr>
        <p:spPr>
          <a:xfrm>
            <a:off x="29457288" y="33903025"/>
            <a:ext cx="139014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1f319ad3982_0_0"/>
          <p:cNvSpPr txBox="1"/>
          <p:nvPr/>
        </p:nvSpPr>
        <p:spPr>
          <a:xfrm>
            <a:off x="15117963" y="27829950"/>
            <a:ext cx="128169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00200" lvl="0" indent="-1600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Fig. 4: Genera of Diatoms vs. Depth; blue squares are those pictured above</a:t>
            </a:r>
            <a:endParaRPr sz="48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g1f319ad3982_0_0"/>
          <p:cNvSpPr txBox="1"/>
          <p:nvPr/>
        </p:nvSpPr>
        <p:spPr>
          <a:xfrm>
            <a:off x="29237700" y="27829950"/>
            <a:ext cx="128169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7350" lvl="0" indent="-16573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Fig. 5: Habitat preference of diatoms vs. Depth; blue lines indicate transition</a:t>
            </a:r>
            <a:endParaRPr sz="48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g1f319ad3982_0_0"/>
          <p:cNvSpPr txBox="1"/>
          <p:nvPr/>
        </p:nvSpPr>
        <p:spPr>
          <a:xfrm>
            <a:off x="14941475" y="29436700"/>
            <a:ext cx="26906700" cy="4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latin typeface="Calibri"/>
                <a:ea typeface="Calibri"/>
                <a:cs typeface="Calibri"/>
                <a:sym typeface="Calibri"/>
              </a:rPr>
              <a:t>The preliminary results exhibit compositional changes in the diatom population between the upper, central and lower sections of the analyzed portion of the core. </a:t>
            </a:r>
            <a:endParaRPr sz="4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9750" algn="l" rtl="0">
              <a:spcBef>
                <a:spcPts val="0"/>
              </a:spcBef>
              <a:spcAft>
                <a:spcPts val="0"/>
              </a:spcAft>
              <a:buSzPts val="4900"/>
              <a:buFont typeface="Calibri"/>
              <a:buChar char="●"/>
            </a:pPr>
            <a:r>
              <a:rPr lang="en-US" sz="4900">
                <a:latin typeface="Calibri"/>
                <a:ea typeface="Calibri"/>
                <a:cs typeface="Calibri"/>
                <a:sym typeface="Calibri"/>
              </a:rPr>
              <a:t>Top: increase in planktic and immobile, suggests shallow water body.</a:t>
            </a:r>
            <a:endParaRPr sz="4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9750" algn="l" rtl="0">
              <a:spcBef>
                <a:spcPts val="0"/>
              </a:spcBef>
              <a:spcAft>
                <a:spcPts val="0"/>
              </a:spcAft>
              <a:buSzPts val="4900"/>
              <a:buFont typeface="Calibri"/>
              <a:buChar char="●"/>
            </a:pPr>
            <a:r>
              <a:rPr lang="en-US" sz="4900">
                <a:latin typeface="Calibri"/>
                <a:ea typeface="Calibri"/>
                <a:cs typeface="Calibri"/>
                <a:sym typeface="Calibri"/>
              </a:rPr>
              <a:t>Middle: benthic and mobile, suggesting a deepening of the lake. </a:t>
            </a:r>
            <a:endParaRPr sz="4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9750" algn="l" rtl="0">
              <a:spcBef>
                <a:spcPts val="0"/>
              </a:spcBef>
              <a:spcAft>
                <a:spcPts val="0"/>
              </a:spcAft>
              <a:buSzPts val="4900"/>
              <a:buFont typeface="Calibri"/>
              <a:buChar char="●"/>
            </a:pPr>
            <a:r>
              <a:rPr lang="en-US" sz="4900">
                <a:latin typeface="Calibri"/>
                <a:ea typeface="Calibri"/>
                <a:cs typeface="Calibri"/>
                <a:sym typeface="Calibri"/>
              </a:rPr>
              <a:t>Bottom: return to top properties. </a:t>
            </a:r>
            <a:endParaRPr sz="4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above is preliminary data for the lake (Piuray) properties, climatic conditions, and diatom compositions that are found in this portion of the core.</a:t>
            </a:r>
            <a:endParaRPr sz="4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1f319ad3982_0_0"/>
          <p:cNvSpPr txBox="1"/>
          <p:nvPr/>
        </p:nvSpPr>
        <p:spPr>
          <a:xfrm>
            <a:off x="14455175" y="6962888"/>
            <a:ext cx="29390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7200" b="1" u="sng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Lake Piuray - Core Location &amp; Bathymetry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1f319ad3982_0_0"/>
          <p:cNvSpPr txBox="1"/>
          <p:nvPr/>
        </p:nvSpPr>
        <p:spPr>
          <a:xfrm>
            <a:off x="29557649" y="33903000"/>
            <a:ext cx="12816900" cy="40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6600" b="1" i="0" u="none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6900" b="1" u="sng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6900" b="1" u="sng" dirty="0">
              <a:solidFill>
                <a:srgbClr val="7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lvl="0" indent="-5715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[1] </a:t>
            </a:r>
            <a:r>
              <a:rPr lang="en-US" sz="3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Battarbee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R.W., 1986. Handbook of Holocene </a:t>
            </a:r>
            <a:r>
              <a:rPr lang="en-US" sz="3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Palaeoecology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Palaeohydrology.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lvl="0" indent="-5715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[2] Fritz, S. C., et al.(2012). Evolution of the Lake Titicaca basin and its diatom flora over the last~ 370,000 years. </a:t>
            </a:r>
            <a:r>
              <a:rPr lang="en-US" sz="3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Palaeogeography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Palaeoclimatology, </a:t>
            </a:r>
            <a:r>
              <a:rPr lang="en-US" sz="3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Palaeoecology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lvl="0" indent="-5715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[3] Spaulding et al. 2021. Diatoms.org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g1f319ad398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17800" y="8595876"/>
            <a:ext cx="6698675" cy="423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1f319ad3982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18588" y="8460143"/>
            <a:ext cx="6698675" cy="451048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f319ad3982_0_0"/>
          <p:cNvSpPr txBox="1"/>
          <p:nvPr/>
        </p:nvSpPr>
        <p:spPr>
          <a:xfrm>
            <a:off x="21484500" y="8595909"/>
            <a:ext cx="7753200" cy="3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Fig. 1: Bathymetry of Lake Piuray. Darker regions show deeper points in the lake at time of coring.  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1f319ad3982_0_0"/>
          <p:cNvSpPr txBox="1"/>
          <p:nvPr/>
        </p:nvSpPr>
        <p:spPr>
          <a:xfrm>
            <a:off x="35936400" y="8595900"/>
            <a:ext cx="7422300" cy="3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Fig. 2: Location of the coring point. Referring back to Fig. 1, note that the coring location is at roughly 25 m.</a:t>
            </a:r>
            <a:endParaRPr sz="48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1f319ad3982_0_0"/>
          <p:cNvSpPr txBox="1"/>
          <p:nvPr/>
        </p:nvSpPr>
        <p:spPr>
          <a:xfrm>
            <a:off x="39632536" y="15724113"/>
            <a:ext cx="3929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Fig. 5: </a:t>
            </a:r>
            <a:r>
              <a:rPr lang="en-US" sz="4800" i="1">
                <a:latin typeface="Calibri"/>
                <a:ea typeface="Calibri"/>
                <a:cs typeface="Calibri"/>
                <a:sym typeface="Calibri"/>
              </a:rPr>
              <a:t>Discostella stelligera</a:t>
            </a:r>
            <a:endParaRPr sz="48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(Planktic, Im)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g1f319ad3982_0_0" descr="A close up of a blue circle&#10;&#10;Description automatically generated"/>
          <p:cNvPicPr preferRelativeResize="0"/>
          <p:nvPr/>
        </p:nvPicPr>
        <p:blipFill rotWithShape="1">
          <a:blip r:embed="rId7"/>
          <a:srcRect t="75" b="75"/>
          <a:stretch/>
        </p:blipFill>
        <p:spPr>
          <a:xfrm>
            <a:off x="34350262" y="15321054"/>
            <a:ext cx="4919489" cy="36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1290AE-59EC-619B-A51B-C56134C17F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35267" y="20973723"/>
            <a:ext cx="12809158" cy="6844861"/>
          </a:xfrm>
          <a:prstGeom prst="rect">
            <a:avLst/>
          </a:prstGeom>
        </p:spPr>
      </p:pic>
      <p:pic>
        <p:nvPicPr>
          <p:cNvPr id="3" name="Picture 2" descr="A graph of different colored shapes&#10;&#10;Description automatically generated">
            <a:extLst>
              <a:ext uri="{FF2B5EF4-FFF2-40B4-BE49-F238E27FC236}">
                <a16:creationId xmlns:a16="http://schemas.microsoft.com/office/drawing/2014/main" id="{4F4AED49-C98B-435A-786D-5CD005E176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69378" y="20900806"/>
            <a:ext cx="10531128" cy="69079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shopper</dc:creator>
  <cp:revision>87</cp:revision>
  <dcterms:created xsi:type="dcterms:W3CDTF">2007-04-04T14:17:42Z</dcterms:created>
  <dcterms:modified xsi:type="dcterms:W3CDTF">2024-04-11T02:48:58Z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0x0101008CB6C76999A8E946924D195080FADDE7</vt:lpwstr>
  </property>
</Properties>
</file>