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7"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h4STXvP7kDno4AlMoqyKqfzKdN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4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 d="100"/>
          <a:sy n="15" d="100"/>
        </p:scale>
        <p:origin x="1752" y="-86"/>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a:extLst>
            <a:ext uri="{FF2B5EF4-FFF2-40B4-BE49-F238E27FC236}">
              <a16:creationId xmlns:a16="http://schemas.microsoft.com/office/drawing/2014/main" id="{5322010E-A7B9-4DE3-FCB2-FD1B6091D3A4}"/>
            </a:ext>
          </a:extLst>
        </p:cNvPr>
        <p:cNvGrpSpPr/>
        <p:nvPr/>
      </p:nvGrpSpPr>
      <p:grpSpPr>
        <a:xfrm>
          <a:off x="0" y="0"/>
          <a:ext cx="0" cy="0"/>
          <a:chOff x="0" y="0"/>
          <a:chExt cx="0" cy="0"/>
        </a:xfrm>
      </p:grpSpPr>
      <p:sp>
        <p:nvSpPr>
          <p:cNvPr id="46" name="Google Shape;46;p1:notes">
            <a:extLst>
              <a:ext uri="{FF2B5EF4-FFF2-40B4-BE49-F238E27FC236}">
                <a16:creationId xmlns:a16="http://schemas.microsoft.com/office/drawing/2014/main" id="{859F3C87-6FBF-AC7B-CB36-787454D262BE}"/>
              </a:ext>
            </a:extLst>
          </p:cNvPr>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a:extLst>
              <a:ext uri="{FF2B5EF4-FFF2-40B4-BE49-F238E27FC236}">
                <a16:creationId xmlns:a16="http://schemas.microsoft.com/office/drawing/2014/main" id="{DBD584CD-4521-54D6-C5A6-7FE3C5FF77D3}"/>
              </a:ext>
            </a:extLst>
          </p:cNvPr>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a:extLst>
              <a:ext uri="{FF2B5EF4-FFF2-40B4-BE49-F238E27FC236}">
                <a16:creationId xmlns:a16="http://schemas.microsoft.com/office/drawing/2014/main" id="{76F650BF-A3DD-BE91-6D8B-9603D46F25C9}"/>
              </a:ext>
            </a:extLst>
          </p:cNvPr>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extLst>
      <p:ext uri="{BB962C8B-B14F-4D97-AF65-F5344CB8AC3E}">
        <p14:creationId xmlns:p14="http://schemas.microsoft.com/office/powerpoint/2010/main" val="1672391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http://dx.doi.org/10.1016/0016-7037(74)90145-8" TargetMode="External"/><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doi.org/10.3389/fmars.2021.699916"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a:extLst>
            <a:ext uri="{FF2B5EF4-FFF2-40B4-BE49-F238E27FC236}">
              <a16:creationId xmlns:a16="http://schemas.microsoft.com/office/drawing/2014/main" id="{30F3796C-9B4A-BB12-8026-126120C59486}"/>
            </a:ext>
          </a:extLst>
        </p:cNvPr>
        <p:cNvGrpSpPr/>
        <p:nvPr/>
      </p:nvGrpSpPr>
      <p:grpSpPr>
        <a:xfrm>
          <a:off x="0" y="0"/>
          <a:ext cx="0" cy="0"/>
          <a:chOff x="0" y="0"/>
          <a:chExt cx="0" cy="0"/>
        </a:xfrm>
      </p:grpSpPr>
      <p:sp>
        <p:nvSpPr>
          <p:cNvPr id="50" name="Google Shape;50;p1">
            <a:extLst>
              <a:ext uri="{FF2B5EF4-FFF2-40B4-BE49-F238E27FC236}">
                <a16:creationId xmlns:a16="http://schemas.microsoft.com/office/drawing/2014/main" id="{6E381768-0830-D4A3-51DD-D0C03FBA1E5A}"/>
              </a:ext>
            </a:extLst>
          </p:cNvPr>
          <p:cNvSpPr txBox="1"/>
          <p:nvPr/>
        </p:nvSpPr>
        <p:spPr>
          <a:xfrm>
            <a:off x="9296400" y="1410538"/>
            <a:ext cx="27352252" cy="4399397"/>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dirty="0">
                <a:solidFill>
                  <a:schemeClr val="dk1"/>
                </a:solidFill>
                <a:latin typeface="Calibri"/>
                <a:cs typeface="Calibri"/>
                <a:sym typeface="Calibri"/>
              </a:rPr>
              <a:t>Submerged Groundwater Discharge Diffusion in the Indian River Lagoon, FL</a:t>
            </a:r>
            <a:endParaRPr dirty="0"/>
          </a:p>
          <a:p>
            <a:pPr marL="0" marR="0" lvl="0" indent="0" algn="ctr" rtl="0">
              <a:spcBef>
                <a:spcPts val="0"/>
              </a:spcBef>
              <a:spcAft>
                <a:spcPts val="0"/>
              </a:spcAft>
              <a:buNone/>
            </a:pPr>
            <a:r>
              <a:rPr lang="en-US" sz="6600" b="1" i="0" u="none" strike="noStrike" cap="none" dirty="0">
                <a:solidFill>
                  <a:schemeClr val="dk1"/>
                </a:solidFill>
                <a:latin typeface="Calibri"/>
                <a:ea typeface="Calibri"/>
                <a:cs typeface="Calibri"/>
                <a:sym typeface="Calibri"/>
              </a:rPr>
              <a:t>Noor Daraiseh</a:t>
            </a:r>
            <a:endParaRPr dirty="0"/>
          </a:p>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Faculty Advisor: Dr. Austin L. Fox, Dept. of OEMS, Florida Institute of Technology</a:t>
            </a:r>
            <a:endParaRPr sz="4800" b="1" i="0" u="none" strike="noStrike" cap="none" dirty="0">
              <a:solidFill>
                <a:schemeClr val="dk1"/>
              </a:solidFill>
              <a:latin typeface="Calibri"/>
              <a:ea typeface="Calibri"/>
              <a:cs typeface="Calibri"/>
              <a:sym typeface="Calibri"/>
            </a:endParaRPr>
          </a:p>
        </p:txBody>
      </p:sp>
      <p:sp>
        <p:nvSpPr>
          <p:cNvPr id="51" name="Google Shape;51;p1">
            <a:extLst>
              <a:ext uri="{FF2B5EF4-FFF2-40B4-BE49-F238E27FC236}">
                <a16:creationId xmlns:a16="http://schemas.microsoft.com/office/drawing/2014/main" id="{DD308B4E-F779-666B-C69A-1E832BF94F2C}"/>
              </a:ext>
            </a:extLst>
          </p:cNvPr>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0400" b="1" i="0" u="none" strike="noStrike" cap="none">
              <a:solidFill>
                <a:schemeClr val="dk1"/>
              </a:solidFill>
              <a:latin typeface="Calibri"/>
              <a:ea typeface="Calibri"/>
              <a:cs typeface="Calibri"/>
              <a:sym typeface="Calibri"/>
            </a:endParaRPr>
          </a:p>
        </p:txBody>
      </p:sp>
      <p:sp>
        <p:nvSpPr>
          <p:cNvPr id="2" name="TextBox 1">
            <a:extLst>
              <a:ext uri="{FF2B5EF4-FFF2-40B4-BE49-F238E27FC236}">
                <a16:creationId xmlns:a16="http://schemas.microsoft.com/office/drawing/2014/main" id="{8795A98A-5F8D-746E-55A0-FEDD466F056E}"/>
              </a:ext>
            </a:extLst>
          </p:cNvPr>
          <p:cNvSpPr txBox="1"/>
          <p:nvPr/>
        </p:nvSpPr>
        <p:spPr>
          <a:xfrm>
            <a:off x="1057274" y="7273927"/>
            <a:ext cx="11583910" cy="1200329"/>
          </a:xfrm>
          <a:prstGeom prst="rect">
            <a:avLst/>
          </a:prstGeom>
          <a:noFill/>
        </p:spPr>
        <p:txBody>
          <a:bodyPr wrap="square" rtlCol="0">
            <a:spAutoFit/>
          </a:bodyPr>
          <a:lstStyle/>
          <a:p>
            <a:r>
              <a:rPr lang="en-US" sz="7200" b="1" u="sng" dirty="0">
                <a:solidFill>
                  <a:srgbClr val="99424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INTRODUCTION</a:t>
            </a:r>
          </a:p>
        </p:txBody>
      </p:sp>
      <p:sp>
        <p:nvSpPr>
          <p:cNvPr id="3" name="TextBox 2">
            <a:extLst>
              <a:ext uri="{FF2B5EF4-FFF2-40B4-BE49-F238E27FC236}">
                <a16:creationId xmlns:a16="http://schemas.microsoft.com/office/drawing/2014/main" id="{2EFF01BB-37A3-452C-6AD0-C8C0B9278EFD}"/>
              </a:ext>
            </a:extLst>
          </p:cNvPr>
          <p:cNvSpPr txBox="1"/>
          <p:nvPr/>
        </p:nvSpPr>
        <p:spPr>
          <a:xfrm>
            <a:off x="1057276" y="8474256"/>
            <a:ext cx="13073303" cy="8894743"/>
          </a:xfrm>
          <a:prstGeom prst="rect">
            <a:avLst/>
          </a:prstGeom>
          <a:noFill/>
        </p:spPr>
        <p:txBody>
          <a:bodyPr wrap="square" rtlCol="0">
            <a:spAutoFit/>
          </a:bodyPr>
          <a:lstStyle/>
          <a:p>
            <a:pPr algn="just"/>
            <a:r>
              <a:rPr lang="en-US" sz="4400" kern="100" dirty="0">
                <a:effectLst/>
                <a:latin typeface="Calibri" panose="020F0502020204030204" pitchFamily="34" charset="0"/>
                <a:ea typeface="Calibri" panose="020F0502020204030204" pitchFamily="34" charset="0"/>
                <a:cs typeface="Calibri" panose="020F0502020204030204" pitchFamily="34" charset="0"/>
              </a:rPr>
              <a:t>Submerged groundwater within estuarine environments contributes nutrients and salinity to the water column by discharge. (Pain et al. 2021). Due to the large variation of salinity in estuaries, added salinity from groundwater discharge is </a:t>
            </a:r>
            <a:r>
              <a:rPr lang="en-US" sz="4400" kern="100" dirty="0">
                <a:latin typeface="Calibri" panose="020F0502020204030204" pitchFamily="34" charset="0"/>
                <a:ea typeface="Calibri" panose="020F0502020204030204" pitchFamily="34" charset="0"/>
                <a:cs typeface="Calibri" panose="020F0502020204030204" pitchFamily="34" charset="0"/>
              </a:rPr>
              <a:t>significant. </a:t>
            </a:r>
            <a:r>
              <a:rPr lang="en-US" sz="4400" kern="100" dirty="0">
                <a:effectLst/>
                <a:latin typeface="Calibri" panose="020F0502020204030204" pitchFamily="34" charset="0"/>
                <a:ea typeface="Calibri" panose="020F0502020204030204" pitchFamily="34" charset="0"/>
                <a:cs typeface="Calibri" panose="020F0502020204030204" pitchFamily="34" charset="0"/>
              </a:rPr>
              <a:t>To determine the speed of diffusion through the water column, the conductivity and velocity of th</a:t>
            </a:r>
            <a:r>
              <a:rPr lang="en-US" sz="4400" kern="100" dirty="0">
                <a:latin typeface="Calibri" panose="020F0502020204030204" pitchFamily="34" charset="0"/>
                <a:ea typeface="Calibri" panose="020F0502020204030204" pitchFamily="34" charset="0"/>
                <a:cs typeface="Calibri" panose="020F0502020204030204" pitchFamily="34" charset="0"/>
              </a:rPr>
              <a:t>e discharge was identified. </a:t>
            </a:r>
            <a:r>
              <a:rPr lang="en-US" sz="4400" kern="100" dirty="0">
                <a:effectLst/>
                <a:latin typeface="Calibri" panose="020F0502020204030204" pitchFamily="34" charset="0"/>
                <a:ea typeface="Calibri" panose="020F0502020204030204" pitchFamily="34" charset="0"/>
                <a:cs typeface="Calibri" panose="020F0502020204030204" pitchFamily="34" charset="0"/>
              </a:rPr>
              <a:t>The measurement of groundwater</a:t>
            </a:r>
          </a:p>
          <a:p>
            <a:pPr algn="just"/>
            <a:r>
              <a:rPr lang="en-US" sz="4400" kern="100" dirty="0">
                <a:effectLst/>
                <a:latin typeface="Calibri" panose="020F0502020204030204" pitchFamily="34" charset="0"/>
                <a:ea typeface="Calibri" panose="020F0502020204030204" pitchFamily="34" charset="0"/>
                <a:cs typeface="Calibri" panose="020F0502020204030204" pitchFamily="34" charset="0"/>
              </a:rPr>
              <a:t>seepage in the Indian River</a:t>
            </a:r>
          </a:p>
          <a:p>
            <a:pPr algn="just"/>
            <a:r>
              <a:rPr lang="en-US" sz="4400" kern="100" dirty="0">
                <a:effectLst/>
                <a:latin typeface="Calibri" panose="020F0502020204030204" pitchFamily="34" charset="0"/>
                <a:ea typeface="Calibri" panose="020F0502020204030204" pitchFamily="34" charset="0"/>
                <a:cs typeface="Calibri" panose="020F0502020204030204" pitchFamily="34" charset="0"/>
              </a:rPr>
              <a:t>Lagoon</a:t>
            </a:r>
            <a:r>
              <a:rPr lang="en-US" sz="4400" kern="100" dirty="0">
                <a:latin typeface="Calibri" panose="020F0502020204030204" pitchFamily="34" charset="0"/>
                <a:ea typeface="Calibri" panose="020F0502020204030204" pitchFamily="34" charset="0"/>
                <a:cs typeface="Calibri" panose="020F0502020204030204" pitchFamily="34" charset="0"/>
              </a:rPr>
              <a:t> </a:t>
            </a:r>
            <a:r>
              <a:rPr lang="en-US" sz="4400" kern="100" dirty="0">
                <a:effectLst/>
                <a:latin typeface="Calibri" panose="020F0502020204030204" pitchFamily="34" charset="0"/>
                <a:ea typeface="Calibri" panose="020F0502020204030204" pitchFamily="34" charset="0"/>
                <a:cs typeface="Calibri" panose="020F0502020204030204" pitchFamily="34" charset="0"/>
              </a:rPr>
              <a:t>aided in determining</a:t>
            </a:r>
          </a:p>
          <a:p>
            <a:pPr algn="just"/>
            <a:r>
              <a:rPr lang="en-US" sz="4400" kern="100" dirty="0">
                <a:effectLst/>
                <a:latin typeface="Calibri" panose="020F0502020204030204" pitchFamily="34" charset="0"/>
                <a:ea typeface="Calibri" panose="020F0502020204030204" pitchFamily="34" charset="0"/>
                <a:cs typeface="Calibri" panose="020F0502020204030204" pitchFamily="34" charset="0"/>
              </a:rPr>
              <a:t>lasting affects groundwater has</a:t>
            </a:r>
          </a:p>
          <a:p>
            <a:pPr algn="just"/>
            <a:r>
              <a:rPr lang="en-US" sz="4400" kern="100" dirty="0">
                <a:effectLst/>
                <a:latin typeface="Calibri" panose="020F0502020204030204" pitchFamily="34" charset="0"/>
                <a:ea typeface="Calibri" panose="020F0502020204030204" pitchFamily="34" charset="0"/>
                <a:cs typeface="Calibri" panose="020F0502020204030204" pitchFamily="34" charset="0"/>
              </a:rPr>
              <a:t>within the water column. </a:t>
            </a:r>
          </a:p>
          <a:p>
            <a:pPr algn="just"/>
            <a:r>
              <a:rPr lang="en-US" sz="4400" kern="100" dirty="0">
                <a:latin typeface="Calibri" panose="020F0502020204030204" pitchFamily="34" charset="0"/>
                <a:ea typeface="Calibri" panose="020F0502020204030204" pitchFamily="34" charset="0"/>
                <a:cs typeface="Calibri" panose="020F0502020204030204" pitchFamily="34" charset="0"/>
              </a:rPr>
              <a:t> </a:t>
            </a:r>
            <a:endParaRPr lang="en-US" sz="44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A9FCBF9-D931-8C14-6B18-2F1A1A6BE2F2}"/>
              </a:ext>
            </a:extLst>
          </p:cNvPr>
          <p:cNvSpPr txBox="1"/>
          <p:nvPr/>
        </p:nvSpPr>
        <p:spPr>
          <a:xfrm>
            <a:off x="946351" y="17690528"/>
            <a:ext cx="7695347" cy="5570756"/>
          </a:xfrm>
          <a:prstGeom prst="rect">
            <a:avLst/>
          </a:prstGeom>
          <a:noFill/>
        </p:spPr>
        <p:txBody>
          <a:bodyPr wrap="square" rtlCol="0">
            <a:spAutoFit/>
          </a:bodyPr>
          <a:lstStyle/>
          <a:p>
            <a:pPr algn="just"/>
            <a:r>
              <a:rPr lang="en-US" sz="4800" b="1" u="sng" kern="100" dirty="0">
                <a:solidFill>
                  <a:srgbClr val="99424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Objectives</a:t>
            </a:r>
            <a:endParaRPr lang="en-US" sz="4800" dirty="0">
              <a:latin typeface="Calibri" panose="020F0502020204030204" pitchFamily="34" charset="0"/>
              <a:cs typeface="Calibri" panose="020F0502020204030204" pitchFamily="34" charset="0"/>
            </a:endParaRPr>
          </a:p>
          <a:p>
            <a:pPr algn="just"/>
            <a:r>
              <a:rPr lang="en-US" sz="4400" dirty="0">
                <a:latin typeface="Calibri" panose="020F0502020204030204" pitchFamily="34" charset="0"/>
                <a:cs typeface="Calibri" panose="020F0502020204030204" pitchFamily="34" charset="0"/>
              </a:rPr>
              <a:t>To measure the conductivity of groundwater over time and obtaining the velocity of the to determine the effect of diffusion on the water column, and </a:t>
            </a:r>
          </a:p>
          <a:p>
            <a:pPr algn="just"/>
            <a:r>
              <a:rPr lang="en-US" sz="4400" dirty="0">
                <a:latin typeface="Calibri" panose="020F0502020204030204" pitchFamily="34" charset="0"/>
                <a:cs typeface="Calibri" panose="020F0502020204030204" pitchFamily="34" charset="0"/>
              </a:rPr>
              <a:t>determine how freshwater discharge affects salinity uptake.</a:t>
            </a:r>
          </a:p>
        </p:txBody>
      </p:sp>
      <p:sp>
        <p:nvSpPr>
          <p:cNvPr id="6" name="TextBox 5">
            <a:extLst>
              <a:ext uri="{FF2B5EF4-FFF2-40B4-BE49-F238E27FC236}">
                <a16:creationId xmlns:a16="http://schemas.microsoft.com/office/drawing/2014/main" id="{8A4FE591-F690-49FA-DA53-275EE85D9917}"/>
              </a:ext>
            </a:extLst>
          </p:cNvPr>
          <p:cNvSpPr txBox="1"/>
          <p:nvPr/>
        </p:nvSpPr>
        <p:spPr>
          <a:xfrm>
            <a:off x="924298" y="24669676"/>
            <a:ext cx="7331032" cy="1200329"/>
          </a:xfrm>
          <a:prstGeom prst="rect">
            <a:avLst/>
          </a:prstGeom>
          <a:noFill/>
        </p:spPr>
        <p:txBody>
          <a:bodyPr wrap="square">
            <a:spAutoFit/>
          </a:bodyPr>
          <a:lstStyle/>
          <a:p>
            <a:r>
              <a:rPr lang="en-US" sz="7200" b="1" u="sng" dirty="0">
                <a:solidFill>
                  <a:srgbClr val="99424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METHODS</a:t>
            </a:r>
          </a:p>
        </p:txBody>
      </p:sp>
      <p:sp>
        <p:nvSpPr>
          <p:cNvPr id="8" name="TextBox 7">
            <a:extLst>
              <a:ext uri="{FF2B5EF4-FFF2-40B4-BE49-F238E27FC236}">
                <a16:creationId xmlns:a16="http://schemas.microsoft.com/office/drawing/2014/main" id="{FDFA9EC7-5F02-3B7F-B69E-7E6F9ADBD8F2}"/>
              </a:ext>
            </a:extLst>
          </p:cNvPr>
          <p:cNvSpPr txBox="1"/>
          <p:nvPr/>
        </p:nvSpPr>
        <p:spPr>
          <a:xfrm>
            <a:off x="924298" y="25805477"/>
            <a:ext cx="13073304" cy="12280285"/>
          </a:xfrm>
          <a:prstGeom prst="rect">
            <a:avLst/>
          </a:prstGeom>
          <a:noFill/>
        </p:spPr>
        <p:txBody>
          <a:bodyPr wrap="square">
            <a:spAutoFit/>
          </a:bodyPr>
          <a:lstStyle/>
          <a:p>
            <a:pPr algn="just"/>
            <a:r>
              <a:rPr lang="en-US" sz="4400" kern="100" dirty="0">
                <a:latin typeface="Calibri" panose="020F0502020204030204" pitchFamily="34" charset="0"/>
                <a:cs typeface="Calibri" panose="020F0502020204030204" pitchFamily="34" charset="0"/>
              </a:rPr>
              <a:t>Three sites were included in measuring submerged groundwater discharge (SGD): Kelly Park, Long Point, and Rotary Park (Fig. 1). Water samples were collected at the water column and at three consecutive depths below the column. The samples were then measured for conductivity and salinity. using a conductivity meter. </a:t>
            </a:r>
          </a:p>
          <a:p>
            <a:pPr algn="just"/>
            <a:r>
              <a:rPr lang="en-US" sz="4400" kern="100" dirty="0">
                <a:latin typeface="Calibri" panose="020F0502020204030204" pitchFamily="34" charset="0"/>
                <a:cs typeface="Calibri" panose="020F0502020204030204" pitchFamily="34" charset="0"/>
              </a:rPr>
              <a:t>Vertical profiles of salinity as a function of depth were created for each site. To determine the velocity of SGD, Equation 5 of Martin et al.’s paper (2007) was used. </a:t>
            </a:r>
          </a:p>
          <a:p>
            <a:pPr algn="just"/>
            <a:endParaRPr lang="en-US" sz="4400" kern="100" dirty="0">
              <a:latin typeface="Calibri" panose="020F0502020204030204" pitchFamily="34" charset="0"/>
              <a:cs typeface="Calibri" panose="020F0502020204030204" pitchFamily="34" charset="0"/>
            </a:endParaRPr>
          </a:p>
          <a:p>
            <a:pPr algn="just"/>
            <a:endParaRPr lang="en-US" sz="4400" kern="100" dirty="0">
              <a:latin typeface="Calibri" panose="020F0502020204030204" pitchFamily="34" charset="0"/>
              <a:cs typeface="Calibri" panose="020F0502020204030204" pitchFamily="34" charset="0"/>
            </a:endParaRPr>
          </a:p>
          <a:p>
            <a:pPr algn="just"/>
            <a:endParaRPr lang="en-US" sz="4400" kern="100" dirty="0">
              <a:latin typeface="Calibri" panose="020F0502020204030204" pitchFamily="34" charset="0"/>
              <a:cs typeface="Calibri" panose="020F0502020204030204" pitchFamily="34" charset="0"/>
            </a:endParaRPr>
          </a:p>
          <a:p>
            <a:pPr algn="just"/>
            <a:endParaRPr lang="en-US" sz="4400" kern="100" dirty="0">
              <a:latin typeface="Calibri" panose="020F0502020204030204" pitchFamily="34" charset="0"/>
              <a:cs typeface="Calibri" panose="020F0502020204030204" pitchFamily="34" charset="0"/>
            </a:endParaRPr>
          </a:p>
          <a:p>
            <a:pPr algn="just"/>
            <a:br>
              <a:rPr lang="en-US" sz="4400" kern="100" dirty="0">
                <a:latin typeface="Calibri" panose="020F0502020204030204" pitchFamily="34" charset="0"/>
                <a:cs typeface="Calibri" panose="020F0502020204030204" pitchFamily="34" charset="0"/>
              </a:rPr>
            </a:br>
            <a:r>
              <a:rPr lang="en-US" sz="4400" kern="100" dirty="0">
                <a:latin typeface="Calibri" panose="020F0502020204030204" pitchFamily="34" charset="0"/>
                <a:cs typeface="Calibri" panose="020F0502020204030204" pitchFamily="34" charset="0"/>
              </a:rPr>
              <a:t>The variance of velocities at each site were determined. In addition, stream flow and water discharge levels were compared to each site to determine changes in SGD as a function of these changing factors.</a:t>
            </a:r>
            <a:endParaRPr lang="en-US" sz="4400"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5B123D12-7012-B514-5954-EDA63D8C809A}"/>
              </a:ext>
            </a:extLst>
          </p:cNvPr>
          <p:cNvSpPr txBox="1"/>
          <p:nvPr/>
        </p:nvSpPr>
        <p:spPr>
          <a:xfrm>
            <a:off x="14878807" y="7273927"/>
            <a:ext cx="6653464" cy="1200329"/>
          </a:xfrm>
          <a:prstGeom prst="rect">
            <a:avLst/>
          </a:prstGeom>
          <a:noFill/>
        </p:spPr>
        <p:txBody>
          <a:bodyPr wrap="square">
            <a:spAutoFit/>
          </a:bodyPr>
          <a:lstStyle/>
          <a:p>
            <a:r>
              <a:rPr lang="en-US" sz="7200" b="1" u="sng" dirty="0">
                <a:solidFill>
                  <a:srgbClr val="99424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RESULTS</a:t>
            </a:r>
          </a:p>
        </p:txBody>
      </p:sp>
      <p:sp>
        <p:nvSpPr>
          <p:cNvPr id="12" name="TextBox 11">
            <a:extLst>
              <a:ext uri="{FF2B5EF4-FFF2-40B4-BE49-F238E27FC236}">
                <a16:creationId xmlns:a16="http://schemas.microsoft.com/office/drawing/2014/main" id="{87C0460D-756B-431E-E136-FCDE08E839A9}"/>
              </a:ext>
            </a:extLst>
          </p:cNvPr>
          <p:cNvSpPr txBox="1"/>
          <p:nvPr/>
        </p:nvSpPr>
        <p:spPr>
          <a:xfrm>
            <a:off x="14533248" y="25665341"/>
            <a:ext cx="21483901" cy="1200329"/>
          </a:xfrm>
          <a:prstGeom prst="rect">
            <a:avLst/>
          </a:prstGeom>
          <a:noFill/>
        </p:spPr>
        <p:txBody>
          <a:bodyPr wrap="square">
            <a:spAutoFit/>
          </a:bodyPr>
          <a:lstStyle/>
          <a:p>
            <a:r>
              <a:rPr lang="en-US" sz="7200" b="1" u="sng" dirty="0">
                <a:solidFill>
                  <a:srgbClr val="99424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CONCLUSION</a:t>
            </a:r>
          </a:p>
        </p:txBody>
      </p:sp>
      <p:sp>
        <p:nvSpPr>
          <p:cNvPr id="15" name="TextBox 14">
            <a:extLst>
              <a:ext uri="{FF2B5EF4-FFF2-40B4-BE49-F238E27FC236}">
                <a16:creationId xmlns:a16="http://schemas.microsoft.com/office/drawing/2014/main" id="{E16D382C-074A-3E76-52BD-8AFEE4183EFF}"/>
              </a:ext>
            </a:extLst>
          </p:cNvPr>
          <p:cNvSpPr txBox="1"/>
          <p:nvPr/>
        </p:nvSpPr>
        <p:spPr>
          <a:xfrm>
            <a:off x="28981616" y="34101559"/>
            <a:ext cx="9058773" cy="1200329"/>
          </a:xfrm>
          <a:prstGeom prst="rect">
            <a:avLst/>
          </a:prstGeom>
          <a:noFill/>
        </p:spPr>
        <p:txBody>
          <a:bodyPr wrap="square">
            <a:spAutoFit/>
          </a:bodyPr>
          <a:lstStyle/>
          <a:p>
            <a:r>
              <a:rPr lang="en-US" sz="7200" b="1" u="sng" dirty="0">
                <a:solidFill>
                  <a:srgbClr val="99424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AKNOWLEDGEMENTS</a:t>
            </a:r>
          </a:p>
        </p:txBody>
      </p:sp>
      <p:sp>
        <p:nvSpPr>
          <p:cNvPr id="17" name="TextBox 16">
            <a:extLst>
              <a:ext uri="{FF2B5EF4-FFF2-40B4-BE49-F238E27FC236}">
                <a16:creationId xmlns:a16="http://schemas.microsoft.com/office/drawing/2014/main" id="{828BA10A-0B28-9E24-F21E-E776E5C7906D}"/>
              </a:ext>
            </a:extLst>
          </p:cNvPr>
          <p:cNvSpPr txBox="1"/>
          <p:nvPr/>
        </p:nvSpPr>
        <p:spPr>
          <a:xfrm>
            <a:off x="28981616" y="25242899"/>
            <a:ext cx="24709993" cy="1200329"/>
          </a:xfrm>
          <a:prstGeom prst="rect">
            <a:avLst/>
          </a:prstGeom>
          <a:noFill/>
        </p:spPr>
        <p:txBody>
          <a:bodyPr wrap="square">
            <a:spAutoFit/>
          </a:bodyPr>
          <a:lstStyle/>
          <a:p>
            <a:r>
              <a:rPr lang="en-US" sz="7200" b="1" u="sng" dirty="0">
                <a:solidFill>
                  <a:srgbClr val="99424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WORKS CITED</a:t>
            </a:r>
          </a:p>
        </p:txBody>
      </p:sp>
      <p:sp>
        <p:nvSpPr>
          <p:cNvPr id="18" name="TextBox 17">
            <a:extLst>
              <a:ext uri="{FF2B5EF4-FFF2-40B4-BE49-F238E27FC236}">
                <a16:creationId xmlns:a16="http://schemas.microsoft.com/office/drawing/2014/main" id="{5ED10626-F482-CC67-BBF7-53E6C05E7F4A}"/>
              </a:ext>
            </a:extLst>
          </p:cNvPr>
          <p:cNvSpPr txBox="1"/>
          <p:nvPr/>
        </p:nvSpPr>
        <p:spPr>
          <a:xfrm>
            <a:off x="28981616" y="26583052"/>
            <a:ext cx="13759108" cy="7753918"/>
          </a:xfrm>
          <a:prstGeom prst="rect">
            <a:avLst/>
          </a:prstGeom>
          <a:noFill/>
        </p:spPr>
        <p:txBody>
          <a:bodyPr wrap="square" rtlCol="0">
            <a:spAutoFit/>
          </a:bodyPr>
          <a:lstStyle/>
          <a:p>
            <a:pPr marL="0" marR="0" algn="just">
              <a:lnSpc>
                <a:spcPct val="107000"/>
              </a:lnSpc>
              <a:spcBef>
                <a:spcPts val="0"/>
              </a:spcBef>
              <a:spcAft>
                <a:spcPts val="800"/>
              </a:spcAft>
            </a:pPr>
            <a: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Li, Y.-H. and Gregory, S. (1974) Diffusion of Ions in Sea Water and in Deep-Sea Sediments. Geochimicaet Cosmochimica Acta, 38, 703-714.</a:t>
            </a:r>
            <a:b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US" sz="3200" u="sng"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http://dx.doi.org/10.1016/0016-7037(74)90145-8</a:t>
            </a:r>
            <a:endPar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Martin, Jonathan &amp; Cable, Jaye &amp; Smith, Christopher &amp; Roy, Moutusi &amp; Cherrier, Jennifer. (2007). Magnitudes of submarine groundwater discharge from marine and terrestrial sources: Indian River Lagoon, Florida. Water Resour. Res. 43. 10.1029/2006WR005266.</a:t>
            </a:r>
          </a:p>
          <a:p>
            <a:pPr marL="0" marR="0" algn="just">
              <a:lnSpc>
                <a:spcPct val="107000"/>
              </a:lnSpc>
              <a:spcBef>
                <a:spcPts val="0"/>
              </a:spcBef>
              <a:spcAft>
                <a:spcPts val="800"/>
              </a:spcAft>
            </a:pPr>
            <a: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Pain, A. J., Martin, J. B., &amp; Young, C. R. (2021). Biogeochemical and Hydrological Drivers of Heterogeneous Nutrient Exports From Subterranean Estuaries. </a:t>
            </a:r>
            <a:r>
              <a:rPr lang="en-US" sz="3200" i="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Frontiers in Marine Science</a:t>
            </a:r>
            <a: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200" i="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699916. </a:t>
            </a:r>
            <a:r>
              <a:rPr lang="en-US" sz="3200" u="sng"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https://doi.org/10.3389/fmars.2021.699916</a:t>
            </a:r>
            <a:endPar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r>
              <a:rPr lang="en-US" sz="32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Martin, J. B., J. E. Cable, J. Jaeger, K. Hartl, and C. G. Smith (2006), Thermal and chemical evidence for rapid water exchange across the sediment-water interface by bioirrigation in the Indian River Lagoon, Florida, Limnol. Oceanogr., 51, 1332–1341.</a:t>
            </a:r>
          </a:p>
        </p:txBody>
      </p:sp>
      <p:sp>
        <p:nvSpPr>
          <p:cNvPr id="21" name="TextBox 20">
            <a:extLst>
              <a:ext uri="{FF2B5EF4-FFF2-40B4-BE49-F238E27FC236}">
                <a16:creationId xmlns:a16="http://schemas.microsoft.com/office/drawing/2014/main" id="{E2A7C1CC-CCE3-8294-E20F-77739453E456}"/>
              </a:ext>
            </a:extLst>
          </p:cNvPr>
          <p:cNvSpPr txBox="1"/>
          <p:nvPr/>
        </p:nvSpPr>
        <p:spPr>
          <a:xfrm>
            <a:off x="14878807" y="8626138"/>
            <a:ext cx="10038384" cy="8217634"/>
          </a:xfrm>
          <a:prstGeom prst="rect">
            <a:avLst/>
          </a:prstGeom>
          <a:noFill/>
        </p:spPr>
        <p:txBody>
          <a:bodyPr wrap="square" rtlCol="0">
            <a:spAutoFit/>
          </a:bodyPr>
          <a:lstStyle/>
          <a:p>
            <a:pPr algn="just"/>
            <a:r>
              <a:rPr lang="en-US" sz="4400" dirty="0">
                <a:latin typeface="Calibri" panose="020F0502020204030204" pitchFamily="34" charset="0"/>
                <a:cs typeface="Calibri" panose="020F0502020204030204" pitchFamily="34" charset="0"/>
              </a:rPr>
              <a:t>When observing SGD, it is expected that the porewater becomes fresher as depth increases due to the salinity diffusing into the water column (Martin et al. 2006). This trend was observed at Kelly and Rotary Park, while the opposite effect was experienced at Long Point (Fig. 2). Each site had a significant relationship between salinity and the change of depth, even with Long Point showing a reversed trend. Long Point also had the largest amount of variance between each depth point. </a:t>
            </a:r>
          </a:p>
        </p:txBody>
      </p:sp>
      <p:sp>
        <p:nvSpPr>
          <p:cNvPr id="32" name="TextBox 31">
            <a:extLst>
              <a:ext uri="{FF2B5EF4-FFF2-40B4-BE49-F238E27FC236}">
                <a16:creationId xmlns:a16="http://schemas.microsoft.com/office/drawing/2014/main" id="{1CB7DEB2-8620-FCD8-E0C2-4ECD13CBA560}"/>
              </a:ext>
            </a:extLst>
          </p:cNvPr>
          <p:cNvSpPr txBox="1"/>
          <p:nvPr/>
        </p:nvSpPr>
        <p:spPr>
          <a:xfrm>
            <a:off x="14544241" y="26803451"/>
            <a:ext cx="13339924" cy="4832092"/>
          </a:xfrm>
          <a:prstGeom prst="rect">
            <a:avLst/>
          </a:prstGeom>
          <a:noFill/>
        </p:spPr>
        <p:txBody>
          <a:bodyPr wrap="square">
            <a:spAutoFit/>
          </a:bodyPr>
          <a:lstStyle/>
          <a:p>
            <a:pPr algn="just"/>
            <a:r>
              <a:rPr lang="en-US" sz="4400" dirty="0">
                <a:latin typeface="Calibri" panose="020F0502020204030204" pitchFamily="34" charset="0"/>
                <a:cs typeface="Calibri" panose="020F0502020204030204" pitchFamily="34" charset="0"/>
              </a:rPr>
              <a:t>The SGD movement trends reflect previous studies at Kelly and Rotary parks, located on the inland side of the lagoon. The SGD trends at Long Point reflected opposite movement. Freshwater discharge at Long Point was double the amount at Kelly and Rotary parks, creating a change in diffusion at Long Point, as the water column was taking in high amounts of freshwater discharge. </a:t>
            </a:r>
          </a:p>
        </p:txBody>
      </p:sp>
      <p:pic>
        <p:nvPicPr>
          <p:cNvPr id="9" name="Picture 8">
            <a:extLst>
              <a:ext uri="{FF2B5EF4-FFF2-40B4-BE49-F238E27FC236}">
                <a16:creationId xmlns:a16="http://schemas.microsoft.com/office/drawing/2014/main" id="{EFDE0987-BBC7-4881-856E-CC7786DF617F}"/>
              </a:ext>
            </a:extLst>
          </p:cNvPr>
          <p:cNvPicPr>
            <a:picLocks noChangeAspect="1"/>
          </p:cNvPicPr>
          <p:nvPr/>
        </p:nvPicPr>
        <p:blipFill rotWithShape="1">
          <a:blip r:embed="rId5"/>
          <a:srcRect l="372" t="4988" r="15664" b="1482"/>
          <a:stretch/>
        </p:blipFill>
        <p:spPr>
          <a:xfrm>
            <a:off x="24917191" y="7273927"/>
            <a:ext cx="17187621" cy="9684953"/>
          </a:xfrm>
          <a:prstGeom prst="rect">
            <a:avLst/>
          </a:prstGeom>
        </p:spPr>
      </p:pic>
      <p:pic>
        <p:nvPicPr>
          <p:cNvPr id="11" name="Picture 10">
            <a:extLst>
              <a:ext uri="{FF2B5EF4-FFF2-40B4-BE49-F238E27FC236}">
                <a16:creationId xmlns:a16="http://schemas.microsoft.com/office/drawing/2014/main" id="{F456D9EC-0F6E-7415-CEEB-2203DDAE9111}"/>
              </a:ext>
            </a:extLst>
          </p:cNvPr>
          <p:cNvPicPr>
            <a:picLocks noChangeAspect="1"/>
          </p:cNvPicPr>
          <p:nvPr/>
        </p:nvPicPr>
        <p:blipFill rotWithShape="1">
          <a:blip r:embed="rId6"/>
          <a:srcRect l="6095" t="29435" r="41713" b="32626"/>
          <a:stretch/>
        </p:blipFill>
        <p:spPr>
          <a:xfrm>
            <a:off x="2801380" y="32179365"/>
            <a:ext cx="7969262" cy="2810683"/>
          </a:xfrm>
          <a:prstGeom prst="rect">
            <a:avLst/>
          </a:prstGeom>
        </p:spPr>
      </p:pic>
      <p:pic>
        <p:nvPicPr>
          <p:cNvPr id="13" name="Picture 12" descr="A map of a beach&#10;&#10;Description automatically generated">
            <a:extLst>
              <a:ext uri="{FF2B5EF4-FFF2-40B4-BE49-F238E27FC236}">
                <a16:creationId xmlns:a16="http://schemas.microsoft.com/office/drawing/2014/main" id="{2298509F-B6C6-360A-4125-210E4DF712E0}"/>
              </a:ext>
            </a:extLst>
          </p:cNvPr>
          <p:cNvPicPr>
            <a:picLocks noChangeAspect="1"/>
          </p:cNvPicPr>
          <p:nvPr/>
        </p:nvPicPr>
        <p:blipFill rotWithShape="1">
          <a:blip r:embed="rId7">
            <a:extLst>
              <a:ext uri="{28A0092B-C50C-407E-A947-70E740481C1C}">
                <a14:useLocalDpi xmlns:a14="http://schemas.microsoft.com/office/drawing/2010/main" val="0"/>
              </a:ext>
            </a:extLst>
          </a:blip>
          <a:srcRect l="19051" r="22735"/>
          <a:stretch/>
        </p:blipFill>
        <p:spPr>
          <a:xfrm>
            <a:off x="9085694" y="13424269"/>
            <a:ext cx="5055911" cy="11254079"/>
          </a:xfrm>
          <a:prstGeom prst="rect">
            <a:avLst/>
          </a:prstGeom>
        </p:spPr>
      </p:pic>
      <p:sp>
        <p:nvSpPr>
          <p:cNvPr id="14" name="TextBox 13">
            <a:extLst>
              <a:ext uri="{FF2B5EF4-FFF2-40B4-BE49-F238E27FC236}">
                <a16:creationId xmlns:a16="http://schemas.microsoft.com/office/drawing/2014/main" id="{51666E75-3620-ADE4-D541-979C77298C36}"/>
              </a:ext>
            </a:extLst>
          </p:cNvPr>
          <p:cNvSpPr txBox="1"/>
          <p:nvPr/>
        </p:nvSpPr>
        <p:spPr>
          <a:xfrm>
            <a:off x="8890696" y="24646758"/>
            <a:ext cx="5737690" cy="954107"/>
          </a:xfrm>
          <a:prstGeom prst="rect">
            <a:avLst/>
          </a:prstGeom>
          <a:noFill/>
        </p:spPr>
        <p:txBody>
          <a:bodyPr wrap="square" rtlCol="0">
            <a:spAutoFit/>
          </a:bodyPr>
          <a:lstStyle/>
          <a:p>
            <a:r>
              <a:rPr lang="en-US" sz="2800" i="1" dirty="0">
                <a:latin typeface="Calibri" panose="020F0502020204030204" pitchFamily="34" charset="0"/>
                <a:cs typeface="Calibri" panose="020F0502020204030204" pitchFamily="34" charset="0"/>
              </a:rPr>
              <a:t>Figure 1. </a:t>
            </a:r>
            <a:r>
              <a:rPr lang="en-US" sz="2800" dirty="0">
                <a:latin typeface="Calibri" panose="020F0502020204030204" pitchFamily="34" charset="0"/>
                <a:cs typeface="Calibri" panose="020F0502020204030204" pitchFamily="34" charset="0"/>
              </a:rPr>
              <a:t>Map of three sites: Rotary Park (1), Kelly Park (2), Long Point (3).  </a:t>
            </a:r>
            <a:endParaRPr lang="en-US" sz="2800" i="1" dirty="0">
              <a:latin typeface="Calibri" panose="020F0502020204030204" pitchFamily="34" charset="0"/>
              <a:cs typeface="Calibri" panose="020F0502020204030204" pitchFamily="34" charset="0"/>
            </a:endParaRPr>
          </a:p>
        </p:txBody>
      </p:sp>
      <p:pic>
        <p:nvPicPr>
          <p:cNvPr id="24" name="Picture 23" descr="A graph showing a line of a graph&#10;&#10;Description automatically generated with medium confidence">
            <a:extLst>
              <a:ext uri="{FF2B5EF4-FFF2-40B4-BE49-F238E27FC236}">
                <a16:creationId xmlns:a16="http://schemas.microsoft.com/office/drawing/2014/main" id="{5A350BB2-F2DB-A184-8AB6-7FB5BFFA7F18}"/>
              </a:ext>
            </a:extLst>
          </p:cNvPr>
          <p:cNvPicPr>
            <a:picLocks noChangeAspect="1"/>
          </p:cNvPicPr>
          <p:nvPr/>
        </p:nvPicPr>
        <p:blipFill rotWithShape="1">
          <a:blip r:embed="rId8"/>
          <a:srcRect l="5208" t="27134" r="11287" b="26627"/>
          <a:stretch/>
        </p:blipFill>
        <p:spPr>
          <a:xfrm>
            <a:off x="13997601" y="31744015"/>
            <a:ext cx="13759107" cy="5185909"/>
          </a:xfrm>
          <a:prstGeom prst="rect">
            <a:avLst/>
          </a:prstGeom>
        </p:spPr>
      </p:pic>
      <p:pic>
        <p:nvPicPr>
          <p:cNvPr id="27" name="Picture 26">
            <a:extLst>
              <a:ext uri="{FF2B5EF4-FFF2-40B4-BE49-F238E27FC236}">
                <a16:creationId xmlns:a16="http://schemas.microsoft.com/office/drawing/2014/main" id="{3DAB0D9C-A417-58D1-E71A-71E7004F8918}"/>
              </a:ext>
            </a:extLst>
          </p:cNvPr>
          <p:cNvPicPr>
            <a:picLocks noChangeAspect="1"/>
          </p:cNvPicPr>
          <p:nvPr/>
        </p:nvPicPr>
        <p:blipFill>
          <a:blip r:embed="rId9"/>
          <a:stretch>
            <a:fillRect/>
          </a:stretch>
        </p:blipFill>
        <p:spPr>
          <a:xfrm>
            <a:off x="14228432" y="16853433"/>
            <a:ext cx="14105792" cy="8308891"/>
          </a:xfrm>
          <a:prstGeom prst="rect">
            <a:avLst/>
          </a:prstGeom>
        </p:spPr>
      </p:pic>
      <p:sp>
        <p:nvSpPr>
          <p:cNvPr id="30" name="TextBox 29">
            <a:extLst>
              <a:ext uri="{FF2B5EF4-FFF2-40B4-BE49-F238E27FC236}">
                <a16:creationId xmlns:a16="http://schemas.microsoft.com/office/drawing/2014/main" id="{97290403-C44E-5797-686F-0D356380668B}"/>
              </a:ext>
            </a:extLst>
          </p:cNvPr>
          <p:cNvSpPr txBox="1"/>
          <p:nvPr/>
        </p:nvSpPr>
        <p:spPr>
          <a:xfrm>
            <a:off x="28510427" y="17484107"/>
            <a:ext cx="14105792" cy="7540526"/>
          </a:xfrm>
          <a:prstGeom prst="rect">
            <a:avLst/>
          </a:prstGeom>
          <a:noFill/>
        </p:spPr>
        <p:txBody>
          <a:bodyPr wrap="square">
            <a:spAutoFit/>
          </a:bodyPr>
          <a:lstStyle/>
          <a:p>
            <a:pPr algn="just"/>
            <a:r>
              <a:rPr lang="en-US" sz="4400" dirty="0">
                <a:latin typeface="Calibri" panose="020F0502020204030204" pitchFamily="34" charset="0"/>
                <a:cs typeface="Calibri" panose="020F0502020204030204" pitchFamily="34" charset="0"/>
              </a:rPr>
              <a:t>The speed of the diffusion of SGD into the water column was calculated for each sample group at each site. The velocities have a slight correlation with the discharge height at each site but is not statistically significant. At Long Point, the average velocities were higher than the other two sites but were diffusing in the opposite direction. The discharge speeds fell between 0.04 and 0.07 cm</a:t>
            </a:r>
            <a:r>
              <a:rPr lang="en-US" sz="4400" baseline="30000" dirty="0">
                <a:latin typeface="Calibri" panose="020F0502020204030204" pitchFamily="34" charset="0"/>
                <a:cs typeface="Calibri" panose="020F0502020204030204" pitchFamily="34" charset="0"/>
              </a:rPr>
              <a:t>3</a:t>
            </a:r>
            <a:r>
              <a:rPr lang="en-US" sz="4400" dirty="0">
                <a:latin typeface="Calibri" panose="020F0502020204030204" pitchFamily="34" charset="0"/>
                <a:cs typeface="Calibri" panose="020F0502020204030204" pitchFamily="34" charset="0"/>
              </a:rPr>
              <a:t>/d within the first 20cm of the sediment at each site. This is slower than the proposed speed by Martin et al. (2007), but further sampling in deeper depths can further conclude the velocity speeds being seen. </a:t>
            </a:r>
          </a:p>
        </p:txBody>
      </p:sp>
      <p:sp>
        <p:nvSpPr>
          <p:cNvPr id="33" name="TextBox 32">
            <a:extLst>
              <a:ext uri="{FF2B5EF4-FFF2-40B4-BE49-F238E27FC236}">
                <a16:creationId xmlns:a16="http://schemas.microsoft.com/office/drawing/2014/main" id="{2AADF46B-E5CB-B823-36F7-D3BA66EF99D8}"/>
              </a:ext>
            </a:extLst>
          </p:cNvPr>
          <p:cNvSpPr txBox="1"/>
          <p:nvPr/>
        </p:nvSpPr>
        <p:spPr>
          <a:xfrm>
            <a:off x="25382216" y="16551384"/>
            <a:ext cx="21007137" cy="584775"/>
          </a:xfrm>
          <a:prstGeom prst="rect">
            <a:avLst/>
          </a:prstGeom>
          <a:noFill/>
        </p:spPr>
        <p:txBody>
          <a:bodyPr wrap="square">
            <a:spAutoFit/>
          </a:bodyPr>
          <a:lstStyle/>
          <a:p>
            <a:r>
              <a:rPr lang="en-US" sz="3200" i="1" dirty="0">
                <a:latin typeface="Calibri" panose="020F0502020204030204" pitchFamily="34" charset="0"/>
                <a:cs typeface="Calibri" panose="020F0502020204030204" pitchFamily="34" charset="0"/>
              </a:rPr>
              <a:t>Figure 2. </a:t>
            </a:r>
            <a:r>
              <a:rPr lang="en-US" sz="3200" dirty="0">
                <a:latin typeface="Calibri" panose="020F0502020204030204" pitchFamily="34" charset="0"/>
                <a:cs typeface="Calibri" panose="020F0502020204030204" pitchFamily="34" charset="0"/>
              </a:rPr>
              <a:t>Depth profiles of salinity at each site. Each point represents average salinity at depth. </a:t>
            </a:r>
            <a:endParaRPr lang="en-US" sz="3200" i="1" dirty="0">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FE9EC6B1-5D3C-D255-8C9E-9B9C99D0A411}"/>
              </a:ext>
            </a:extLst>
          </p:cNvPr>
          <p:cNvSpPr txBox="1"/>
          <p:nvPr/>
        </p:nvSpPr>
        <p:spPr>
          <a:xfrm>
            <a:off x="14628386" y="24767906"/>
            <a:ext cx="17375614" cy="1077218"/>
          </a:xfrm>
          <a:prstGeom prst="rect">
            <a:avLst/>
          </a:prstGeom>
          <a:noFill/>
        </p:spPr>
        <p:txBody>
          <a:bodyPr wrap="square">
            <a:spAutoFit/>
          </a:bodyPr>
          <a:lstStyle/>
          <a:p>
            <a:r>
              <a:rPr lang="en-US" sz="3200" i="1" dirty="0">
                <a:latin typeface="Calibri" panose="020F0502020204030204" pitchFamily="34" charset="0"/>
                <a:cs typeface="Calibri" panose="020F0502020204030204" pitchFamily="34" charset="0"/>
              </a:rPr>
              <a:t>Figure 3. </a:t>
            </a:r>
            <a:r>
              <a:rPr lang="en-US" sz="3200" dirty="0">
                <a:latin typeface="Calibri" panose="020F0502020204030204" pitchFamily="34" charset="0"/>
                <a:cs typeface="Calibri" panose="020F0502020204030204" pitchFamily="34" charset="0"/>
              </a:rPr>
              <a:t>Scatter of average velocity (absolute value) in relation to the discharge </a:t>
            </a:r>
          </a:p>
          <a:p>
            <a:r>
              <a:rPr lang="en-US" sz="3200" dirty="0">
                <a:latin typeface="Calibri" panose="020F0502020204030204" pitchFamily="34" charset="0"/>
                <a:cs typeface="Calibri" panose="020F0502020204030204" pitchFamily="34" charset="0"/>
              </a:rPr>
              <a:t>height at  all three sites. </a:t>
            </a:r>
            <a:endParaRPr lang="en-US" sz="3200" i="1" dirty="0">
              <a:latin typeface="Calibri" panose="020F0502020204030204" pitchFamily="34" charset="0"/>
              <a:cs typeface="Calibri" panose="020F0502020204030204" pitchFamily="34" charset="0"/>
            </a:endParaRPr>
          </a:p>
        </p:txBody>
      </p:sp>
      <p:pic>
        <p:nvPicPr>
          <p:cNvPr id="37" name="Picture 36">
            <a:extLst>
              <a:ext uri="{FF2B5EF4-FFF2-40B4-BE49-F238E27FC236}">
                <a16:creationId xmlns:a16="http://schemas.microsoft.com/office/drawing/2014/main" id="{A342460C-DCBF-D843-6D3F-C97D3E6C6171}"/>
              </a:ext>
            </a:extLst>
          </p:cNvPr>
          <p:cNvPicPr>
            <a:picLocks noChangeAspect="1"/>
          </p:cNvPicPr>
          <p:nvPr/>
        </p:nvPicPr>
        <p:blipFill>
          <a:blip r:embed="rId10"/>
          <a:stretch>
            <a:fillRect/>
          </a:stretch>
        </p:blipFill>
        <p:spPr>
          <a:xfrm>
            <a:off x="18354163" y="31945619"/>
            <a:ext cx="5399533" cy="746971"/>
          </a:xfrm>
          <a:prstGeom prst="rect">
            <a:avLst/>
          </a:prstGeom>
        </p:spPr>
      </p:pic>
      <p:sp>
        <p:nvSpPr>
          <p:cNvPr id="41" name="TextBox 40">
            <a:extLst>
              <a:ext uri="{FF2B5EF4-FFF2-40B4-BE49-F238E27FC236}">
                <a16:creationId xmlns:a16="http://schemas.microsoft.com/office/drawing/2014/main" id="{1FC3FF73-0A97-6398-4DB3-5251EC74D48C}"/>
              </a:ext>
            </a:extLst>
          </p:cNvPr>
          <p:cNvSpPr txBox="1"/>
          <p:nvPr/>
        </p:nvSpPr>
        <p:spPr>
          <a:xfrm>
            <a:off x="14533248" y="37131528"/>
            <a:ext cx="14744700" cy="830997"/>
          </a:xfrm>
          <a:prstGeom prst="rect">
            <a:avLst/>
          </a:prstGeom>
          <a:noFill/>
        </p:spPr>
        <p:txBody>
          <a:bodyPr wrap="square">
            <a:spAutoFit/>
          </a:bodyPr>
          <a:lstStyle/>
          <a:p>
            <a:r>
              <a:rPr lang="en-US" sz="2400" i="1" dirty="0">
                <a:latin typeface="Calibri" panose="020F0502020204030204" pitchFamily="34" charset="0"/>
                <a:cs typeface="Calibri" panose="020F0502020204030204" pitchFamily="34" charset="0"/>
              </a:rPr>
              <a:t>Figure 4. </a:t>
            </a:r>
            <a:r>
              <a:rPr lang="en-US" sz="2400" dirty="0">
                <a:latin typeface="Calibri" panose="020F0502020204030204" pitchFamily="34" charset="0"/>
                <a:cs typeface="Calibri" panose="020F0502020204030204" pitchFamily="34" charset="0"/>
              </a:rPr>
              <a:t>Discharge height in feet at Long Point (top line) and Kelly/Rotary Park (bottom line) over a six month </a:t>
            </a:r>
          </a:p>
          <a:p>
            <a:r>
              <a:rPr lang="en-US" sz="2400" dirty="0">
                <a:latin typeface="Calibri" panose="020F0502020204030204" pitchFamily="34" charset="0"/>
                <a:cs typeface="Calibri" panose="020F0502020204030204" pitchFamily="34" charset="0"/>
              </a:rPr>
              <a:t>period From November 1</a:t>
            </a:r>
            <a:r>
              <a:rPr lang="en-US" sz="2400" baseline="30000" dirty="0">
                <a:latin typeface="Calibri" panose="020F0502020204030204" pitchFamily="34" charset="0"/>
                <a:cs typeface="Calibri" panose="020F0502020204030204" pitchFamily="34" charset="0"/>
              </a:rPr>
              <a:t>st</a:t>
            </a:r>
            <a:r>
              <a:rPr lang="en-US" sz="2400" dirty="0">
                <a:latin typeface="Calibri" panose="020F0502020204030204" pitchFamily="34" charset="0"/>
                <a:cs typeface="Calibri" panose="020F0502020204030204" pitchFamily="34" charset="0"/>
              </a:rPr>
              <a:t> to April 1</a:t>
            </a:r>
            <a:r>
              <a:rPr lang="en-US" sz="2400" baseline="30000" dirty="0">
                <a:latin typeface="Calibri" panose="020F0502020204030204" pitchFamily="34" charset="0"/>
                <a:cs typeface="Calibri" panose="020F0502020204030204" pitchFamily="34" charset="0"/>
              </a:rPr>
              <a:t>st</a:t>
            </a:r>
            <a:r>
              <a:rPr lang="en-US" sz="2400" dirty="0">
                <a:latin typeface="Calibri" panose="020F0502020204030204" pitchFamily="34" charset="0"/>
                <a:cs typeface="Calibri" panose="020F0502020204030204" pitchFamily="34" charset="0"/>
              </a:rPr>
              <a:t>, 2024. </a:t>
            </a:r>
            <a:endParaRPr lang="en-US" sz="2400" i="1" dirty="0">
              <a:latin typeface="Calibri" panose="020F0502020204030204" pitchFamily="34" charset="0"/>
              <a:cs typeface="Calibri" panose="020F0502020204030204" pitchFamily="34" charset="0"/>
            </a:endParaRPr>
          </a:p>
        </p:txBody>
      </p:sp>
      <p:sp>
        <p:nvSpPr>
          <p:cNvPr id="42" name="TextBox 41">
            <a:extLst>
              <a:ext uri="{FF2B5EF4-FFF2-40B4-BE49-F238E27FC236}">
                <a16:creationId xmlns:a16="http://schemas.microsoft.com/office/drawing/2014/main" id="{7FF7E210-148C-3E5A-E5B8-EA94F6A65EDF}"/>
              </a:ext>
            </a:extLst>
          </p:cNvPr>
          <p:cNvSpPr txBox="1"/>
          <p:nvPr/>
        </p:nvSpPr>
        <p:spPr>
          <a:xfrm>
            <a:off x="28981616" y="35223440"/>
            <a:ext cx="13985286" cy="2862322"/>
          </a:xfrm>
          <a:prstGeom prst="rect">
            <a:avLst/>
          </a:prstGeom>
          <a:noFill/>
        </p:spPr>
        <p:txBody>
          <a:bodyPr wrap="square" rtlCol="0">
            <a:spAutoFit/>
          </a:bodyPr>
          <a:lstStyle/>
          <a:p>
            <a:pPr algn="just"/>
            <a:r>
              <a:rPr lang="en-US" sz="3600" dirty="0">
                <a:latin typeface="Calibri" panose="020F0502020204030204" pitchFamily="34" charset="0"/>
                <a:cs typeface="Calibri" panose="020F0502020204030204" pitchFamily="34" charset="0"/>
              </a:rPr>
              <a:t>I would like to thank Dr. Austin Fox for his guidance and support with this project. I’d also like to thank Bri Forte and the Lagoon Quest Team at Brevard Zoo for introducing the sites to the project and sampling. Finally, I would like to thank Chris Rowell in the Physics Department for assistance in calculating and solving the velocity equations. </a:t>
            </a:r>
          </a:p>
        </p:txBody>
      </p:sp>
    </p:spTree>
    <p:extLst>
      <p:ext uri="{BB962C8B-B14F-4D97-AF65-F5344CB8AC3E}">
        <p14:creationId xmlns:p14="http://schemas.microsoft.com/office/powerpoint/2010/main" val="604368933"/>
      </p:ext>
    </p:extLst>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8696</TotalTime>
  <Words>940</Words>
  <Application>Microsoft Office PowerPoint</Application>
  <PresentationFormat>Custom</PresentationFormat>
  <Paragraphs>40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Noor Daraiseh</cp:lastModifiedBy>
  <cp:revision>6</cp:revision>
  <dcterms:created xsi:type="dcterms:W3CDTF">2007-04-04T14:17:42Z</dcterms:created>
  <dcterms:modified xsi:type="dcterms:W3CDTF">2024-04-11T21:36:39Z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