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4"/>
  </p:sldMasterIdLst>
  <p:notesMasterIdLst>
    <p:notesMasterId r:id="rId6"/>
  </p:notesMasterIdLst>
  <p:sldIdLst>
    <p:sldId id="256" r:id="rId5"/>
  </p:sldIdLst>
  <p:sldSz cx="43891200" cy="38404800"/>
  <p:notesSz cx="68580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2096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8" roundtripDataSignature="AMtx7mjCJEoeVLJPb7mFCyTn54l5Z/At7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" d="100"/>
          <a:sy n="14" d="100"/>
        </p:scale>
        <p:origin x="1982" y="110"/>
      </p:cViewPr>
      <p:guideLst>
        <p:guide orient="horz" pos="12096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customschemas.google.com/relationships/presentationmetadata" Target="metadata"/><Relationship Id="rId3" Type="http://schemas.openxmlformats.org/officeDocument/2006/relationships/customXml" Target="../customXml/item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4" y="0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438275" y="696913"/>
            <a:ext cx="398145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14838"/>
            <a:ext cx="5486400" cy="4184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728"/>
              </a:spcBef>
              <a:spcAft>
                <a:spcPts val="0"/>
              </a:spcAft>
              <a:buSzPts val="1400"/>
              <a:buNone/>
              <a:defRPr sz="242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728"/>
              </a:spcBef>
              <a:spcAft>
                <a:spcPts val="0"/>
              </a:spcAft>
              <a:buSzPts val="1400"/>
              <a:buNone/>
              <a:defRPr sz="242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728"/>
              </a:spcBef>
              <a:spcAft>
                <a:spcPts val="0"/>
              </a:spcAft>
              <a:buSzPts val="1400"/>
              <a:buNone/>
              <a:defRPr sz="242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728"/>
              </a:spcBef>
              <a:spcAft>
                <a:spcPts val="0"/>
              </a:spcAft>
              <a:buSzPts val="1400"/>
              <a:buNone/>
              <a:defRPr sz="242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728"/>
              </a:spcBef>
              <a:spcAft>
                <a:spcPts val="0"/>
              </a:spcAft>
              <a:buSzPts val="1400"/>
              <a:buNone/>
              <a:defRPr sz="242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829675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4" y="8829675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:notes"/>
          <p:cNvSpPr txBox="1">
            <a:spLocks noGrp="1"/>
          </p:cNvSpPr>
          <p:nvPr>
            <p:ph type="sldNum" idx="12"/>
          </p:nvPr>
        </p:nvSpPr>
        <p:spPr>
          <a:xfrm>
            <a:off x="3884614" y="8829675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4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38275" y="696913"/>
            <a:ext cx="398145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8" name="Google Shape;48;p1:notes"/>
          <p:cNvSpPr txBox="1">
            <a:spLocks noGrp="1"/>
          </p:cNvSpPr>
          <p:nvPr>
            <p:ph type="body" idx="1"/>
          </p:nvPr>
        </p:nvSpPr>
        <p:spPr>
          <a:xfrm>
            <a:off x="685800" y="4414838"/>
            <a:ext cx="5486400" cy="4184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>
  <p:cSld name="Section Header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8"/>
          <p:cNvSpPr txBox="1">
            <a:spLocks noGrp="1"/>
          </p:cNvSpPr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3" name="Google Shape;23;p8"/>
          <p:cNvSpPr txBox="1">
            <a:spLocks noGrp="1"/>
          </p:cNvSpPr>
          <p:nvPr>
            <p:ph type="body" idx="1"/>
          </p:nvPr>
        </p:nvSpPr>
        <p:spPr>
          <a:xfrm>
            <a:off x="2193927" y="8960472"/>
            <a:ext cx="19599275" cy="253462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584200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53340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–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482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–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4" name="Google Shape;24;p8"/>
          <p:cNvSpPr txBox="1">
            <a:spLocks noGrp="1"/>
          </p:cNvSpPr>
          <p:nvPr>
            <p:ph type="body" idx="2"/>
          </p:nvPr>
        </p:nvSpPr>
        <p:spPr>
          <a:xfrm>
            <a:off x="22098000" y="8960472"/>
            <a:ext cx="19599276" cy="253462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584200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53340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–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482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–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9"/>
          <p:cNvSpPr txBox="1">
            <a:spLocks noGrp="1"/>
          </p:cNvSpPr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7" name="Google Shape;27;p9"/>
          <p:cNvSpPr txBox="1">
            <a:spLocks noGrp="1"/>
          </p:cNvSpPr>
          <p:nvPr>
            <p:ph type="body" idx="1"/>
          </p:nvPr>
        </p:nvSpPr>
        <p:spPr>
          <a:xfrm>
            <a:off x="2193926" y="8596198"/>
            <a:ext cx="19392900" cy="35841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8" name="Google Shape;28;p9"/>
          <p:cNvSpPr txBox="1">
            <a:spLocks noGrp="1"/>
          </p:cNvSpPr>
          <p:nvPr>
            <p:ph type="body" idx="2"/>
          </p:nvPr>
        </p:nvSpPr>
        <p:spPr>
          <a:xfrm>
            <a:off x="2193926" y="12180385"/>
            <a:ext cx="19392900" cy="221263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53340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82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–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9" name="Google Shape;29;p9"/>
          <p:cNvSpPr txBox="1">
            <a:spLocks noGrp="1"/>
          </p:cNvSpPr>
          <p:nvPr>
            <p:ph type="body" idx="3"/>
          </p:nvPr>
        </p:nvSpPr>
        <p:spPr>
          <a:xfrm>
            <a:off x="22294852" y="8596198"/>
            <a:ext cx="19402426" cy="35841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body" idx="4"/>
          </p:nvPr>
        </p:nvSpPr>
        <p:spPr>
          <a:xfrm>
            <a:off x="22294852" y="12180385"/>
            <a:ext cx="19402426" cy="221263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53340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82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–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0"/>
          <p:cNvSpPr txBox="1">
            <a:spLocks noGrp="1"/>
          </p:cNvSpPr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1"/>
          <p:cNvSpPr txBox="1">
            <a:spLocks noGrp="1"/>
          </p:cNvSpPr>
          <p:nvPr>
            <p:ph type="title"/>
          </p:nvPr>
        </p:nvSpPr>
        <p:spPr>
          <a:xfrm>
            <a:off x="2193926" y="1528646"/>
            <a:ext cx="14439900" cy="6508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5" name="Google Shape;35;p11"/>
          <p:cNvSpPr txBox="1">
            <a:spLocks noGrp="1"/>
          </p:cNvSpPr>
          <p:nvPr>
            <p:ph type="body" idx="1"/>
          </p:nvPr>
        </p:nvSpPr>
        <p:spPr>
          <a:xfrm>
            <a:off x="17160877" y="1528648"/>
            <a:ext cx="24536399" cy="32778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635000" algn="l" rtl="0"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Arial"/>
              <a:buChar char="•"/>
              <a:defRPr sz="6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584200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–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53340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482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–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482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482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482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482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482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6" name="Google Shape;36;p11"/>
          <p:cNvSpPr txBox="1">
            <a:spLocks noGrp="1"/>
          </p:cNvSpPr>
          <p:nvPr>
            <p:ph type="body" idx="2"/>
          </p:nvPr>
        </p:nvSpPr>
        <p:spPr>
          <a:xfrm>
            <a:off x="2193926" y="8036779"/>
            <a:ext cx="14439900" cy="26269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2"/>
          <p:cNvSpPr txBox="1">
            <a:spLocks noGrp="1"/>
          </p:cNvSpPr>
          <p:nvPr>
            <p:ph type="title"/>
          </p:nvPr>
        </p:nvSpPr>
        <p:spPr>
          <a:xfrm>
            <a:off x="8604251" y="26884663"/>
            <a:ext cx="26333450" cy="3171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9" name="Google Shape;39;p12"/>
          <p:cNvSpPr>
            <a:spLocks noGrp="1"/>
          </p:cNvSpPr>
          <p:nvPr>
            <p:ph type="pic" idx="2"/>
          </p:nvPr>
        </p:nvSpPr>
        <p:spPr>
          <a:xfrm>
            <a:off x="8604251" y="3431325"/>
            <a:ext cx="26333450" cy="230435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Arial"/>
              <a:buNone/>
              <a:defRPr sz="6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0" name="Google Shape;40;p12"/>
          <p:cNvSpPr txBox="1">
            <a:spLocks noGrp="1"/>
          </p:cNvSpPr>
          <p:nvPr>
            <p:ph type="body" idx="1"/>
          </p:nvPr>
        </p:nvSpPr>
        <p:spPr>
          <a:xfrm>
            <a:off x="8604251" y="30055791"/>
            <a:ext cx="26333450" cy="4507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3"/>
          <p:cNvSpPr txBox="1">
            <a:spLocks noGrp="1"/>
          </p:cNvSpPr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3" name="Google Shape;43;p13"/>
          <p:cNvSpPr txBox="1">
            <a:spLocks noGrp="1"/>
          </p:cNvSpPr>
          <p:nvPr>
            <p:ph type="body" idx="1"/>
          </p:nvPr>
        </p:nvSpPr>
        <p:spPr>
          <a:xfrm rot="5400000">
            <a:off x="9272474" y="1881925"/>
            <a:ext cx="25346257" cy="395033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558800" algn="l" rtl="0"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558800" algn="l" rtl="0"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–"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558800" algn="l" rtl="0"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–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>
  <p:cSld name="Vertical Title and 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/>
          <p:nvPr/>
        </p:nvSpPr>
        <p:spPr>
          <a:xfrm>
            <a:off x="43213019" y="6657123"/>
            <a:ext cx="685800" cy="31800645"/>
          </a:xfrm>
          <a:prstGeom prst="rect">
            <a:avLst/>
          </a:prstGeom>
          <a:solidFill>
            <a:srgbClr val="29459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3"/>
          <p:cNvSpPr/>
          <p:nvPr/>
        </p:nvSpPr>
        <p:spPr>
          <a:xfrm>
            <a:off x="0" y="6657123"/>
            <a:ext cx="685800" cy="31800645"/>
          </a:xfrm>
          <a:prstGeom prst="rect">
            <a:avLst/>
          </a:prstGeom>
          <a:solidFill>
            <a:srgbClr val="76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" name="Google Shape;12;p3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472492" y="518070"/>
            <a:ext cx="8961120" cy="567964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" name="Google Shape;13;p3"/>
          <p:cNvCxnSpPr/>
          <p:nvPr/>
        </p:nvCxnSpPr>
        <p:spPr>
          <a:xfrm>
            <a:off x="-48126" y="6657123"/>
            <a:ext cx="43946946" cy="0"/>
          </a:xfrm>
          <a:prstGeom prst="straightConnector1">
            <a:avLst/>
          </a:prstGeom>
          <a:noFill/>
          <a:ln w="317500" cap="flat" cmpd="sng">
            <a:solidFill>
              <a:srgbClr val="B5AF67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" name="Google Shape;14;p3"/>
          <p:cNvCxnSpPr/>
          <p:nvPr/>
        </p:nvCxnSpPr>
        <p:spPr>
          <a:xfrm>
            <a:off x="-48126" y="38351831"/>
            <a:ext cx="43946946" cy="52968"/>
          </a:xfrm>
          <a:prstGeom prst="straightConnector1">
            <a:avLst/>
          </a:prstGeom>
          <a:noFill/>
          <a:ln w="381000" cap="flat" cmpd="sng">
            <a:solidFill>
              <a:srgbClr val="B5AF67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"/>
          <p:cNvSpPr txBox="1"/>
          <p:nvPr/>
        </p:nvSpPr>
        <p:spPr>
          <a:xfrm>
            <a:off x="9296400" y="1410538"/>
            <a:ext cx="27352252" cy="52303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9675" tIns="44825" rIns="89675" bIns="44825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Modern Human Influence on Forest Dynamics in Northwestern Amazonia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Isabel Bennett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Faculty Advisors: Dr. </a:t>
            </a:r>
            <a:r>
              <a:rPr lang="en-US" sz="5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Mark Bush and Dr. Austin Fox</a:t>
            </a:r>
            <a:r>
              <a:rPr lang="en-US" sz="5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Dept. of Ocean Engineering and Marine Science, Florida Institute of Technology</a:t>
            </a:r>
            <a:endParaRPr sz="48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" name="Google Shape;51;p1"/>
          <p:cNvSpPr txBox="1"/>
          <p:nvPr/>
        </p:nvSpPr>
        <p:spPr>
          <a:xfrm>
            <a:off x="8086727" y="7273927"/>
            <a:ext cx="184731" cy="16927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" name="Google Shape;106;p2">
            <a:extLst>
              <a:ext uri="{FF2B5EF4-FFF2-40B4-BE49-F238E27FC236}">
                <a16:creationId xmlns:a16="http://schemas.microsoft.com/office/drawing/2014/main" id="{E0ABCE99-7C36-8106-BCB0-AF94E0F34902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7105853" y="679370"/>
            <a:ext cx="4042148" cy="3218612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Google Shape;113;p2">
            <a:extLst>
              <a:ext uri="{FF2B5EF4-FFF2-40B4-BE49-F238E27FC236}">
                <a16:creationId xmlns:a16="http://schemas.microsoft.com/office/drawing/2014/main" id="{482580E4-916C-0598-32DD-D9E3ED012895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0263728" y="800706"/>
            <a:ext cx="3326220" cy="2914044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7E8E659-94AF-C94A-307F-908C2349A987}"/>
              </a:ext>
            </a:extLst>
          </p:cNvPr>
          <p:cNvSpPr txBox="1"/>
          <p:nvPr/>
        </p:nvSpPr>
        <p:spPr>
          <a:xfrm>
            <a:off x="31867102" y="6921709"/>
            <a:ext cx="10477501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0" b="1" u="sng" dirty="0">
                <a:solidFill>
                  <a:srgbClr val="002060"/>
                </a:solidFill>
              </a:rPr>
              <a:t>Discussion</a:t>
            </a:r>
            <a:endParaRPr lang="en-US" sz="7000" dirty="0">
              <a:solidFill>
                <a:srgbClr val="002060"/>
              </a:solidFill>
            </a:endParaRPr>
          </a:p>
          <a:p>
            <a:endParaRPr lang="en-US" sz="4800" dirty="0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21711BF4-0328-E9E4-5272-B579C0A56655}"/>
              </a:ext>
            </a:extLst>
          </p:cNvPr>
          <p:cNvGrpSpPr/>
          <p:nvPr/>
        </p:nvGrpSpPr>
        <p:grpSpPr>
          <a:xfrm>
            <a:off x="1029297" y="29191605"/>
            <a:ext cx="12917314" cy="8824622"/>
            <a:chOff x="991469" y="20750020"/>
            <a:chExt cx="20769398" cy="8824622"/>
          </a:xfrm>
          <a:noFill/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97344E95-C09E-0B2B-2C95-D20EFD576CA8}"/>
                </a:ext>
              </a:extLst>
            </p:cNvPr>
            <p:cNvSpPr txBox="1">
              <a:spLocks/>
            </p:cNvSpPr>
            <p:nvPr/>
          </p:nvSpPr>
          <p:spPr>
            <a:xfrm>
              <a:off x="4979061" y="20750020"/>
              <a:ext cx="12955143" cy="116955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000" b="1" u="sng" dirty="0">
                  <a:solidFill>
                    <a:srgbClr val="002060"/>
                  </a:solidFill>
                </a:rPr>
                <a:t>Methods</a:t>
              </a:r>
              <a:endParaRPr lang="en-US" sz="7000" u="sng" dirty="0">
                <a:solidFill>
                  <a:srgbClr val="002060"/>
                </a:solidFill>
              </a:endParaRP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AC3AC529-C132-A056-E7FF-2C00C47CAD6E}"/>
                </a:ext>
              </a:extLst>
            </p:cNvPr>
            <p:cNvSpPr txBox="1"/>
            <p:nvPr/>
          </p:nvSpPr>
          <p:spPr>
            <a:xfrm>
              <a:off x="991469" y="21863236"/>
              <a:ext cx="20769398" cy="771140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marL="685800" indent="-68580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-US" sz="4800" dirty="0"/>
                <a:t>Four 40cm long soil cores were taken from Yana Mono island, Peru (figure 1). </a:t>
              </a:r>
            </a:p>
            <a:p>
              <a:pPr marL="685800" indent="-68580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-US" sz="4800" dirty="0"/>
                <a:t>Phytolith and charcoal samples were taken in 10cm intervals throughout the core. </a:t>
              </a:r>
            </a:p>
            <a:p>
              <a:pPr marL="685800" indent="-68580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-US" sz="4800" dirty="0"/>
                <a:t>Samples were analyzed for phytolith and charcoal presence using standard protocols⁴. </a:t>
              </a: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1D1EEF7D-4AAE-B708-66D1-78E17EB5828C}"/>
              </a:ext>
            </a:extLst>
          </p:cNvPr>
          <p:cNvGrpSpPr/>
          <p:nvPr/>
        </p:nvGrpSpPr>
        <p:grpSpPr>
          <a:xfrm>
            <a:off x="1023429" y="6955219"/>
            <a:ext cx="12955142" cy="22072909"/>
            <a:chOff x="1042706" y="6078919"/>
            <a:chExt cx="20769398" cy="22072909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7863FE24-36CF-EEC9-1914-9128DB9C3BB2}"/>
                </a:ext>
              </a:extLst>
            </p:cNvPr>
            <p:cNvSpPr txBox="1"/>
            <p:nvPr/>
          </p:nvSpPr>
          <p:spPr>
            <a:xfrm>
              <a:off x="4928918" y="6078919"/>
              <a:ext cx="12955142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000" b="1" u="sng" dirty="0">
                  <a:solidFill>
                    <a:srgbClr val="002060"/>
                  </a:solidFill>
                </a:rPr>
                <a:t>Introduction</a:t>
              </a:r>
              <a:endParaRPr lang="en-US" sz="7000" u="sng" dirty="0">
                <a:solidFill>
                  <a:srgbClr val="002060"/>
                </a:solidFill>
              </a:endParaRP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017DB911-C975-B74A-0DAB-EAFFA142B638}"/>
                </a:ext>
              </a:extLst>
            </p:cNvPr>
            <p:cNvSpPr txBox="1"/>
            <p:nvPr/>
          </p:nvSpPr>
          <p:spPr>
            <a:xfrm>
              <a:off x="1042706" y="7144474"/>
              <a:ext cx="20769398" cy="210073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685800" indent="-68580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-US" sz="4800" i="0" dirty="0">
                  <a:solidFill>
                    <a:srgbClr val="0D0D0D"/>
                  </a:solidFill>
                  <a:effectLst/>
                  <a:latin typeface="+mn-lt"/>
                </a:rPr>
                <a:t>The Amazon rainforest plays a crucial role as a global carbon sink, processing carbon at up to twice the rate of anthropogenic fossil fuel emissions in 2009</a:t>
              </a:r>
              <a:r>
                <a:rPr lang="en-US" sz="4800" i="0" baseline="30000" dirty="0">
                  <a:solidFill>
                    <a:srgbClr val="0D0D0D"/>
                  </a:solidFill>
                  <a:effectLst/>
                  <a:latin typeface="+mn-lt"/>
                </a:rPr>
                <a:t>¹</a:t>
              </a:r>
              <a:r>
                <a:rPr lang="en-US" sz="4800" i="0" dirty="0">
                  <a:solidFill>
                    <a:srgbClr val="0D0D0D"/>
                  </a:solidFill>
                  <a:effectLst/>
                  <a:latin typeface="+mn-lt"/>
                </a:rPr>
                <a:t>. </a:t>
              </a:r>
            </a:p>
            <a:p>
              <a:pPr marL="685800" indent="-68580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-US" sz="4800" dirty="0">
                  <a:solidFill>
                    <a:srgbClr val="0D0D0D"/>
                  </a:solidFill>
                  <a:latin typeface="+mn-lt"/>
                </a:rPr>
                <a:t>Changes </a:t>
              </a:r>
              <a:r>
                <a:rPr lang="en-US" sz="4800" i="0" dirty="0">
                  <a:solidFill>
                    <a:srgbClr val="0D0D0D"/>
                  </a:solidFill>
                  <a:effectLst/>
                  <a:latin typeface="+mn-lt"/>
                </a:rPr>
                <a:t>in Amazonian forest dynamics could therefore substantially affect the concentration of atmospheric CO2 and thus the rate of climate change itself</a:t>
              </a:r>
              <a:r>
                <a:rPr lang="en-US" sz="4800" i="0" baseline="30000" dirty="0">
                  <a:solidFill>
                    <a:srgbClr val="0D0D0D"/>
                  </a:solidFill>
                  <a:effectLst/>
                  <a:latin typeface="+mn-lt"/>
                </a:rPr>
                <a:t>¹</a:t>
              </a:r>
              <a:r>
                <a:rPr lang="en-US" sz="4800" i="0" dirty="0">
                  <a:solidFill>
                    <a:srgbClr val="0D0D0D"/>
                  </a:solidFill>
                  <a:effectLst/>
                  <a:latin typeface="+mn-lt"/>
                </a:rPr>
                <a:t>.</a:t>
              </a:r>
              <a:r>
                <a:rPr lang="en-US" sz="4800" i="0" baseline="30000" dirty="0">
                  <a:solidFill>
                    <a:srgbClr val="0D0D0D"/>
                  </a:solidFill>
                  <a:effectLst/>
                  <a:latin typeface="+mn-lt"/>
                </a:rPr>
                <a:t> </a:t>
              </a:r>
            </a:p>
            <a:p>
              <a:pPr marL="685800" indent="-68580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-US" sz="4800" dirty="0">
                  <a:solidFill>
                    <a:srgbClr val="0D0D0D"/>
                  </a:solidFill>
                  <a:latin typeface="+mn-lt"/>
                </a:rPr>
                <a:t>R</a:t>
              </a:r>
              <a:r>
                <a:rPr lang="en-US" sz="4800" i="0" dirty="0">
                  <a:solidFill>
                    <a:srgbClr val="0D0D0D"/>
                  </a:solidFill>
                  <a:effectLst/>
                  <a:latin typeface="+mn-lt"/>
                </a:rPr>
                <a:t>ecent studies suggest a decline in its carbon sequestration capacity, with human disturbance possibly being a factor². </a:t>
              </a:r>
            </a:p>
            <a:p>
              <a:pPr marL="685800" indent="-68580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-US" sz="4800" dirty="0">
                  <a:solidFill>
                    <a:srgbClr val="0D0D0D"/>
                  </a:solidFill>
                  <a:latin typeface="+mn-lt"/>
                </a:rPr>
                <a:t>This study aims to assess the extent of human disturbance in Northwestern Amazonia using phytolith and charcoal analysis.</a:t>
              </a:r>
              <a:endParaRPr lang="en-US" sz="5000" dirty="0">
                <a:latin typeface="+mn-lt"/>
              </a:endParaRPr>
            </a:p>
            <a:p>
              <a:pPr marL="685800" indent="-68580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-US" sz="4800" i="0" dirty="0">
                  <a:solidFill>
                    <a:srgbClr val="0D0D0D"/>
                  </a:solidFill>
                  <a:effectLst/>
                  <a:latin typeface="+mn-lt"/>
                </a:rPr>
                <a:t>Phytolith and charcoal analysis can offer insights into vegetation diversity and disturbance history as well as human influence in tropical forests³. </a:t>
              </a:r>
            </a:p>
          </p:txBody>
        </p:sp>
      </p:grpSp>
      <p:sp>
        <p:nvSpPr>
          <p:cNvPr id="42" name="TextBox 41">
            <a:extLst>
              <a:ext uri="{FF2B5EF4-FFF2-40B4-BE49-F238E27FC236}">
                <a16:creationId xmlns:a16="http://schemas.microsoft.com/office/drawing/2014/main" id="{76BFCB17-2555-ECC8-61E3-86EB72430F27}"/>
              </a:ext>
            </a:extLst>
          </p:cNvPr>
          <p:cNvSpPr txBox="1"/>
          <p:nvPr/>
        </p:nvSpPr>
        <p:spPr>
          <a:xfrm>
            <a:off x="14854389" y="33453071"/>
            <a:ext cx="28040457" cy="6494085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endParaRPr lang="en-US" sz="2600" dirty="0"/>
          </a:p>
          <a:p>
            <a:endParaRPr lang="en-US" sz="2600" dirty="0"/>
          </a:p>
          <a:p>
            <a:r>
              <a:rPr lang="en-US" sz="2400" dirty="0"/>
              <a:t>1. Phillips, O. L., </a:t>
            </a:r>
            <a:r>
              <a:rPr lang="en-US" sz="2400" dirty="0" err="1"/>
              <a:t>Aragão</a:t>
            </a:r>
            <a:r>
              <a:rPr lang="en-US" sz="2400" dirty="0"/>
              <a:t> Luiz E., Lewis, S. L., Fisher, J. B., Lloyd, J., </a:t>
            </a:r>
            <a:r>
              <a:rPr lang="en-US" sz="2400" dirty="0" err="1"/>
              <a:t>López-González</a:t>
            </a:r>
            <a:r>
              <a:rPr lang="en-US" sz="2400" dirty="0"/>
              <a:t> Gabriela, Malhi, Y., </a:t>
            </a:r>
            <a:r>
              <a:rPr lang="en-US" sz="2400" dirty="0" err="1"/>
              <a:t>Monteagudo</a:t>
            </a:r>
            <a:r>
              <a:rPr lang="en-US" sz="2400" dirty="0"/>
              <a:t>, A., Peacock, J., Quesada, C. A., van der Heijden, G., Almeida, S., Amaral </a:t>
            </a:r>
            <a:r>
              <a:rPr lang="en-US" sz="2400" dirty="0" err="1"/>
              <a:t>Iêda</a:t>
            </a:r>
            <a:r>
              <a:rPr lang="en-US" sz="2400" dirty="0"/>
              <a:t>, Arroyo, L., </a:t>
            </a:r>
            <a:r>
              <a:rPr lang="en-US" sz="2400" dirty="0" err="1"/>
              <a:t>Aymard</a:t>
            </a:r>
            <a:r>
              <a:rPr lang="en-US" sz="2400" dirty="0"/>
              <a:t>, G., Baker, T. R., </a:t>
            </a:r>
            <a:r>
              <a:rPr lang="en-US" sz="2400" dirty="0" err="1"/>
              <a:t>Bánki</a:t>
            </a:r>
            <a:r>
              <a:rPr lang="en-US" sz="2400" dirty="0"/>
              <a:t> Olaf, Blanc, L., </a:t>
            </a:r>
            <a:r>
              <a:rPr lang="en-US" sz="2400" dirty="0" err="1"/>
              <a:t>Bonal</a:t>
            </a:r>
            <a:r>
              <a:rPr lang="en-US" sz="2400" dirty="0"/>
              <a:t>, D., … Torres-Lezama, A. (2009). Drought sensitivity of the amazon rainforest. Science, 323(5919), 1344–1347. </a:t>
            </a:r>
          </a:p>
          <a:p>
            <a:endParaRPr lang="en-US" sz="2400" dirty="0"/>
          </a:p>
          <a:p>
            <a:r>
              <a:rPr lang="en-US" sz="2400" dirty="0"/>
              <a:t>2. </a:t>
            </a:r>
            <a:r>
              <a:rPr lang="en-US" sz="2400" dirty="0" err="1"/>
              <a:t>Brienen</a:t>
            </a:r>
            <a:r>
              <a:rPr lang="en-US" sz="2400" dirty="0"/>
              <a:t>, R. J., Phillips, O. L., </a:t>
            </a:r>
            <a:r>
              <a:rPr lang="en-US" sz="2400" dirty="0" err="1"/>
              <a:t>Feldpausch</a:t>
            </a:r>
            <a:r>
              <a:rPr lang="en-US" sz="2400" dirty="0"/>
              <a:t>, T. R., </a:t>
            </a:r>
            <a:r>
              <a:rPr lang="en-US" sz="2400" dirty="0" err="1"/>
              <a:t>Gloor</a:t>
            </a:r>
            <a:r>
              <a:rPr lang="en-US" sz="2400" dirty="0"/>
              <a:t>, E., Baker, T. R., Lloyd, J., Lopez-Gonzalez, G., </a:t>
            </a:r>
            <a:r>
              <a:rPr lang="en-US" sz="2400" dirty="0" err="1"/>
              <a:t>Monteagudo</a:t>
            </a:r>
            <a:r>
              <a:rPr lang="en-US" sz="2400" dirty="0"/>
              <a:t>-Mendoza, A., Malhi, Y., Lewis, S. L., Vásquez Martinez, R., </a:t>
            </a:r>
            <a:r>
              <a:rPr lang="en-US" sz="2400" dirty="0" err="1"/>
              <a:t>Alexiades</a:t>
            </a:r>
            <a:r>
              <a:rPr lang="en-US" sz="2400" dirty="0"/>
              <a:t>, M., Álvarez </a:t>
            </a:r>
            <a:r>
              <a:rPr lang="en-US" sz="2400" dirty="0" err="1"/>
              <a:t>Dávila</a:t>
            </a:r>
            <a:r>
              <a:rPr lang="en-US" sz="2400" dirty="0"/>
              <a:t>, E., Alvarez-</a:t>
            </a:r>
            <a:r>
              <a:rPr lang="en-US" sz="2400" dirty="0" err="1"/>
              <a:t>Loayza</a:t>
            </a:r>
            <a:r>
              <a:rPr lang="en-US" sz="2400" dirty="0"/>
              <a:t>, P., Andrade, A., </a:t>
            </a:r>
            <a:r>
              <a:rPr lang="en-US" sz="2400" dirty="0" err="1"/>
              <a:t>Aragão</a:t>
            </a:r>
            <a:r>
              <a:rPr lang="en-US" sz="2400" dirty="0"/>
              <a:t>, L. E., Araujo-Murakami, A., </a:t>
            </a:r>
            <a:r>
              <a:rPr lang="en-US" sz="2400" dirty="0" err="1"/>
              <a:t>Arets</a:t>
            </a:r>
            <a:r>
              <a:rPr lang="en-US" sz="2400" dirty="0"/>
              <a:t>, E. J., Arroyo, L., … </a:t>
            </a:r>
            <a:r>
              <a:rPr lang="en-US" sz="2400" dirty="0" err="1"/>
              <a:t>Zagt</a:t>
            </a:r>
            <a:r>
              <a:rPr lang="en-US" sz="2400" dirty="0"/>
              <a:t>, R. J. (2015). Long-term decline of the Amazon Carbon Sink. Nature, 519(7543), 344–348. https://doi.org/10.1038/nature14283 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3. McMichael, C. H., </a:t>
            </a:r>
            <a:r>
              <a:rPr lang="en-US" sz="2400" dirty="0" err="1"/>
              <a:t>Piperno</a:t>
            </a:r>
            <a:r>
              <a:rPr lang="en-US" sz="2400" dirty="0"/>
              <a:t>, D. R., Bush, M. B., </a:t>
            </a:r>
            <a:r>
              <a:rPr lang="en-US" sz="2400" dirty="0" err="1"/>
              <a:t>Silman</a:t>
            </a:r>
            <a:r>
              <a:rPr lang="en-US" sz="2400" dirty="0"/>
              <a:t>, M. R., Zimmerman, A. R., </a:t>
            </a:r>
            <a:r>
              <a:rPr lang="en-US" sz="2400" dirty="0" err="1"/>
              <a:t>Raczka</a:t>
            </a:r>
            <a:r>
              <a:rPr lang="en-US" sz="2400" dirty="0"/>
              <a:t>, M. F., &amp; Lobato, L. C. (2012). Sparse Pre-Columbian human habitation in Western Amazonia. Science, 336(6087), 1429–1431. https://doi.org/10.1126/science.1219982 </a:t>
            </a:r>
          </a:p>
          <a:p>
            <a:endParaRPr lang="en-US" sz="2400" dirty="0"/>
          </a:p>
          <a:p>
            <a:r>
              <a:rPr lang="en-US" sz="2400" dirty="0"/>
              <a:t>4. D. R. </a:t>
            </a:r>
            <a:r>
              <a:rPr lang="en-US" sz="2400" dirty="0" err="1"/>
              <a:t>Piperno</a:t>
            </a:r>
            <a:r>
              <a:rPr lang="en-US" sz="2400" dirty="0"/>
              <a:t>, Phytoliths: A Comprehensive Guide for Archaeologists and Paleoecologists (Altamira, Lanham, MD, 2006).</a:t>
            </a:r>
          </a:p>
          <a:p>
            <a:endParaRPr lang="en-US" sz="2400" dirty="0"/>
          </a:p>
          <a:p>
            <a:r>
              <a:rPr lang="en-US" sz="2400" dirty="0"/>
              <a:t>5. Bush, M. B., McMichael, C. H., </a:t>
            </a:r>
            <a:r>
              <a:rPr lang="en-US" sz="2400" dirty="0" err="1"/>
              <a:t>Piperno</a:t>
            </a:r>
            <a:r>
              <a:rPr lang="en-US" sz="2400" dirty="0"/>
              <a:t>, D. R., </a:t>
            </a:r>
            <a:r>
              <a:rPr lang="en-US" sz="2400" dirty="0" err="1"/>
              <a:t>Silman</a:t>
            </a:r>
            <a:r>
              <a:rPr lang="en-US" sz="2400" dirty="0"/>
              <a:t>, M. R., Barlow, J., Peres, C. A., Power, M., &amp; Palace, M. W. (2015). Anthropogenic influence on Amazonian forests in pre‐history: An ecological perspective. Journal of Biogeography, 42(12), 2277–2288. https://doi.org/10.1111/jbi.12638 </a:t>
            </a:r>
            <a:endParaRPr lang="en-US" sz="4000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C2E34BA-E02D-4636-ACAD-82A25A1235E5}"/>
              </a:ext>
            </a:extLst>
          </p:cNvPr>
          <p:cNvSpPr txBox="1">
            <a:spLocks/>
          </p:cNvSpPr>
          <p:nvPr/>
        </p:nvSpPr>
        <p:spPr>
          <a:xfrm>
            <a:off x="14859392" y="33452349"/>
            <a:ext cx="80938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u="sng" dirty="0">
                <a:solidFill>
                  <a:srgbClr val="002060"/>
                </a:solidFill>
              </a:rPr>
              <a:t>References</a:t>
            </a:r>
            <a:r>
              <a:rPr lang="en-US" sz="4800" u="sng" dirty="0">
                <a:solidFill>
                  <a:srgbClr val="002060"/>
                </a:solidFill>
              </a:rPr>
              <a:t>: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FE8D622C-B17B-7D50-BD49-49301155BF2E}"/>
              </a:ext>
            </a:extLst>
          </p:cNvPr>
          <p:cNvSpPr txBox="1"/>
          <p:nvPr/>
        </p:nvSpPr>
        <p:spPr>
          <a:xfrm>
            <a:off x="31628326" y="7887346"/>
            <a:ext cx="11296149" cy="254393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4800" dirty="0">
                <a:latin typeface="+mn-lt"/>
              </a:rPr>
              <a:t>Charcoal presence in sites 96m 1-1 and 96m 1-4 suggests human activity, as humans are the predominant cause of fire in modern Amazonia⁵.</a:t>
            </a:r>
          </a:p>
          <a:p>
            <a:pPr marL="685800" indent="-6858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4800" dirty="0">
                <a:latin typeface="+mn-lt"/>
              </a:rPr>
              <a:t>The prevalence of palm and grass phytoliths, coupled with a decline in arboreal phytoliths, further supports the inference of human disturbance, as they are predominantly early successional taxa</a:t>
            </a:r>
            <a:r>
              <a:rPr lang="en-US" sz="4800" i="0" dirty="0">
                <a:solidFill>
                  <a:srgbClr val="0D0D0D"/>
                </a:solidFill>
                <a:effectLst/>
                <a:latin typeface="+mn-lt"/>
              </a:rPr>
              <a:t>³</a:t>
            </a:r>
            <a:r>
              <a:rPr lang="en-US" sz="4800" dirty="0">
                <a:latin typeface="+mn-lt"/>
              </a:rPr>
              <a:t>.</a:t>
            </a:r>
          </a:p>
          <a:p>
            <a:pPr marL="685800" indent="-6858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4800" dirty="0">
                <a:latin typeface="+mn-lt"/>
              </a:rPr>
              <a:t>The pattern of disturbance found in this data signifies a predominant composition of new growth forest, which sequester less carbon compared to old growth forests.</a:t>
            </a:r>
          </a:p>
          <a:p>
            <a:pPr marL="685800" indent="-6858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4800" dirty="0">
                <a:latin typeface="+mn-lt"/>
              </a:rPr>
              <a:t>This suggests that human disturbance likely contributes to the diminished carbon uptake in Amazonia. However, a comprehensive evaluation of human influence on carbon sequestration across various regions of Amazonia is warranted for a more nuanced understanding.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386FE768-BFC2-3A5D-8485-EB4FD68D27F7}"/>
              </a:ext>
            </a:extLst>
          </p:cNvPr>
          <p:cNvGrpSpPr/>
          <p:nvPr/>
        </p:nvGrpSpPr>
        <p:grpSpPr>
          <a:xfrm>
            <a:off x="14166868" y="17355374"/>
            <a:ext cx="17700234" cy="16020245"/>
            <a:chOff x="14166099" y="7091190"/>
            <a:chExt cx="17159203" cy="14976098"/>
          </a:xfrm>
        </p:grpSpPr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EAE0C7FA-492E-4125-9FB3-FA60DFACA3F8}"/>
                </a:ext>
              </a:extLst>
            </p:cNvPr>
            <p:cNvGrpSpPr/>
            <p:nvPr/>
          </p:nvGrpSpPr>
          <p:grpSpPr>
            <a:xfrm>
              <a:off x="14166099" y="7091190"/>
              <a:ext cx="17159203" cy="14423420"/>
              <a:chOff x="14010516" y="19905163"/>
              <a:chExt cx="18643600" cy="17496087"/>
            </a:xfrm>
          </p:grpSpPr>
          <p:pic>
            <p:nvPicPr>
              <p:cNvPr id="9" name="Picture 8">
                <a:extLst>
                  <a:ext uri="{FF2B5EF4-FFF2-40B4-BE49-F238E27FC236}">
                    <a16:creationId xmlns:a16="http://schemas.microsoft.com/office/drawing/2014/main" id="{C7630B6D-60CB-2FA7-BD0B-F8126B64B540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5"/>
              <a:srcRect l="4709"/>
              <a:stretch/>
            </p:blipFill>
            <p:spPr>
              <a:xfrm>
                <a:off x="14423852" y="21124425"/>
                <a:ext cx="8364904" cy="7856681"/>
              </a:xfrm>
              <a:prstGeom prst="rect">
                <a:avLst/>
              </a:prstGeom>
              <a:ln>
                <a:noFill/>
              </a:ln>
            </p:spPr>
          </p:pic>
          <p:pic>
            <p:nvPicPr>
              <p:cNvPr id="12" name="Picture 11">
                <a:extLst>
                  <a:ext uri="{FF2B5EF4-FFF2-40B4-BE49-F238E27FC236}">
                    <a16:creationId xmlns:a16="http://schemas.microsoft.com/office/drawing/2014/main" id="{BBC7CB9A-EF92-E2ED-A5DC-1C63797C4A0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rcRect/>
              <a:stretch/>
            </p:blipFill>
            <p:spPr>
              <a:xfrm>
                <a:off x="23395275" y="21124216"/>
                <a:ext cx="8778240" cy="7762964"/>
              </a:xfrm>
              <a:prstGeom prst="rect">
                <a:avLst/>
              </a:prstGeom>
              <a:ln>
                <a:noFill/>
              </a:ln>
            </p:spPr>
          </p:pic>
          <p:pic>
            <p:nvPicPr>
              <p:cNvPr id="17" name="Picture 16">
                <a:extLst>
                  <a:ext uri="{FF2B5EF4-FFF2-40B4-BE49-F238E27FC236}">
                    <a16:creationId xmlns:a16="http://schemas.microsoft.com/office/drawing/2014/main" id="{81FE535A-7BB5-8E7C-6432-9627A6ED16A1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7"/>
              <a:srcRect b="1186"/>
              <a:stretch/>
            </p:blipFill>
            <p:spPr>
              <a:xfrm>
                <a:off x="23395275" y="29535456"/>
                <a:ext cx="8778240" cy="7865794"/>
              </a:xfrm>
              <a:prstGeom prst="rect">
                <a:avLst/>
              </a:prstGeom>
            </p:spPr>
          </p:pic>
          <p:pic>
            <p:nvPicPr>
              <p:cNvPr id="20" name="Picture 19">
                <a:extLst>
                  <a:ext uri="{FF2B5EF4-FFF2-40B4-BE49-F238E27FC236}">
                    <a16:creationId xmlns:a16="http://schemas.microsoft.com/office/drawing/2014/main" id="{5BBEF6FD-4BA7-3572-68F4-4C078FB3977E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8"/>
              <a:srcRect l="3458" b="1211"/>
              <a:stretch/>
            </p:blipFill>
            <p:spPr>
              <a:xfrm>
                <a:off x="14497854" y="29701313"/>
                <a:ext cx="8474670" cy="7699937"/>
              </a:xfrm>
              <a:prstGeom prst="rect">
                <a:avLst/>
              </a:prstGeom>
            </p:spPr>
          </p:pic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8D6D9381-CD99-1463-6A10-9D80D152340D}"/>
                  </a:ext>
                </a:extLst>
              </p:cNvPr>
              <p:cNvSpPr txBox="1"/>
              <p:nvPr/>
            </p:nvSpPr>
            <p:spPr>
              <a:xfrm>
                <a:off x="14010516" y="19905163"/>
                <a:ext cx="18643600" cy="12320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6000" b="1" dirty="0">
                    <a:solidFill>
                      <a:srgbClr val="002060"/>
                    </a:solidFill>
                  </a:rPr>
                  <a:t>Phytolith and Charcoal Abundance vs Depth</a:t>
                </a:r>
              </a:p>
            </p:txBody>
          </p:sp>
          <p:pic>
            <p:nvPicPr>
              <p:cNvPr id="23" name="Picture 22" descr="A group of colored squares with black text&#10;&#10;Description automatically generated">
                <a:extLst>
                  <a:ext uri="{FF2B5EF4-FFF2-40B4-BE49-F238E27FC236}">
                    <a16:creationId xmlns:a16="http://schemas.microsoft.com/office/drawing/2014/main" id="{06611A3F-54CA-0550-87AF-A62E7240B4A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2106048" y="27635030"/>
                <a:ext cx="2444732" cy="2576878"/>
              </a:xfrm>
              <a:prstGeom prst="rect">
                <a:avLst/>
              </a:prstGeom>
            </p:spPr>
          </p:pic>
        </p:grp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51C2157D-9BEF-9570-FAF6-8917400D8FF3}"/>
                </a:ext>
              </a:extLst>
            </p:cNvPr>
            <p:cNvSpPr txBox="1"/>
            <p:nvPr/>
          </p:nvSpPr>
          <p:spPr>
            <a:xfrm>
              <a:off x="20266020" y="21605623"/>
              <a:ext cx="1019784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400" i="1" dirty="0"/>
                <a:t>Figure 2: phytolith and charcoal abundance vs depth bar plots for all sites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56442AA2-17F9-145D-39FC-31D956745E4D}"/>
              </a:ext>
            </a:extLst>
          </p:cNvPr>
          <p:cNvGrpSpPr/>
          <p:nvPr/>
        </p:nvGrpSpPr>
        <p:grpSpPr>
          <a:xfrm>
            <a:off x="16181166" y="7001592"/>
            <a:ext cx="13277920" cy="10256648"/>
            <a:chOff x="16620875" y="6955219"/>
            <a:chExt cx="13277920" cy="10256648"/>
          </a:xfrm>
        </p:grpSpPr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248450C6-1C7E-6638-57D2-D0A9EA4BF20D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rcRect/>
            <a:stretch/>
          </p:blipFill>
          <p:spPr>
            <a:xfrm>
              <a:off x="16620875" y="6955219"/>
              <a:ext cx="13277920" cy="9706082"/>
            </a:xfrm>
            <a:prstGeom prst="rect">
              <a:avLst/>
            </a:prstGeom>
          </p:spPr>
        </p:pic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89EFD533-6098-213E-A9B2-45506A71A5B2}"/>
                </a:ext>
              </a:extLst>
            </p:cNvPr>
            <p:cNvSpPr txBox="1"/>
            <p:nvPr/>
          </p:nvSpPr>
          <p:spPr>
            <a:xfrm>
              <a:off x="20662214" y="16750202"/>
              <a:ext cx="88084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400" i="1" dirty="0"/>
                <a:t>Figure 1: Sampling locations in Yana Mono Island, Peru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5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5050"/>
      </a:hlink>
      <a:folHlink>
        <a:srgbClr val="FF99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F4EE5987A7C4C43B94E6967F8338CB5" ma:contentTypeVersion="6" ma:contentTypeDescription="Create a new document." ma:contentTypeScope="" ma:versionID="d7f16638e90a47a8b1ec2618186b86be">
  <xsd:schema xmlns:xsd="http://www.w3.org/2001/XMLSchema" xmlns:xs="http://www.w3.org/2001/XMLSchema" xmlns:p="http://schemas.microsoft.com/office/2006/metadata/properties" xmlns:ns3="8dfcf105-9cbe-4596-8b60-90bbf69f5ecb" targetNamespace="http://schemas.microsoft.com/office/2006/metadata/properties" ma:root="true" ma:fieldsID="f66bc49260f02d39b17f2fd31d1cff75" ns3:_="">
    <xsd:import namespace="8dfcf105-9cbe-4596-8b60-90bbf69f5ec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SearchPropertie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fcf105-9cbe-4596-8b60-90bbf69f5ec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3F60C3A-346D-4579-8375-D5F5292758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fcf105-9cbe-4596-8b60-90bbf69f5ec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8A05D42-E001-4A59-A3E8-97E65AB5090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84D0405-54BF-4A89-A0A1-AF246825C159}">
  <ds:schemaRefs>
    <ds:schemaRef ds:uri="http://purl.org/dc/dcmitype/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www.w3.org/XML/1998/namespace"/>
    <ds:schemaRef ds:uri="http://purl.org/dc/elements/1.1/"/>
    <ds:schemaRef ds:uri="http://schemas.microsoft.com/office/2006/metadata/properties"/>
    <ds:schemaRef ds:uri="http://schemas.microsoft.com/office/infopath/2007/PartnerControls"/>
    <ds:schemaRef ds:uri="8dfcf105-9cbe-4596-8b60-90bbf69f5ec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12600</TotalTime>
  <Words>772</Words>
  <Application>Microsoft Office PowerPoint</Application>
  <PresentationFormat>Custom</PresentationFormat>
  <Paragraphs>40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shopper</dc:creator>
  <cp:lastModifiedBy>Isabel Bennett</cp:lastModifiedBy>
  <cp:revision>9</cp:revision>
  <dcterms:created xsi:type="dcterms:W3CDTF">2007-04-04T14:17:42Z</dcterms:created>
  <dcterms:modified xsi:type="dcterms:W3CDTF">2024-04-08T00:28:37Z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0x010100BF4EE5987A7C4C43B94E6967F8338CB5</vt:lpwstr>
  </property>
</Properties>
</file>