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4STXvP7kDno4AlMoqyKqfzKdN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FFFFF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5033" autoAdjust="0"/>
  </p:normalViewPr>
  <p:slideViewPr>
    <p:cSldViewPr snapToGrid="0">
      <p:cViewPr>
        <p:scale>
          <a:sx n="25" d="100"/>
          <a:sy n="25" d="100"/>
        </p:scale>
        <p:origin x="643" y="-1186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4485B812-F78F-EE89-718E-B0040FF3CA3A}"/>
              </a:ext>
            </a:extLst>
          </p:cNvPr>
          <p:cNvGrpSpPr/>
          <p:nvPr/>
        </p:nvGrpSpPr>
        <p:grpSpPr>
          <a:xfrm>
            <a:off x="11609155" y="6851650"/>
            <a:ext cx="20665816" cy="26615875"/>
            <a:chOff x="11653693" y="6862595"/>
            <a:chExt cx="20665816" cy="2661587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E0A479-D990-4FDC-4851-F2EA1D687807}"/>
                </a:ext>
              </a:extLst>
            </p:cNvPr>
            <p:cNvSpPr/>
            <p:nvPr/>
          </p:nvSpPr>
          <p:spPr>
            <a:xfrm>
              <a:off x="11654069" y="7776995"/>
              <a:ext cx="20665440" cy="257014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3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6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483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483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5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6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E460FD-82FD-3C08-0F53-DEED5087ADAC}"/>
                </a:ext>
              </a:extLst>
            </p:cNvPr>
            <p:cNvSpPr/>
            <p:nvPr/>
          </p:nvSpPr>
          <p:spPr>
            <a:xfrm>
              <a:off x="11653693" y="6862595"/>
              <a:ext cx="20665440" cy="914400"/>
            </a:xfrm>
            <a:prstGeom prst="rect">
              <a:avLst/>
            </a:prstGeom>
            <a:solidFill>
              <a:srgbClr val="7600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Results</a:t>
              </a:r>
              <a:endParaRPr lang="en-US" sz="7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0" name="Google Shape;50;p1"/>
          <p:cNvSpPr txBox="1"/>
          <p:nvPr/>
        </p:nvSpPr>
        <p:spPr>
          <a:xfrm>
            <a:off x="9296400" y="1410538"/>
            <a:ext cx="27352252" cy="399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Climatological Evaluation on Extreme Precipitation in Florida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Jozette Conti</a:t>
            </a:r>
            <a:endParaRPr lang="en-US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Advisors: Dr. </a:t>
            </a:r>
            <a:r>
              <a:rPr lang="en-US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Milla Costa, Dr. Pallav Ray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Dept. of Ocean Engineering and Marine Sciences, Florida Institute of Technology</a:t>
            </a: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FBAC18-C644-DECD-004C-D9F8F8658A71}"/>
              </a:ext>
            </a:extLst>
          </p:cNvPr>
          <p:cNvGrpSpPr/>
          <p:nvPr/>
        </p:nvGrpSpPr>
        <p:grpSpPr>
          <a:xfrm>
            <a:off x="745092" y="6851650"/>
            <a:ext cx="10761832" cy="12639074"/>
            <a:chOff x="801847" y="5730549"/>
            <a:chExt cx="8767995" cy="12560711"/>
          </a:xfrm>
          <a:noFill/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4C6D24-B4FD-7998-C008-0E47798FC90D}"/>
                </a:ext>
              </a:extLst>
            </p:cNvPr>
            <p:cNvSpPr/>
            <p:nvPr/>
          </p:nvSpPr>
          <p:spPr>
            <a:xfrm>
              <a:off x="801847" y="5730549"/>
              <a:ext cx="8767995" cy="908731"/>
            </a:xfrm>
            <a:prstGeom prst="rect">
              <a:avLst/>
            </a:prstGeom>
            <a:solidFill>
              <a:srgbClr val="7600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Background</a:t>
              </a:r>
              <a:endParaRPr lang="en-US" sz="7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1A53DA8-3FE9-31C7-1C28-735178703D9D}"/>
                </a:ext>
              </a:extLst>
            </p:cNvPr>
            <p:cNvSpPr/>
            <p:nvPr/>
          </p:nvSpPr>
          <p:spPr>
            <a:xfrm>
              <a:off x="801848" y="6649432"/>
              <a:ext cx="8767994" cy="116418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Florida receives ~50in of precipitation annually.</a:t>
              </a: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Extreme precipitation events are defined as 3in or more within a 24-hr period.</a:t>
              </a: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Extreme precipitation contributes to flooding, posing risks to communities, agriculture, and water quality.</a:t>
              </a: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El Niño Southern Oscillation (ENSO) can influence precipitation amounts.</a:t>
              </a: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Temperature increases can increase extreme precipitation events.</a:t>
              </a: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Current climate projections cannot provide accurate predictions for hydrometeorological variables. </a:t>
              </a: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There is currently no comprehensive statewide assessment of hydrologic impacts due to climate change. </a:t>
              </a: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This study aims to evaluate the long-term trend of extreme precipitation events in Florida. 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DD4203-F616-7B9D-EE06-25F6B30F01FD}"/>
              </a:ext>
            </a:extLst>
          </p:cNvPr>
          <p:cNvGrpSpPr/>
          <p:nvPr/>
        </p:nvGrpSpPr>
        <p:grpSpPr>
          <a:xfrm>
            <a:off x="750364" y="19639220"/>
            <a:ext cx="10761831" cy="18460456"/>
            <a:chOff x="800100" y="5733487"/>
            <a:chExt cx="8775717" cy="1542981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2C7E07A-8BB5-BC75-3D48-69F2BB72E544}"/>
                </a:ext>
              </a:extLst>
            </p:cNvPr>
            <p:cNvSpPr/>
            <p:nvPr/>
          </p:nvSpPr>
          <p:spPr>
            <a:xfrm>
              <a:off x="800100" y="5733487"/>
              <a:ext cx="8775717" cy="764283"/>
            </a:xfrm>
            <a:prstGeom prst="rect">
              <a:avLst/>
            </a:prstGeom>
            <a:solidFill>
              <a:srgbClr val="7600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Data and Methods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01CC802-158F-C21E-8FE7-4570814CC860}"/>
                </a:ext>
              </a:extLst>
            </p:cNvPr>
            <p:cNvSpPr/>
            <p:nvPr/>
          </p:nvSpPr>
          <p:spPr>
            <a:xfrm>
              <a:off x="800100" y="6497770"/>
              <a:ext cx="8775716" cy="146655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en-US" sz="5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20-year period: January 1st, 2003, to December 31st, 2022.</a:t>
              </a:r>
            </a:p>
            <a:p>
              <a:pPr marL="685800" indent="-6858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Collected daily mean 2m air temperature and accumulated surface precipitation.</a:t>
              </a: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Correlated NCEP-NCAR Reanalysis 1 data to FAWN observational data for verification.</a:t>
              </a: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Analyzed the time series and frequency of daily and extreme precipitation events per year.</a:t>
              </a: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Mann-Kendall tests statistically assessed trends in temperature, precipitation, and extreme precipitation events.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7BE423A-768E-D386-9780-E8004B60CC8F}"/>
              </a:ext>
            </a:extLst>
          </p:cNvPr>
          <p:cNvGrpSpPr/>
          <p:nvPr/>
        </p:nvGrpSpPr>
        <p:grpSpPr>
          <a:xfrm>
            <a:off x="32377202" y="6851650"/>
            <a:ext cx="10764390" cy="12639074"/>
            <a:chOff x="807472" y="5660483"/>
            <a:chExt cx="8800459" cy="1201843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37ABFE-EBDC-70B5-12F2-AF85DEDDCD72}"/>
                </a:ext>
              </a:extLst>
            </p:cNvPr>
            <p:cNvSpPr/>
            <p:nvPr/>
          </p:nvSpPr>
          <p:spPr>
            <a:xfrm>
              <a:off x="809027" y="5660483"/>
              <a:ext cx="8798904" cy="869499"/>
            </a:xfrm>
            <a:prstGeom prst="rect">
              <a:avLst/>
            </a:prstGeom>
            <a:solidFill>
              <a:srgbClr val="7600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Discussion</a:t>
              </a:r>
              <a:endParaRPr lang="en-US" sz="7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8BC4C2A-8FE8-FB47-99C1-C6E9DA5D051D}"/>
                </a:ext>
              </a:extLst>
            </p:cNvPr>
            <p:cNvSpPr/>
            <p:nvPr/>
          </p:nvSpPr>
          <p:spPr>
            <a:xfrm>
              <a:off x="807472" y="6539696"/>
              <a:ext cx="8798904" cy="1113922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reanalysis data was deemed unusable due to the weak positive correlations with daily precipitation observations.</a:t>
              </a: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Quincy and Dover had the highest number of extreme events per year, with 6 events in 2008 and 2021, respectively. </a:t>
              </a: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Homestead had the highest number of extreme precipitation events (40), while Live Oak had the fewest (22).</a:t>
              </a: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Extreme precipitation events were observed across El Niño, La Niña, and neutral ENSO phases, indicating an uncertain influence of ENSO on precipitation.</a:t>
              </a: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Significant increasing trends in both daily mean temperature and accumulated precipitation across all stations. </a:t>
              </a: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 statistically significant trends for extreme precipitation events were observed.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Google Shape;51;p1"/>
          <p:cNvSpPr txBox="1"/>
          <p:nvPr/>
        </p:nvSpPr>
        <p:spPr>
          <a:xfrm>
            <a:off x="8086727" y="7273927"/>
            <a:ext cx="184731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A30154-92BF-0EE8-D967-BE385D8466F0}"/>
              </a:ext>
            </a:extLst>
          </p:cNvPr>
          <p:cNvGrpSpPr/>
          <p:nvPr/>
        </p:nvGrpSpPr>
        <p:grpSpPr>
          <a:xfrm>
            <a:off x="32377202" y="19612210"/>
            <a:ext cx="10762488" cy="11522355"/>
            <a:chOff x="591137" y="5692911"/>
            <a:chExt cx="8866500" cy="993757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6BDA6CE-899E-2518-506B-70B8A555CE11}"/>
                </a:ext>
              </a:extLst>
            </p:cNvPr>
            <p:cNvSpPr/>
            <p:nvPr/>
          </p:nvSpPr>
          <p:spPr>
            <a:xfrm>
              <a:off x="591137" y="5692911"/>
              <a:ext cx="8866500" cy="804213"/>
            </a:xfrm>
            <a:prstGeom prst="rect">
              <a:avLst/>
            </a:prstGeom>
            <a:solidFill>
              <a:srgbClr val="7600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Conclusion</a:t>
              </a:r>
              <a:endParaRPr lang="en-US" sz="7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613AF46-03B1-0947-31FD-AA6DD1A0594F}"/>
                </a:ext>
              </a:extLst>
            </p:cNvPr>
            <p:cNvSpPr/>
            <p:nvPr/>
          </p:nvSpPr>
          <p:spPr>
            <a:xfrm>
              <a:off x="591137" y="6497125"/>
              <a:ext cx="8866500" cy="91333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This study attempted to establish a stronger understanding of long-term trends of extreme precipitation in Florida.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Limitation in the use of reanalysis data for precipitation.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Uncertainty in the influence of ENSO as there was no apparent connection to extreme precipitation events.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Daily accumulated precipitation and air temperatures are rising throughout Florida.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Extreme precipitation events in Florida could not be projected as no trend was seen.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rising trend for daily precipitation and temperatures can have harmful implications for Florida, as it can negatively affect the environment, agriculture, and other socio-economic sectors.</a:t>
              </a:r>
            </a:p>
            <a:p>
              <a:endPara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718431-19E4-2309-A95E-2A29C50605FB}"/>
              </a:ext>
            </a:extLst>
          </p:cNvPr>
          <p:cNvGrpSpPr/>
          <p:nvPr/>
        </p:nvGrpSpPr>
        <p:grpSpPr>
          <a:xfrm>
            <a:off x="32377202" y="31256051"/>
            <a:ext cx="10762488" cy="4601298"/>
            <a:chOff x="800099" y="5657850"/>
            <a:chExt cx="8835383" cy="446272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1E45BF3-B8DF-347A-F8F9-84D8B4423419}"/>
                </a:ext>
              </a:extLst>
            </p:cNvPr>
            <p:cNvSpPr/>
            <p:nvPr/>
          </p:nvSpPr>
          <p:spPr>
            <a:xfrm>
              <a:off x="800099" y="5657850"/>
              <a:ext cx="8835382" cy="886862"/>
            </a:xfrm>
            <a:prstGeom prst="rect">
              <a:avLst/>
            </a:prstGeom>
            <a:solidFill>
              <a:srgbClr val="7600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References</a:t>
              </a:r>
              <a:endParaRPr lang="en-US" sz="7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C291F61-0748-81E4-78D0-76EFE9862735}"/>
                </a:ext>
              </a:extLst>
            </p:cNvPr>
            <p:cNvSpPr/>
            <p:nvPr/>
          </p:nvSpPr>
          <p:spPr>
            <a:xfrm>
              <a:off x="800099" y="6542978"/>
              <a:ext cx="8835383" cy="357759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indent="-457200"/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Irizarry-Ortiz, M. M., Obeysekera, J., Park, J., Trimble, P., Barnes, J., Park-Said, W., &amp; Gadzinski, E. (2013). Historical trends in Florida temperature and precipitation. Hydrological Processes, 27(16), 2225-2246–2246. https://doi.org/10.1002/hyp.8259</a:t>
              </a:r>
            </a:p>
            <a:p>
              <a:pPr marL="457200" indent="-457200"/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Myhre, G., Alterskjær, K., Stjern, C. W., Hodnebrog, Ø., Marelle, L., Samset, B. H., Sillmann, J., Schaller, N., Fischer, E., Schulz, M., &amp; Stohl, A. (2019). Frequency of extreme precipitation increases extensively with event rareness under global warming. Scientific Reports, 9(1). https://doi.org/10.1038/s41598-019- 52277-4</a:t>
              </a:r>
            </a:p>
            <a:p>
              <a:pPr marL="457200" indent="-457200"/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Shi, S., &amp; Misra, V. (2020). The role of extreme rain events in Peninsular Florida’s seasonal hydroclimate variations. Journal of Hydrology, 589. https://doi-org.portal.lib.fit.edu/10.1016/j.jhydrol.2020.125182</a:t>
              </a:r>
            </a:p>
            <a:p>
              <a:pPr marL="457200" indent="-457200"/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Obeysekera, J., Graham, W., Sukop, M., Asefa, T., Wang, D., Ghebremichael, K., &amp; Mwashote, B.M. (2017).  Implications of Climate Change on Florida’s Water Resources. Florida Climate Institute. 10.17125/fci2017.ch03.</a:t>
              </a:r>
            </a:p>
            <a:p>
              <a:pPr marL="457200" indent="-457200"/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Winsberg, M.D., Climate of Florida. (2012). Florida Climate Center. https://climatecenter.fsu.edu/images/fcc/climateofflorida.pdf </a:t>
              </a:r>
            </a:p>
            <a:p>
              <a:endPara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5738ACA-F8A3-FA40-ECEB-D50AEB6BBE7B}"/>
              </a:ext>
            </a:extLst>
          </p:cNvPr>
          <p:cNvGrpSpPr/>
          <p:nvPr/>
        </p:nvGrpSpPr>
        <p:grpSpPr>
          <a:xfrm>
            <a:off x="11606711" y="33653548"/>
            <a:ext cx="20665440" cy="4446129"/>
            <a:chOff x="800100" y="5749646"/>
            <a:chExt cx="21984132" cy="424628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FB61865-12F1-A5ED-FEEC-45065711074B}"/>
                </a:ext>
              </a:extLst>
            </p:cNvPr>
            <p:cNvSpPr/>
            <p:nvPr/>
          </p:nvSpPr>
          <p:spPr>
            <a:xfrm>
              <a:off x="800100" y="5749646"/>
              <a:ext cx="21984132" cy="873299"/>
            </a:xfrm>
            <a:prstGeom prst="rect">
              <a:avLst/>
            </a:prstGeom>
            <a:solidFill>
              <a:srgbClr val="7600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Future Work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C534BA4-020A-C7BF-E95F-9D2E456CE205}"/>
                </a:ext>
              </a:extLst>
            </p:cNvPr>
            <p:cNvSpPr/>
            <p:nvPr/>
          </p:nvSpPr>
          <p:spPr>
            <a:xfrm>
              <a:off x="800100" y="6622945"/>
              <a:ext cx="21984132" cy="337298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Further analysis of datasets such as the North American Regional Reanalysis (NARR) and Integrated Multi-satellitE Retrievals for GPM (IMERG).</a:t>
              </a: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More evaluation on the seasonality of extreme precipitation events and the influence of climate drivers (e.g., ENSO, MJO, PDO, etc.).</a:t>
              </a:r>
            </a:p>
            <a:p>
              <a:pPr marL="685800" indent="-6858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Better assessment of the hydrometeorological trends in Florida through more extensive data.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DE9827-8D63-EDCE-D63C-64C75CF7E4D0}"/>
              </a:ext>
            </a:extLst>
          </p:cNvPr>
          <p:cNvGrpSpPr/>
          <p:nvPr/>
        </p:nvGrpSpPr>
        <p:grpSpPr>
          <a:xfrm>
            <a:off x="32377202" y="35978834"/>
            <a:ext cx="10762488" cy="2120842"/>
            <a:chOff x="800099" y="5657851"/>
            <a:chExt cx="8874317" cy="185985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0091C5F-3DFF-CE81-0BF8-4FFD8A2A7BAA}"/>
                </a:ext>
              </a:extLst>
            </p:cNvPr>
            <p:cNvSpPr/>
            <p:nvPr/>
          </p:nvSpPr>
          <p:spPr>
            <a:xfrm>
              <a:off x="800099" y="5657851"/>
              <a:ext cx="8874317" cy="801876"/>
            </a:xfrm>
            <a:prstGeom prst="rect">
              <a:avLst/>
            </a:prstGeom>
            <a:solidFill>
              <a:srgbClr val="7600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Acknowledgements</a:t>
              </a:r>
              <a:endParaRPr lang="en-US" sz="7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C3BDB20-FDF4-67A6-9CC8-DF0BB4AAC546}"/>
                </a:ext>
              </a:extLst>
            </p:cNvPr>
            <p:cNvSpPr/>
            <p:nvPr/>
          </p:nvSpPr>
          <p:spPr>
            <a:xfrm>
              <a:off x="800099" y="6459728"/>
              <a:ext cx="8874317" cy="10579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Thank you to Dr. Milla Costa and Conner Welch for guidance in the research and data analysis process. 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26A4A8-F48E-8C14-88BF-6CFC55B95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88006"/>
              </p:ext>
            </p:extLst>
          </p:nvPr>
        </p:nvGraphicFramePr>
        <p:xfrm>
          <a:off x="11826239" y="26372025"/>
          <a:ext cx="20299682" cy="1781748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3382556">
                  <a:extLst>
                    <a:ext uri="{9D8B030D-6E8A-4147-A177-3AD203B41FA5}">
                      <a16:colId xmlns:a16="http://schemas.microsoft.com/office/drawing/2014/main" val="2586462442"/>
                    </a:ext>
                  </a:extLst>
                </a:gridCol>
                <a:gridCol w="3382556">
                  <a:extLst>
                    <a:ext uri="{9D8B030D-6E8A-4147-A177-3AD203B41FA5}">
                      <a16:colId xmlns:a16="http://schemas.microsoft.com/office/drawing/2014/main" val="790426227"/>
                    </a:ext>
                  </a:extLst>
                </a:gridCol>
                <a:gridCol w="3382556">
                  <a:extLst>
                    <a:ext uri="{9D8B030D-6E8A-4147-A177-3AD203B41FA5}">
                      <a16:colId xmlns:a16="http://schemas.microsoft.com/office/drawing/2014/main" val="1675135441"/>
                    </a:ext>
                  </a:extLst>
                </a:gridCol>
                <a:gridCol w="3382556">
                  <a:extLst>
                    <a:ext uri="{9D8B030D-6E8A-4147-A177-3AD203B41FA5}">
                      <a16:colId xmlns:a16="http://schemas.microsoft.com/office/drawing/2014/main" val="1328958498"/>
                    </a:ext>
                  </a:extLst>
                </a:gridCol>
                <a:gridCol w="3384729">
                  <a:extLst>
                    <a:ext uri="{9D8B030D-6E8A-4147-A177-3AD203B41FA5}">
                      <a16:colId xmlns:a16="http://schemas.microsoft.com/office/drawing/2014/main" val="500124102"/>
                    </a:ext>
                  </a:extLst>
                </a:gridCol>
                <a:gridCol w="3384729">
                  <a:extLst>
                    <a:ext uri="{9D8B030D-6E8A-4147-A177-3AD203B41FA5}">
                      <a16:colId xmlns:a16="http://schemas.microsoft.com/office/drawing/2014/main" val="2957021076"/>
                    </a:ext>
                  </a:extLst>
                </a:gridCol>
              </a:tblGrid>
              <a:tr h="5435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Dover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Homestead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 Oak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Pierson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Quincy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71616"/>
                  </a:ext>
                </a:extLst>
              </a:tr>
              <a:tr h="5435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Trend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Increasing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Increasing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Increasing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Increasing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Increasing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27575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8167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1EE630-C569-B912-1A94-930534370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002038"/>
              </p:ext>
            </p:extLst>
          </p:nvPr>
        </p:nvGraphicFramePr>
        <p:xfrm>
          <a:off x="11819531" y="28928682"/>
          <a:ext cx="20299682" cy="1781748"/>
        </p:xfrm>
        <a:graphic>
          <a:graphicData uri="http://schemas.openxmlformats.org/drawingml/2006/table">
            <a:tbl>
              <a:tblPr firstRow="1" firstCol="1" bandRow="1"/>
              <a:tblGrid>
                <a:gridCol w="3382556">
                  <a:extLst>
                    <a:ext uri="{9D8B030D-6E8A-4147-A177-3AD203B41FA5}">
                      <a16:colId xmlns:a16="http://schemas.microsoft.com/office/drawing/2014/main" val="2586462442"/>
                    </a:ext>
                  </a:extLst>
                </a:gridCol>
                <a:gridCol w="3382556">
                  <a:extLst>
                    <a:ext uri="{9D8B030D-6E8A-4147-A177-3AD203B41FA5}">
                      <a16:colId xmlns:a16="http://schemas.microsoft.com/office/drawing/2014/main" val="790426227"/>
                    </a:ext>
                  </a:extLst>
                </a:gridCol>
                <a:gridCol w="3382556">
                  <a:extLst>
                    <a:ext uri="{9D8B030D-6E8A-4147-A177-3AD203B41FA5}">
                      <a16:colId xmlns:a16="http://schemas.microsoft.com/office/drawing/2014/main" val="1675135441"/>
                    </a:ext>
                  </a:extLst>
                </a:gridCol>
                <a:gridCol w="3382556">
                  <a:extLst>
                    <a:ext uri="{9D8B030D-6E8A-4147-A177-3AD203B41FA5}">
                      <a16:colId xmlns:a16="http://schemas.microsoft.com/office/drawing/2014/main" val="1328958498"/>
                    </a:ext>
                  </a:extLst>
                </a:gridCol>
                <a:gridCol w="3384729">
                  <a:extLst>
                    <a:ext uri="{9D8B030D-6E8A-4147-A177-3AD203B41FA5}">
                      <a16:colId xmlns:a16="http://schemas.microsoft.com/office/drawing/2014/main" val="500124102"/>
                    </a:ext>
                  </a:extLst>
                </a:gridCol>
                <a:gridCol w="3384729">
                  <a:extLst>
                    <a:ext uri="{9D8B030D-6E8A-4147-A177-3AD203B41FA5}">
                      <a16:colId xmlns:a16="http://schemas.microsoft.com/office/drawing/2014/main" val="2957021076"/>
                    </a:ext>
                  </a:extLst>
                </a:gridCol>
              </a:tblGrid>
              <a:tr h="554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Dover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Homestead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 Oak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Pierson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Quincy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71616"/>
                  </a:ext>
                </a:extLst>
              </a:tr>
              <a:tr h="554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Trend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Increasing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Increasing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Increasing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Increasing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Increasing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27575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8167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05BEAB-B2F3-5AC6-B911-C888F4A82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55631"/>
              </p:ext>
            </p:extLst>
          </p:nvPr>
        </p:nvGraphicFramePr>
        <p:xfrm>
          <a:off x="11819531" y="31394323"/>
          <a:ext cx="20299682" cy="1781748"/>
        </p:xfrm>
        <a:graphic>
          <a:graphicData uri="http://schemas.openxmlformats.org/drawingml/2006/table">
            <a:tbl>
              <a:tblPr firstRow="1" firstCol="1" bandRow="1"/>
              <a:tblGrid>
                <a:gridCol w="3382556">
                  <a:extLst>
                    <a:ext uri="{9D8B030D-6E8A-4147-A177-3AD203B41FA5}">
                      <a16:colId xmlns:a16="http://schemas.microsoft.com/office/drawing/2014/main" val="2586462442"/>
                    </a:ext>
                  </a:extLst>
                </a:gridCol>
                <a:gridCol w="3382556">
                  <a:extLst>
                    <a:ext uri="{9D8B030D-6E8A-4147-A177-3AD203B41FA5}">
                      <a16:colId xmlns:a16="http://schemas.microsoft.com/office/drawing/2014/main" val="790426227"/>
                    </a:ext>
                  </a:extLst>
                </a:gridCol>
                <a:gridCol w="3382556">
                  <a:extLst>
                    <a:ext uri="{9D8B030D-6E8A-4147-A177-3AD203B41FA5}">
                      <a16:colId xmlns:a16="http://schemas.microsoft.com/office/drawing/2014/main" val="1675135441"/>
                    </a:ext>
                  </a:extLst>
                </a:gridCol>
                <a:gridCol w="3382556">
                  <a:extLst>
                    <a:ext uri="{9D8B030D-6E8A-4147-A177-3AD203B41FA5}">
                      <a16:colId xmlns:a16="http://schemas.microsoft.com/office/drawing/2014/main" val="1328958498"/>
                    </a:ext>
                  </a:extLst>
                </a:gridCol>
                <a:gridCol w="3384729">
                  <a:extLst>
                    <a:ext uri="{9D8B030D-6E8A-4147-A177-3AD203B41FA5}">
                      <a16:colId xmlns:a16="http://schemas.microsoft.com/office/drawing/2014/main" val="500124102"/>
                    </a:ext>
                  </a:extLst>
                </a:gridCol>
                <a:gridCol w="3384729">
                  <a:extLst>
                    <a:ext uri="{9D8B030D-6E8A-4147-A177-3AD203B41FA5}">
                      <a16:colId xmlns:a16="http://schemas.microsoft.com/office/drawing/2014/main" val="2957021076"/>
                    </a:ext>
                  </a:extLst>
                </a:gridCol>
              </a:tblGrid>
              <a:tr h="582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Dover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Homestead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 Oak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Pierson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Quincy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71616"/>
                  </a:ext>
                </a:extLst>
              </a:tr>
              <a:tr h="582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Trend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trend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trend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trend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trend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trend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27575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0.09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81674"/>
                  </a:ext>
                </a:extLst>
              </a:tr>
            </a:tbl>
          </a:graphicData>
        </a:graphic>
      </p:graphicFrame>
      <p:pic>
        <p:nvPicPr>
          <p:cNvPr id="59" name="Picture 58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8D8FC358-91D6-90EF-8857-6E12D7D11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688" y="7920687"/>
            <a:ext cx="10168128" cy="4662285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61" name="Picture 60" descr="A graph of a temperature&#10;&#10;Description automatically generated with medium confidence">
            <a:extLst>
              <a:ext uri="{FF2B5EF4-FFF2-40B4-BE49-F238E27FC236}">
                <a16:creationId xmlns:a16="http://schemas.microsoft.com/office/drawing/2014/main" id="{6B487222-0386-E93D-BC6F-424C6B9AC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5396" y="7920687"/>
            <a:ext cx="10168128" cy="4662285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63" name="Picture 62" descr="A map of the state of florida&#10;&#10;Description automatically generated">
            <a:extLst>
              <a:ext uri="{FF2B5EF4-FFF2-40B4-BE49-F238E27FC236}">
                <a16:creationId xmlns:a16="http://schemas.microsoft.com/office/drawing/2014/main" id="{4420C8D2-1860-2446-70BB-21E817E61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968" y="20611298"/>
            <a:ext cx="10052080" cy="8321040"/>
          </a:xfrm>
          <a:prstGeom prst="rect">
            <a:avLst/>
          </a:prstGeom>
          <a:ln>
            <a:solidFill>
              <a:srgbClr val="BFBFBF"/>
            </a:solidFill>
          </a:ln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A973BBCC-726F-C5F6-9F92-D177C0CF314B}"/>
              </a:ext>
            </a:extLst>
          </p:cNvPr>
          <p:cNvSpPr txBox="1"/>
          <p:nvPr/>
        </p:nvSpPr>
        <p:spPr>
          <a:xfrm>
            <a:off x="11819530" y="30785253"/>
            <a:ext cx="17455036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3. 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Mann-Kendall test results for extreme precipitation events.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57B0F46-D17B-4FC5-BB35-FBAE091507AE}"/>
              </a:ext>
            </a:extLst>
          </p:cNvPr>
          <p:cNvSpPr txBox="1"/>
          <p:nvPr/>
        </p:nvSpPr>
        <p:spPr>
          <a:xfrm>
            <a:off x="11819530" y="28335244"/>
            <a:ext cx="17455036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2. 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Mann-Kendall test results for daily accumulated precipitation.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1D72C2C-118C-234E-DFCD-2BCFEFA8A14C}"/>
              </a:ext>
            </a:extLst>
          </p:cNvPr>
          <p:cNvSpPr txBox="1"/>
          <p:nvPr/>
        </p:nvSpPr>
        <p:spPr>
          <a:xfrm>
            <a:off x="11819530" y="25783274"/>
            <a:ext cx="17455036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1. 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Mann-Kendall test results for daily mean air temperature.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5DB61BE-AFA3-1C91-C049-90E08CCF40A5}"/>
              </a:ext>
            </a:extLst>
          </p:cNvPr>
          <p:cNvSpPr txBox="1"/>
          <p:nvPr/>
        </p:nvSpPr>
        <p:spPr>
          <a:xfrm>
            <a:off x="922546" y="28884510"/>
            <a:ext cx="10417461" cy="19389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1. 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Geographical locations of the 5 Florida Automated Weather Network (FAWN) observational stations, each located within a distinct Florida Water Management District for comprehensive regional coverage.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6ED929C-28F6-FDE6-7713-0F90AC101FA6}"/>
              </a:ext>
            </a:extLst>
          </p:cNvPr>
          <p:cNvSpPr txBox="1"/>
          <p:nvPr/>
        </p:nvSpPr>
        <p:spPr>
          <a:xfrm>
            <a:off x="11845741" y="12625304"/>
            <a:ext cx="20378978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2. 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series plots of the daily </a:t>
            </a:r>
            <a:r>
              <a:rPr lang="en-US" sz="3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accumulated precipitation 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air temperature for the Quincy (left) and Homestead (right) observational stations.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5C315AF-BFFF-571E-7C60-DCC435A3771E}"/>
              </a:ext>
            </a:extLst>
          </p:cNvPr>
          <p:cNvSpPr txBox="1"/>
          <p:nvPr/>
        </p:nvSpPr>
        <p:spPr>
          <a:xfrm>
            <a:off x="11839859" y="18554364"/>
            <a:ext cx="20378978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3. 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frequency of extreme precipitation events for the Quincy (left) and Dover (right) observational stations from 2003 to 2022.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8CBD049-1C0E-4B85-869F-0567032D9589}"/>
              </a:ext>
            </a:extLst>
          </p:cNvPr>
          <p:cNvSpPr txBox="1"/>
          <p:nvPr/>
        </p:nvSpPr>
        <p:spPr>
          <a:xfrm>
            <a:off x="11839859" y="24469890"/>
            <a:ext cx="20378978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4. 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Histogram of daily accumulated precipitation in 0.5in bins for the Live Oak (left) and Homestead (right) observational stations.</a:t>
            </a:r>
          </a:p>
        </p:txBody>
      </p:sp>
      <p:pic>
        <p:nvPicPr>
          <p:cNvPr id="7" name="Picture 6" descr="A graph of blue bars&#10;&#10;Description automatically generated with medium confidence">
            <a:extLst>
              <a:ext uri="{FF2B5EF4-FFF2-40B4-BE49-F238E27FC236}">
                <a16:creationId xmlns:a16="http://schemas.microsoft.com/office/drawing/2014/main" id="{FE9EA611-3CEB-17E5-74E1-65097D53B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5396" y="13841101"/>
            <a:ext cx="10168128" cy="4651441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9" name="Picture 8" descr="A graph with blue bars&#10;&#10;Description automatically generated">
            <a:extLst>
              <a:ext uri="{FF2B5EF4-FFF2-40B4-BE49-F238E27FC236}">
                <a16:creationId xmlns:a16="http://schemas.microsoft.com/office/drawing/2014/main" id="{AB798B99-A057-08D1-95C6-12F1855CAB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99688" y="13841101"/>
            <a:ext cx="10168128" cy="4651441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11" name="Picture 10" descr="A graph with a blue bar&#10;&#10;Description automatically generated with medium confidence">
            <a:extLst>
              <a:ext uri="{FF2B5EF4-FFF2-40B4-BE49-F238E27FC236}">
                <a16:creationId xmlns:a16="http://schemas.microsoft.com/office/drawing/2014/main" id="{73E5CDCC-7B22-CEEF-3954-E125DB5185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05396" y="19776390"/>
            <a:ext cx="10168128" cy="4651441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13" name="Picture 12" descr="A graph showing a number of precipitation&#10;&#10;Description automatically generated with medium confidence">
            <a:extLst>
              <a:ext uri="{FF2B5EF4-FFF2-40B4-BE49-F238E27FC236}">
                <a16:creationId xmlns:a16="http://schemas.microsoft.com/office/drawing/2014/main" id="{9461DB7B-7125-5B9A-5467-9D99BF9A5E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99688" y="19776390"/>
            <a:ext cx="10168128" cy="4651441"/>
          </a:xfrm>
          <a:prstGeom prst="rect">
            <a:avLst/>
          </a:prstGeom>
          <a:ln>
            <a:solidFill>
              <a:srgbClr val="BFBFBF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995</Words>
  <Application>Microsoft Office PowerPoint</Application>
  <PresentationFormat>Custom</PresentationFormat>
  <Paragraphs>153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shopper</dc:creator>
  <cp:lastModifiedBy>Jozette Conti</cp:lastModifiedBy>
  <cp:revision>33</cp:revision>
  <dcterms:created xsi:type="dcterms:W3CDTF">2007-04-04T14:17:42Z</dcterms:created>
  <dcterms:modified xsi:type="dcterms:W3CDTF">2024-04-11T22:52:13Z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0x0101008CB6C76999A8E946924D195080FADDE7</vt:lpwstr>
  </property>
</Properties>
</file>