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h4STXvP7kDno4AlMoqyKqfzKdN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982" y="149"/>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296400" y="1410538"/>
            <a:ext cx="27352252" cy="4399397"/>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8000" b="1" i="0" u="none" strike="noStrike" cap="none" dirty="0">
                <a:solidFill>
                  <a:schemeClr val="dk1"/>
                </a:solidFill>
                <a:latin typeface="Calibri"/>
                <a:ea typeface="Calibri"/>
                <a:cs typeface="Calibri"/>
                <a:sym typeface="Calibri"/>
              </a:rPr>
              <a:t>Using ENSO to Predict Florida Storminess Associated with Dry Season Tornadoes</a:t>
            </a:r>
            <a:endParaRPr lang="en-US" dirty="0"/>
          </a:p>
          <a:p>
            <a:pPr marL="0" marR="0" lvl="0" indent="0" algn="ctr" rtl="0">
              <a:spcBef>
                <a:spcPts val="0"/>
              </a:spcBef>
              <a:spcAft>
                <a:spcPts val="0"/>
              </a:spcAft>
              <a:buNone/>
            </a:pPr>
            <a:r>
              <a:rPr lang="en-US" sz="6600" b="1" i="0" u="none" strike="noStrike" cap="none" dirty="0">
                <a:solidFill>
                  <a:schemeClr val="dk1"/>
                </a:solidFill>
                <a:latin typeface="Calibri"/>
                <a:ea typeface="Calibri"/>
                <a:cs typeface="Calibri"/>
                <a:sym typeface="Calibri"/>
              </a:rPr>
              <a:t>Gabriel Taylor</a:t>
            </a:r>
            <a:endParaRPr lang="en-US" dirty="0"/>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Advisors: WCM Will Ulrich and SOO Matt Volkmer, National Weather Service, Melbourne</a:t>
            </a:r>
            <a:endParaRPr sz="4800" b="1" i="0"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sp>
        <p:nvSpPr>
          <p:cNvPr id="4" name="Google Shape;52;p1">
            <a:extLst>
              <a:ext uri="{FF2B5EF4-FFF2-40B4-BE49-F238E27FC236}">
                <a16:creationId xmlns:a16="http://schemas.microsoft.com/office/drawing/2014/main" id="{ACD99B29-BBAA-79B1-7536-058CA85F46FE}"/>
              </a:ext>
            </a:extLst>
          </p:cNvPr>
          <p:cNvSpPr txBox="1"/>
          <p:nvPr/>
        </p:nvSpPr>
        <p:spPr>
          <a:xfrm>
            <a:off x="833723" y="6839873"/>
            <a:ext cx="12695318" cy="4708941"/>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buClr>
                <a:schemeClr val="dk1"/>
              </a:buClr>
              <a:buSzPts val="4800"/>
            </a:pPr>
            <a:r>
              <a:rPr lang="en-US" sz="5400" b="1" dirty="0">
                <a:solidFill>
                  <a:srgbClr val="960000"/>
                </a:solidFill>
                <a:latin typeface="Calibri"/>
                <a:cs typeface="Calibri"/>
                <a:sym typeface="Calibri"/>
              </a:rPr>
              <a:t>(1) </a:t>
            </a:r>
            <a:r>
              <a:rPr lang="en-US" sz="5400" b="1" u="sng" dirty="0">
                <a:solidFill>
                  <a:srgbClr val="960000"/>
                </a:solidFill>
                <a:latin typeface="Calibri"/>
                <a:cs typeface="Calibri"/>
                <a:sym typeface="Calibri"/>
              </a:rPr>
              <a:t>Introduction</a:t>
            </a:r>
            <a:endParaRPr lang="en-US" sz="5400" u="sng" dirty="0">
              <a:solidFill>
                <a:schemeClr val="dk1"/>
              </a:solidFill>
              <a:latin typeface="Calibri"/>
              <a:cs typeface="Calibri"/>
              <a:sym typeface="Calibri"/>
            </a:endParaRPr>
          </a:p>
          <a:p>
            <a:pPr algn="just">
              <a:buClr>
                <a:schemeClr val="dk1"/>
              </a:buClr>
              <a:buSzPts val="4800"/>
            </a:pPr>
            <a:r>
              <a:rPr lang="en-US" sz="4800" dirty="0">
                <a:solidFill>
                  <a:schemeClr val="dk1"/>
                </a:solidFill>
                <a:latin typeface="Calibri"/>
                <a:cs typeface="Calibri"/>
                <a:sym typeface="Calibri"/>
              </a:rPr>
              <a:t>  The majority of Florida’s strongest and most impactful tornadoes tend to occur during the dry season months of November through April (Figure 1) when the Oceanic Niño Index (ONI) is anomalously positive (referred to as El Niño).</a:t>
            </a:r>
          </a:p>
        </p:txBody>
      </p:sp>
      <p:sp>
        <p:nvSpPr>
          <p:cNvPr id="8" name="Google Shape;52;p1">
            <a:extLst>
              <a:ext uri="{FF2B5EF4-FFF2-40B4-BE49-F238E27FC236}">
                <a16:creationId xmlns:a16="http://schemas.microsoft.com/office/drawing/2014/main" id="{A7E2BFAE-7649-5D87-9FB1-BEB7874DAC47}"/>
              </a:ext>
            </a:extLst>
          </p:cNvPr>
          <p:cNvSpPr txBox="1"/>
          <p:nvPr/>
        </p:nvSpPr>
        <p:spPr>
          <a:xfrm>
            <a:off x="13871390" y="20878133"/>
            <a:ext cx="16163488" cy="9048591"/>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buClr>
                <a:schemeClr val="dk1"/>
              </a:buClr>
              <a:buSzPts val="4800"/>
            </a:pPr>
            <a:r>
              <a:rPr lang="en-US" sz="5400" b="1" dirty="0">
                <a:solidFill>
                  <a:srgbClr val="960000"/>
                </a:solidFill>
                <a:latin typeface="Calibri"/>
                <a:cs typeface="Calibri"/>
                <a:sym typeface="Calibri"/>
              </a:rPr>
              <a:t>(2) </a:t>
            </a:r>
            <a:r>
              <a:rPr lang="en-US" sz="5400" b="1" u="sng" dirty="0">
                <a:solidFill>
                  <a:srgbClr val="960000"/>
                </a:solidFill>
                <a:latin typeface="Calibri"/>
                <a:cs typeface="Calibri"/>
                <a:sym typeface="Calibri"/>
              </a:rPr>
              <a:t>Data and Methods</a:t>
            </a:r>
          </a:p>
          <a:p>
            <a:pPr marR="0" lvl="0" algn="just" rtl="0">
              <a:spcBef>
                <a:spcPts val="0"/>
              </a:spcBef>
              <a:spcAft>
                <a:spcPts val="0"/>
              </a:spcAft>
              <a:buClr>
                <a:schemeClr val="dk1"/>
              </a:buClr>
              <a:buSzPts val="4800"/>
            </a:pPr>
            <a:r>
              <a:rPr lang="en-US" sz="4800" dirty="0">
                <a:solidFill>
                  <a:schemeClr val="dk1"/>
                </a:solidFill>
                <a:latin typeface="Calibri"/>
                <a:cs typeface="Calibri"/>
                <a:sym typeface="Calibri"/>
              </a:rPr>
              <a:t>  Storminess is a function of both the frequency and strength of low pressure systems that pass near or through FL during the dry season. Using ERA5 reanalysis data, the storminess of each dry season can be given a score by measuring the daily-averaged mean sea level pressure (MSLP) over the grid (Figure 6) then determining by how much it dropped below a threshold of 1012 hPa (Figure 4). The </a:t>
            </a:r>
            <a:r>
              <a:rPr kumimoji="0" lang="en-US" sz="4800" b="0" i="0" u="none" strike="noStrike" kern="0" cap="none" spc="0" normalizeH="0" baseline="0" noProof="0" dirty="0">
                <a:ln>
                  <a:noFill/>
                </a:ln>
                <a:solidFill>
                  <a:srgbClr val="000000"/>
                </a:solidFill>
                <a:effectLst/>
                <a:uLnTx/>
                <a:uFillTx/>
                <a:latin typeface="Calibri"/>
                <a:cs typeface="Calibri"/>
                <a:sym typeface="Calibri"/>
              </a:rPr>
              <a:t>dry seasons can then be ranked in order from least to most stormy allowing for the creation of numerous logistic regression equations (LREs) that predict the probability of above or below normal storminess during different periods (Figure 5) using </a:t>
            </a:r>
            <a:r>
              <a:rPr lang="en-US" sz="4800" dirty="0">
                <a:solidFill>
                  <a:schemeClr val="dk1"/>
                </a:solidFill>
                <a:latin typeface="Calibri"/>
                <a:cs typeface="Calibri"/>
                <a:sym typeface="Calibri"/>
              </a:rPr>
              <a:t>forecasted ONI values.</a:t>
            </a:r>
          </a:p>
        </p:txBody>
      </p:sp>
      <p:pic>
        <p:nvPicPr>
          <p:cNvPr id="28" name="Picture 27">
            <a:extLst>
              <a:ext uri="{FF2B5EF4-FFF2-40B4-BE49-F238E27FC236}">
                <a16:creationId xmlns:a16="http://schemas.microsoft.com/office/drawing/2014/main" id="{54B12B20-CB04-E653-A54A-6D08D644037E}"/>
              </a:ext>
            </a:extLst>
          </p:cNvPr>
          <p:cNvPicPr>
            <a:picLocks noChangeAspect="1"/>
          </p:cNvPicPr>
          <p:nvPr/>
        </p:nvPicPr>
        <p:blipFill rotWithShape="1">
          <a:blip r:embed="rId3"/>
          <a:srcRect r="509"/>
          <a:stretch/>
        </p:blipFill>
        <p:spPr>
          <a:xfrm>
            <a:off x="37791377" y="6830610"/>
            <a:ext cx="5411847" cy="5407039"/>
          </a:xfrm>
          <a:prstGeom prst="rect">
            <a:avLst/>
          </a:prstGeom>
        </p:spPr>
      </p:pic>
      <p:cxnSp>
        <p:nvCxnSpPr>
          <p:cNvPr id="40" name="Straight Connector 39">
            <a:extLst>
              <a:ext uri="{FF2B5EF4-FFF2-40B4-BE49-F238E27FC236}">
                <a16:creationId xmlns:a16="http://schemas.microsoft.com/office/drawing/2014/main" id="{944749FB-F72B-D1B7-F680-60F5C82FEDD3}"/>
              </a:ext>
            </a:extLst>
          </p:cNvPr>
          <p:cNvCxnSpPr>
            <a:cxnSpLocks/>
          </p:cNvCxnSpPr>
          <p:nvPr/>
        </p:nvCxnSpPr>
        <p:spPr>
          <a:xfrm>
            <a:off x="13685527" y="6813619"/>
            <a:ext cx="0" cy="31366097"/>
          </a:xfrm>
          <a:prstGeom prst="line">
            <a:avLst/>
          </a:prstGeom>
          <a:ln w="508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7014B2F-A309-80C9-8C67-85E8C35BFD44}"/>
              </a:ext>
            </a:extLst>
          </p:cNvPr>
          <p:cNvCxnSpPr>
            <a:cxnSpLocks/>
          </p:cNvCxnSpPr>
          <p:nvPr/>
        </p:nvCxnSpPr>
        <p:spPr>
          <a:xfrm>
            <a:off x="30211986" y="6815573"/>
            <a:ext cx="0" cy="31385637"/>
          </a:xfrm>
          <a:prstGeom prst="line">
            <a:avLst/>
          </a:prstGeom>
          <a:ln w="50800"/>
        </p:spPr>
        <p:style>
          <a:lnRef idx="1">
            <a:schemeClr val="dk1"/>
          </a:lnRef>
          <a:fillRef idx="0">
            <a:schemeClr val="dk1"/>
          </a:fillRef>
          <a:effectRef idx="0">
            <a:schemeClr val="dk1"/>
          </a:effectRef>
          <a:fontRef idx="minor">
            <a:schemeClr val="tx1"/>
          </a:fontRef>
        </p:style>
      </p:cxnSp>
      <p:pic>
        <p:nvPicPr>
          <p:cNvPr id="73" name="Picture 72">
            <a:extLst>
              <a:ext uri="{FF2B5EF4-FFF2-40B4-BE49-F238E27FC236}">
                <a16:creationId xmlns:a16="http://schemas.microsoft.com/office/drawing/2014/main" id="{2D82B495-FE3C-E761-98C0-61FB2F567BF1}"/>
              </a:ext>
            </a:extLst>
          </p:cNvPr>
          <p:cNvPicPr>
            <a:picLocks noChangeAspect="1"/>
          </p:cNvPicPr>
          <p:nvPr/>
        </p:nvPicPr>
        <p:blipFill>
          <a:blip r:embed="rId4"/>
          <a:srcRect/>
          <a:stretch/>
        </p:blipFill>
        <p:spPr>
          <a:xfrm>
            <a:off x="910287" y="23803006"/>
            <a:ext cx="12577544" cy="6582874"/>
          </a:xfrm>
          <a:prstGeom prst="rect">
            <a:avLst/>
          </a:prstGeom>
        </p:spPr>
      </p:pic>
      <p:sp>
        <p:nvSpPr>
          <p:cNvPr id="80" name="Google Shape;52;p1">
            <a:extLst>
              <a:ext uri="{FF2B5EF4-FFF2-40B4-BE49-F238E27FC236}">
                <a16:creationId xmlns:a16="http://schemas.microsoft.com/office/drawing/2014/main" id="{95A862F5-1348-6BF8-2EF9-50DC216F8CBB}"/>
              </a:ext>
            </a:extLst>
          </p:cNvPr>
          <p:cNvSpPr txBox="1"/>
          <p:nvPr/>
        </p:nvSpPr>
        <p:spPr>
          <a:xfrm>
            <a:off x="13875881" y="6772458"/>
            <a:ext cx="16163488" cy="5262939"/>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buClr>
                <a:schemeClr val="dk1"/>
              </a:buClr>
              <a:buSzPts val="4800"/>
            </a:pPr>
            <a:r>
              <a:rPr lang="en-US" sz="4800" dirty="0">
                <a:solidFill>
                  <a:schemeClr val="dk1"/>
                </a:solidFill>
                <a:latin typeface="Calibri"/>
                <a:cs typeface="Calibri"/>
                <a:sym typeface="Calibri"/>
              </a:rPr>
              <a:t>  This was largely a result of El Niño’s ability to shift the location and enhance the strength of the subtropical jet stream to favor the development of these low pressure systems that produce heavy rain and severe weather in FL (Figure 3), whereas strong La Niña’s promote drought and wildfires. ONI can be predicted several months in advance allowing for a seasonal forecasting opportunity for the National Weather Service offices in FL.</a:t>
            </a:r>
          </a:p>
        </p:txBody>
      </p:sp>
      <p:sp>
        <p:nvSpPr>
          <p:cNvPr id="81" name="Google Shape;52;p1">
            <a:extLst>
              <a:ext uri="{FF2B5EF4-FFF2-40B4-BE49-F238E27FC236}">
                <a16:creationId xmlns:a16="http://schemas.microsoft.com/office/drawing/2014/main" id="{B9281634-BDB4-6319-63ED-447BAAEC960C}"/>
              </a:ext>
            </a:extLst>
          </p:cNvPr>
          <p:cNvSpPr txBox="1"/>
          <p:nvPr/>
        </p:nvSpPr>
        <p:spPr>
          <a:xfrm>
            <a:off x="833723" y="19911617"/>
            <a:ext cx="12695318" cy="3785611"/>
          </a:xfrm>
          <a:prstGeom prst="rect">
            <a:avLst/>
          </a:prstGeom>
          <a:noFill/>
          <a:ln>
            <a:noFill/>
          </a:ln>
        </p:spPr>
        <p:txBody>
          <a:bodyPr spcFirstLastPara="1" wrap="square" lIns="91425" tIns="45700" rIns="91425" bIns="45700" anchor="t" anchorCtr="0">
            <a:spAutoFit/>
          </a:bodyPr>
          <a:lstStyle/>
          <a:p>
            <a:pPr algn="just">
              <a:buClr>
                <a:schemeClr val="dk1"/>
              </a:buClr>
              <a:buSzPts val="4800"/>
            </a:pPr>
            <a:r>
              <a:rPr lang="en-US" sz="4800" dirty="0">
                <a:latin typeface="Calibri" panose="020F0502020204030204" pitchFamily="34" charset="0"/>
                <a:cs typeface="Calibri" panose="020F0502020204030204" pitchFamily="34" charset="0"/>
              </a:rPr>
              <a:t>  Approx. 24% of the 365 F2/EF2+ tornadoes that have occurred in FL since 1950 happened at night (from 03 UTC to 11 UTC) when most people are asleep. 77% the 88 nighttime tornadoes occurred during the dry season (Figure 2).</a:t>
            </a:r>
            <a:endParaRPr lang="en-US" sz="4800" dirty="0">
              <a:solidFill>
                <a:schemeClr val="dk1"/>
              </a:solidFill>
              <a:latin typeface="Calibri"/>
              <a:cs typeface="Calibri"/>
              <a:sym typeface="Calibri"/>
            </a:endParaRPr>
          </a:p>
        </p:txBody>
      </p:sp>
      <p:sp>
        <p:nvSpPr>
          <p:cNvPr id="82" name="Google Shape;52;p1">
            <a:extLst>
              <a:ext uri="{FF2B5EF4-FFF2-40B4-BE49-F238E27FC236}">
                <a16:creationId xmlns:a16="http://schemas.microsoft.com/office/drawing/2014/main" id="{0B7D78BE-EC37-85E3-2FDE-79B2B940EF7A}"/>
              </a:ext>
            </a:extLst>
          </p:cNvPr>
          <p:cNvSpPr txBox="1"/>
          <p:nvPr/>
        </p:nvSpPr>
        <p:spPr>
          <a:xfrm>
            <a:off x="833723" y="31477153"/>
            <a:ext cx="12695318" cy="6740266"/>
          </a:xfrm>
          <a:prstGeom prst="rect">
            <a:avLst/>
          </a:prstGeom>
          <a:noFill/>
          <a:ln>
            <a:noFill/>
          </a:ln>
        </p:spPr>
        <p:txBody>
          <a:bodyPr spcFirstLastPara="1" wrap="square" lIns="91425" tIns="45700" rIns="91425" bIns="45700" anchor="t" anchorCtr="0">
            <a:spAutoFit/>
          </a:bodyPr>
          <a:lstStyle/>
          <a:p>
            <a:pPr algn="just">
              <a:buClr>
                <a:schemeClr val="dk1"/>
              </a:buClr>
              <a:buSzPts val="4800"/>
            </a:pPr>
            <a:r>
              <a:rPr lang="en-US" sz="4800" dirty="0">
                <a:solidFill>
                  <a:schemeClr val="dk1"/>
                </a:solidFill>
                <a:latin typeface="Calibri"/>
                <a:cs typeface="Calibri"/>
                <a:sym typeface="Calibri"/>
              </a:rPr>
              <a:t>  For example, during the overnight hours of February 22-23, 1998, an unusually severe outbreak of seven damaging tornadoes killed 42 people and injured 260 in east central FL when a potent low pressure system passed near the state. This 1997-98 dry season was record breaking in terms of tornado damage and the number of storms that impacted the state, during which Strong El Niño conditions were ongoing.</a:t>
            </a:r>
          </a:p>
        </p:txBody>
      </p:sp>
      <p:sp>
        <p:nvSpPr>
          <p:cNvPr id="83" name="Google Shape;52;p1">
            <a:extLst>
              <a:ext uri="{FF2B5EF4-FFF2-40B4-BE49-F238E27FC236}">
                <a16:creationId xmlns:a16="http://schemas.microsoft.com/office/drawing/2014/main" id="{2E2A05BC-9C74-0851-449F-EAE137C95970}"/>
              </a:ext>
            </a:extLst>
          </p:cNvPr>
          <p:cNvSpPr txBox="1"/>
          <p:nvPr/>
        </p:nvSpPr>
        <p:spPr>
          <a:xfrm>
            <a:off x="869078" y="18620499"/>
            <a:ext cx="12695318" cy="1200288"/>
          </a:xfrm>
          <a:prstGeom prst="rect">
            <a:avLst/>
          </a:prstGeom>
          <a:noFill/>
          <a:ln>
            <a:noFill/>
          </a:ln>
        </p:spPr>
        <p:txBody>
          <a:bodyPr spcFirstLastPara="1" wrap="square" lIns="91425" tIns="45700" rIns="91425" bIns="45700" anchor="t" anchorCtr="0">
            <a:spAutoFit/>
          </a:bodyPr>
          <a:lstStyle/>
          <a:p>
            <a:pPr algn="ctr">
              <a:buClr>
                <a:schemeClr val="dk1"/>
              </a:buClr>
              <a:buSzPts val="4800"/>
            </a:pPr>
            <a:r>
              <a:rPr lang="en-US" sz="3600" b="1" i="1" dirty="0">
                <a:latin typeface="Calibri" panose="020F0502020204030204" pitchFamily="34" charset="0"/>
                <a:cs typeface="Calibri" panose="020F0502020204030204" pitchFamily="34" charset="0"/>
              </a:rPr>
              <a:t>Figure 1: </a:t>
            </a:r>
            <a:r>
              <a:rPr lang="en-US" sz="3600" i="1" dirty="0">
                <a:latin typeface="Calibri" panose="020F0502020204030204" pitchFamily="34" charset="0"/>
                <a:cs typeface="Calibri" panose="020F0502020204030204" pitchFamily="34" charset="0"/>
              </a:rPr>
              <a:t>Accumulation of strong to violent tornadoes in Florida from 1950 to 2022 colored-coded by steepness.</a:t>
            </a:r>
            <a:endParaRPr lang="en-US" sz="3600" i="1" dirty="0">
              <a:solidFill>
                <a:schemeClr val="dk1"/>
              </a:solidFill>
              <a:latin typeface="Calibri"/>
              <a:cs typeface="Calibri"/>
              <a:sym typeface="Calibri"/>
            </a:endParaRPr>
          </a:p>
        </p:txBody>
      </p:sp>
      <p:sp>
        <p:nvSpPr>
          <p:cNvPr id="84" name="Google Shape;52;p1">
            <a:extLst>
              <a:ext uri="{FF2B5EF4-FFF2-40B4-BE49-F238E27FC236}">
                <a16:creationId xmlns:a16="http://schemas.microsoft.com/office/drawing/2014/main" id="{84C9D225-7A67-40FC-DB5F-211488ABF228}"/>
              </a:ext>
            </a:extLst>
          </p:cNvPr>
          <p:cNvSpPr txBox="1"/>
          <p:nvPr/>
        </p:nvSpPr>
        <p:spPr>
          <a:xfrm>
            <a:off x="854074" y="30291344"/>
            <a:ext cx="12695318" cy="1200288"/>
          </a:xfrm>
          <a:prstGeom prst="rect">
            <a:avLst/>
          </a:prstGeom>
          <a:noFill/>
          <a:ln>
            <a:noFill/>
          </a:ln>
        </p:spPr>
        <p:txBody>
          <a:bodyPr spcFirstLastPara="1" wrap="square" lIns="91425" tIns="45700" rIns="91425" bIns="45700" anchor="t" anchorCtr="0">
            <a:spAutoFit/>
          </a:bodyPr>
          <a:lstStyle/>
          <a:p>
            <a:pPr algn="ctr">
              <a:buClr>
                <a:schemeClr val="dk1"/>
              </a:buClr>
              <a:buSzPts val="4800"/>
            </a:pPr>
            <a:r>
              <a:rPr lang="en-US" sz="3600" b="1" i="1" dirty="0">
                <a:latin typeface="Calibri" panose="020F0502020204030204" pitchFamily="34" charset="0"/>
                <a:cs typeface="Calibri" panose="020F0502020204030204" pitchFamily="34" charset="0"/>
              </a:rPr>
              <a:t>Figure 2: </a:t>
            </a:r>
            <a:r>
              <a:rPr lang="en-US" sz="3600" i="1" dirty="0">
                <a:latin typeface="Calibri" panose="020F0502020204030204" pitchFamily="34" charset="0"/>
                <a:cs typeface="Calibri" panose="020F0502020204030204" pitchFamily="34" charset="0"/>
              </a:rPr>
              <a:t>Monthly count of strong to violent day (red) and nighttime (black) tornadoes in FL from 1950 to 2022.</a:t>
            </a:r>
            <a:endParaRPr lang="en-US" sz="3600" i="1" dirty="0">
              <a:solidFill>
                <a:schemeClr val="dk1"/>
              </a:solidFill>
              <a:latin typeface="Calibri"/>
              <a:cs typeface="Calibri"/>
              <a:sym typeface="Calibri"/>
            </a:endParaRPr>
          </a:p>
        </p:txBody>
      </p:sp>
      <p:sp>
        <p:nvSpPr>
          <p:cNvPr id="85" name="Rectangle 84">
            <a:extLst>
              <a:ext uri="{FF2B5EF4-FFF2-40B4-BE49-F238E27FC236}">
                <a16:creationId xmlns:a16="http://schemas.microsoft.com/office/drawing/2014/main" id="{701F65B2-AFA8-67DB-D421-0D8CFC874092}"/>
              </a:ext>
            </a:extLst>
          </p:cNvPr>
          <p:cNvSpPr/>
          <p:nvPr/>
        </p:nvSpPr>
        <p:spPr>
          <a:xfrm>
            <a:off x="814085" y="11574077"/>
            <a:ext cx="12750308" cy="8281377"/>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3C473EE-7416-268C-35F8-D6E92370E77E}"/>
              </a:ext>
            </a:extLst>
          </p:cNvPr>
          <p:cNvSpPr/>
          <p:nvPr/>
        </p:nvSpPr>
        <p:spPr>
          <a:xfrm>
            <a:off x="807773" y="23753390"/>
            <a:ext cx="12736502" cy="7738242"/>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Google Shape;52;p1">
            <a:extLst>
              <a:ext uri="{FF2B5EF4-FFF2-40B4-BE49-F238E27FC236}">
                <a16:creationId xmlns:a16="http://schemas.microsoft.com/office/drawing/2014/main" id="{C8C817B6-2347-31E1-CBC1-807A263BF5D6}"/>
              </a:ext>
            </a:extLst>
          </p:cNvPr>
          <p:cNvSpPr txBox="1"/>
          <p:nvPr/>
        </p:nvSpPr>
        <p:spPr>
          <a:xfrm>
            <a:off x="13922983" y="19086896"/>
            <a:ext cx="16082837" cy="1754286"/>
          </a:xfrm>
          <a:prstGeom prst="rect">
            <a:avLst/>
          </a:prstGeom>
          <a:noFill/>
          <a:ln>
            <a:noFill/>
          </a:ln>
        </p:spPr>
        <p:txBody>
          <a:bodyPr spcFirstLastPara="1" wrap="square" lIns="91425" tIns="45700" rIns="91425" bIns="45700" anchor="t" anchorCtr="0">
            <a:spAutoFit/>
          </a:bodyPr>
          <a:lstStyle/>
          <a:p>
            <a:pPr algn="ctr">
              <a:buClr>
                <a:schemeClr val="dk1"/>
              </a:buClr>
              <a:buSzPts val="4800"/>
            </a:pPr>
            <a:r>
              <a:rPr lang="en-US" sz="3600" b="1" i="1" dirty="0">
                <a:latin typeface="Calibri" panose="020F0502020204030204" pitchFamily="34" charset="0"/>
                <a:cs typeface="Calibri" panose="020F0502020204030204" pitchFamily="34" charset="0"/>
              </a:rPr>
              <a:t>Figure 3:</a:t>
            </a:r>
            <a:r>
              <a:rPr lang="en-US" sz="3600" i="1" dirty="0">
                <a:latin typeface="Calibri" panose="020F0502020204030204" pitchFamily="34" charset="0"/>
                <a:cs typeface="Calibri" panose="020F0502020204030204" pitchFamily="34" charset="0"/>
              </a:rPr>
              <a:t> Average number tornadoes within the NWS Melbourne CWA during each ENSO category for each dry season since 1969, the number next to the ENSO categories are the number of dry seasons that had those conditions.</a:t>
            </a:r>
            <a:endParaRPr lang="en-US" sz="3600" i="1" dirty="0">
              <a:solidFill>
                <a:schemeClr val="dk1"/>
              </a:solidFill>
              <a:latin typeface="Calibri"/>
              <a:cs typeface="Calibri"/>
              <a:sym typeface="Calibri"/>
            </a:endParaRPr>
          </a:p>
        </p:txBody>
      </p:sp>
      <p:sp>
        <p:nvSpPr>
          <p:cNvPr id="89" name="Rectangle 88">
            <a:extLst>
              <a:ext uri="{FF2B5EF4-FFF2-40B4-BE49-F238E27FC236}">
                <a16:creationId xmlns:a16="http://schemas.microsoft.com/office/drawing/2014/main" id="{11B8E57E-90C7-DCBA-72CA-186E1ADAD67B}"/>
              </a:ext>
            </a:extLst>
          </p:cNvPr>
          <p:cNvSpPr/>
          <p:nvPr/>
        </p:nvSpPr>
        <p:spPr>
          <a:xfrm>
            <a:off x="13808734" y="11966822"/>
            <a:ext cx="16282118" cy="8907017"/>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Google Shape;52;p1">
            <a:extLst>
              <a:ext uri="{FF2B5EF4-FFF2-40B4-BE49-F238E27FC236}">
                <a16:creationId xmlns:a16="http://schemas.microsoft.com/office/drawing/2014/main" id="{EC52D42F-2AAB-3614-7634-CC6770BEA609}"/>
              </a:ext>
            </a:extLst>
          </p:cNvPr>
          <p:cNvSpPr txBox="1"/>
          <p:nvPr/>
        </p:nvSpPr>
        <p:spPr>
          <a:xfrm>
            <a:off x="30288568" y="12232684"/>
            <a:ext cx="7531178" cy="2862282"/>
          </a:xfrm>
          <a:prstGeom prst="rect">
            <a:avLst/>
          </a:prstGeom>
          <a:noFill/>
          <a:ln>
            <a:noFill/>
          </a:ln>
        </p:spPr>
        <p:txBody>
          <a:bodyPr spcFirstLastPara="1" wrap="square" lIns="91425" tIns="45700" rIns="91425" bIns="45700" anchor="t" anchorCtr="0">
            <a:spAutoFit/>
          </a:bodyPr>
          <a:lstStyle/>
          <a:p>
            <a:pPr algn="ctr">
              <a:buClr>
                <a:schemeClr val="dk1"/>
              </a:buClr>
              <a:buSzPts val="4800"/>
            </a:pPr>
            <a:r>
              <a:rPr lang="en-US" sz="3600" b="1" i="1" dirty="0">
                <a:latin typeface="Calibri" panose="020F0502020204030204" pitchFamily="34" charset="0"/>
                <a:cs typeface="Calibri" panose="020F0502020204030204" pitchFamily="34" charset="0"/>
              </a:rPr>
              <a:t>Figure 5:</a:t>
            </a:r>
            <a:r>
              <a:rPr lang="en-US" sz="3600" i="1" dirty="0">
                <a:latin typeface="Calibri" panose="020F0502020204030204" pitchFamily="34" charset="0"/>
                <a:cs typeface="Calibri" panose="020F0502020204030204" pitchFamily="34" charset="0"/>
              </a:rPr>
              <a:t> LR curve for above normal FL storminess, the blue dots represent the Jan-Feb-Mar ONI value for each dry season since 1950, where the top dots are the top 40% in terms of storminess.</a:t>
            </a:r>
            <a:endParaRPr lang="en-US" sz="3600" i="1" dirty="0">
              <a:solidFill>
                <a:schemeClr val="dk1"/>
              </a:solidFill>
              <a:latin typeface="Calibri"/>
              <a:cs typeface="Calibri"/>
              <a:sym typeface="Calibri"/>
            </a:endParaRPr>
          </a:p>
        </p:txBody>
      </p:sp>
      <p:pic>
        <p:nvPicPr>
          <p:cNvPr id="93" name="Picture 92">
            <a:extLst>
              <a:ext uri="{FF2B5EF4-FFF2-40B4-BE49-F238E27FC236}">
                <a16:creationId xmlns:a16="http://schemas.microsoft.com/office/drawing/2014/main" id="{83FA12EE-698E-909A-DCE3-7DD9C7752F87}"/>
              </a:ext>
            </a:extLst>
          </p:cNvPr>
          <p:cNvPicPr>
            <a:picLocks noChangeAspect="1"/>
          </p:cNvPicPr>
          <p:nvPr/>
        </p:nvPicPr>
        <p:blipFill>
          <a:blip r:embed="rId5"/>
          <a:stretch>
            <a:fillRect/>
          </a:stretch>
        </p:blipFill>
        <p:spPr>
          <a:xfrm>
            <a:off x="901425" y="11640599"/>
            <a:ext cx="12583589" cy="7044467"/>
          </a:xfrm>
          <a:prstGeom prst="rect">
            <a:avLst/>
          </a:prstGeom>
        </p:spPr>
      </p:pic>
      <p:pic>
        <p:nvPicPr>
          <p:cNvPr id="95" name="Picture 94">
            <a:extLst>
              <a:ext uri="{FF2B5EF4-FFF2-40B4-BE49-F238E27FC236}">
                <a16:creationId xmlns:a16="http://schemas.microsoft.com/office/drawing/2014/main" id="{A33E3246-D309-77B3-73EA-BE157AB9D2A2}"/>
              </a:ext>
            </a:extLst>
          </p:cNvPr>
          <p:cNvPicPr>
            <a:picLocks noChangeAspect="1"/>
          </p:cNvPicPr>
          <p:nvPr/>
        </p:nvPicPr>
        <p:blipFill>
          <a:blip r:embed="rId6"/>
          <a:srcRect/>
          <a:stretch/>
        </p:blipFill>
        <p:spPr>
          <a:xfrm>
            <a:off x="13993512" y="12155106"/>
            <a:ext cx="15927002" cy="6960744"/>
          </a:xfrm>
          <a:prstGeom prst="rect">
            <a:avLst/>
          </a:prstGeom>
        </p:spPr>
      </p:pic>
      <p:sp>
        <p:nvSpPr>
          <p:cNvPr id="96" name="Google Shape;52;p1">
            <a:extLst>
              <a:ext uri="{FF2B5EF4-FFF2-40B4-BE49-F238E27FC236}">
                <a16:creationId xmlns:a16="http://schemas.microsoft.com/office/drawing/2014/main" id="{CCC39707-0B9D-B5D1-3B30-06000B0DCB35}"/>
              </a:ext>
            </a:extLst>
          </p:cNvPr>
          <p:cNvSpPr txBox="1"/>
          <p:nvPr/>
        </p:nvSpPr>
        <p:spPr>
          <a:xfrm>
            <a:off x="30356838" y="14964958"/>
            <a:ext cx="12695318" cy="6093936"/>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buClr>
                <a:schemeClr val="dk1"/>
              </a:buClr>
              <a:buSzPts val="4800"/>
            </a:pPr>
            <a:r>
              <a:rPr lang="en-US" sz="5400" b="1" dirty="0">
                <a:solidFill>
                  <a:srgbClr val="960000"/>
                </a:solidFill>
                <a:latin typeface="Calibri" panose="020F0502020204030204" pitchFamily="34" charset="0"/>
                <a:cs typeface="Calibri" panose="020F0502020204030204" pitchFamily="34" charset="0"/>
                <a:sym typeface="Calibri"/>
              </a:rPr>
              <a:t>(3) </a:t>
            </a:r>
            <a:r>
              <a:rPr lang="en-US" sz="5400" b="1" u="sng" dirty="0">
                <a:solidFill>
                  <a:srgbClr val="960000"/>
                </a:solidFill>
                <a:latin typeface="Calibri" panose="020F0502020204030204" pitchFamily="34" charset="0"/>
                <a:cs typeface="Calibri" panose="020F0502020204030204" pitchFamily="34" charset="0"/>
                <a:sym typeface="Calibri"/>
              </a:rPr>
              <a:t>Results and Discussion</a:t>
            </a:r>
          </a:p>
          <a:p>
            <a:pPr algn="just">
              <a:buClr>
                <a:schemeClr val="dk1"/>
              </a:buClr>
              <a:buSzPts val="4800"/>
            </a:pPr>
            <a:r>
              <a:rPr lang="en-US" sz="4800" dirty="0">
                <a:solidFill>
                  <a:schemeClr val="dk1"/>
                </a:solidFill>
                <a:latin typeface="Calibri"/>
                <a:cs typeface="Calibri"/>
                <a:sym typeface="Calibri"/>
              </a:rPr>
              <a:t>  Twelve LREs were created for the NDJ, FMA, and full dry season (NDJFMA) period allowing for the probabilistic prediction of well below, below, above, and well above normal storminess (Figure 7) where each period uses the ONI value one month beforehand, i.e., the NDJ LREs use the OND ONI value to output a probability.</a:t>
            </a:r>
          </a:p>
        </p:txBody>
      </p:sp>
      <p:sp>
        <p:nvSpPr>
          <p:cNvPr id="97" name="Google Shape;52;p1">
            <a:extLst>
              <a:ext uri="{FF2B5EF4-FFF2-40B4-BE49-F238E27FC236}">
                <a16:creationId xmlns:a16="http://schemas.microsoft.com/office/drawing/2014/main" id="{1B1A61F5-8B40-1DE7-D15F-A96837791BF0}"/>
              </a:ext>
            </a:extLst>
          </p:cNvPr>
          <p:cNvSpPr txBox="1"/>
          <p:nvPr/>
        </p:nvSpPr>
        <p:spPr>
          <a:xfrm>
            <a:off x="30384604" y="34464260"/>
            <a:ext cx="12695318" cy="3877944"/>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buClr>
                <a:schemeClr val="dk1"/>
              </a:buClr>
              <a:buSzPts val="4800"/>
            </a:pPr>
            <a:r>
              <a:rPr lang="en-US" sz="5400" b="1" dirty="0">
                <a:solidFill>
                  <a:srgbClr val="960000"/>
                </a:solidFill>
                <a:latin typeface="Calibri" panose="020F0502020204030204" pitchFamily="34" charset="0"/>
                <a:cs typeface="Calibri" panose="020F0502020204030204" pitchFamily="34" charset="0"/>
                <a:sym typeface="Calibri"/>
              </a:rPr>
              <a:t>(4) </a:t>
            </a:r>
            <a:r>
              <a:rPr lang="en-US" sz="5400" b="1" u="sng" dirty="0">
                <a:solidFill>
                  <a:srgbClr val="960000"/>
                </a:solidFill>
                <a:latin typeface="Calibri" panose="020F0502020204030204" pitchFamily="34" charset="0"/>
                <a:cs typeface="Calibri" panose="020F0502020204030204" pitchFamily="34" charset="0"/>
                <a:sym typeface="Calibri"/>
              </a:rPr>
              <a:t>Future Work</a:t>
            </a:r>
          </a:p>
          <a:p>
            <a:pPr algn="just">
              <a:buClr>
                <a:schemeClr val="dk1"/>
              </a:buClr>
              <a:buSzPts val="4800"/>
            </a:pPr>
            <a:r>
              <a:rPr lang="en-US" sz="4800" dirty="0">
                <a:solidFill>
                  <a:schemeClr val="dk1"/>
                </a:solidFill>
                <a:latin typeface="Calibri"/>
                <a:cs typeface="Calibri"/>
                <a:sym typeface="Calibri"/>
              </a:rPr>
              <a:t>  Training these statistical models and/or the use of ML using other oceanic and atmospheric oscillations could provide greater skill in forecasting storminess on shorter time scales. </a:t>
            </a:r>
          </a:p>
        </p:txBody>
      </p:sp>
      <p:pic>
        <p:nvPicPr>
          <p:cNvPr id="100" name="Picture 99">
            <a:extLst>
              <a:ext uri="{FF2B5EF4-FFF2-40B4-BE49-F238E27FC236}">
                <a16:creationId xmlns:a16="http://schemas.microsoft.com/office/drawing/2014/main" id="{76D0B7DB-7E4F-8267-A5BC-804A8EED1576}"/>
              </a:ext>
            </a:extLst>
          </p:cNvPr>
          <p:cNvPicPr>
            <a:picLocks noChangeAspect="1"/>
          </p:cNvPicPr>
          <p:nvPr/>
        </p:nvPicPr>
        <p:blipFill>
          <a:blip r:embed="rId7"/>
          <a:srcRect/>
          <a:stretch/>
        </p:blipFill>
        <p:spPr>
          <a:xfrm>
            <a:off x="30251198" y="6917553"/>
            <a:ext cx="7553871" cy="5385226"/>
          </a:xfrm>
          <a:prstGeom prst="rect">
            <a:avLst/>
          </a:prstGeom>
        </p:spPr>
      </p:pic>
      <p:sp>
        <p:nvSpPr>
          <p:cNvPr id="101" name="Google Shape;52;p1">
            <a:extLst>
              <a:ext uri="{FF2B5EF4-FFF2-40B4-BE49-F238E27FC236}">
                <a16:creationId xmlns:a16="http://schemas.microsoft.com/office/drawing/2014/main" id="{0876B837-A08E-F1F2-63FD-AC552D31ECBF}"/>
              </a:ext>
            </a:extLst>
          </p:cNvPr>
          <p:cNvSpPr txBox="1"/>
          <p:nvPr/>
        </p:nvSpPr>
        <p:spPr>
          <a:xfrm>
            <a:off x="13922983" y="36930064"/>
            <a:ext cx="16082837" cy="1200288"/>
          </a:xfrm>
          <a:prstGeom prst="rect">
            <a:avLst/>
          </a:prstGeom>
          <a:noFill/>
          <a:ln>
            <a:noFill/>
          </a:ln>
        </p:spPr>
        <p:txBody>
          <a:bodyPr spcFirstLastPara="1" wrap="square" lIns="91425" tIns="45700" rIns="91425" bIns="45700" anchor="t" anchorCtr="0">
            <a:spAutoFit/>
          </a:bodyPr>
          <a:lstStyle/>
          <a:p>
            <a:pPr algn="ctr">
              <a:buClr>
                <a:schemeClr val="dk1"/>
              </a:buClr>
              <a:buSzPts val="4800"/>
            </a:pPr>
            <a:r>
              <a:rPr lang="en-US" sz="3600" b="1" i="1" dirty="0">
                <a:latin typeface="Calibri" panose="020F0502020204030204" pitchFamily="34" charset="0"/>
                <a:cs typeface="Calibri" panose="020F0502020204030204" pitchFamily="34" charset="0"/>
              </a:rPr>
              <a:t>Figure 4:</a:t>
            </a:r>
            <a:r>
              <a:rPr lang="en-US" sz="3600" i="1" dirty="0">
                <a:latin typeface="Calibri" panose="020F0502020204030204" pitchFamily="34" charset="0"/>
                <a:cs typeface="Calibri" panose="020F0502020204030204" pitchFamily="34" charset="0"/>
              </a:rPr>
              <a:t> Time series of daily average MSLP over a grid encompassing 24°-31°N to 80°-88°W, areas where MSLP dips below the 1012 hPa threshold are shaded gray.</a:t>
            </a:r>
            <a:endParaRPr lang="en-US" sz="3600" i="1" dirty="0">
              <a:solidFill>
                <a:schemeClr val="dk1"/>
              </a:solidFill>
              <a:latin typeface="Calibri"/>
              <a:cs typeface="Calibri"/>
              <a:sym typeface="Calibri"/>
            </a:endParaRPr>
          </a:p>
        </p:txBody>
      </p:sp>
      <p:pic>
        <p:nvPicPr>
          <p:cNvPr id="107" name="Picture 106">
            <a:extLst>
              <a:ext uri="{FF2B5EF4-FFF2-40B4-BE49-F238E27FC236}">
                <a16:creationId xmlns:a16="http://schemas.microsoft.com/office/drawing/2014/main" id="{FDF994B6-38F9-D138-0B78-5B613EB1C601}"/>
              </a:ext>
            </a:extLst>
          </p:cNvPr>
          <p:cNvPicPr>
            <a:picLocks noChangeAspect="1"/>
          </p:cNvPicPr>
          <p:nvPr/>
        </p:nvPicPr>
        <p:blipFill>
          <a:blip r:embed="rId8"/>
          <a:srcRect/>
          <a:stretch/>
        </p:blipFill>
        <p:spPr>
          <a:xfrm>
            <a:off x="13849043" y="29807622"/>
            <a:ext cx="16071471" cy="7210933"/>
          </a:xfrm>
          <a:prstGeom prst="rect">
            <a:avLst/>
          </a:prstGeom>
        </p:spPr>
      </p:pic>
      <p:sp>
        <p:nvSpPr>
          <p:cNvPr id="108" name="Google Shape;52;p1">
            <a:extLst>
              <a:ext uri="{FF2B5EF4-FFF2-40B4-BE49-F238E27FC236}">
                <a16:creationId xmlns:a16="http://schemas.microsoft.com/office/drawing/2014/main" id="{6C435C23-92A5-4626-EC9C-777DA8CFD5D3}"/>
              </a:ext>
            </a:extLst>
          </p:cNvPr>
          <p:cNvSpPr txBox="1"/>
          <p:nvPr/>
        </p:nvSpPr>
        <p:spPr>
          <a:xfrm>
            <a:off x="38295365" y="12438424"/>
            <a:ext cx="4597702" cy="2308284"/>
          </a:xfrm>
          <a:prstGeom prst="rect">
            <a:avLst/>
          </a:prstGeom>
          <a:noFill/>
          <a:ln>
            <a:noFill/>
          </a:ln>
        </p:spPr>
        <p:txBody>
          <a:bodyPr spcFirstLastPara="1" wrap="square" lIns="91425" tIns="45700" rIns="91425" bIns="45700" anchor="t" anchorCtr="0">
            <a:spAutoFit/>
          </a:bodyPr>
          <a:lstStyle/>
          <a:p>
            <a:pPr algn="ctr">
              <a:buClr>
                <a:schemeClr val="dk1"/>
              </a:buClr>
              <a:buSzPts val="4800"/>
            </a:pPr>
            <a:r>
              <a:rPr lang="en-US" sz="3600" b="1" i="1" dirty="0">
                <a:latin typeface="Calibri" panose="020F0502020204030204" pitchFamily="34" charset="0"/>
                <a:cs typeface="Calibri" panose="020F0502020204030204" pitchFamily="34" charset="0"/>
              </a:rPr>
              <a:t>Figure 6:</a:t>
            </a:r>
            <a:r>
              <a:rPr lang="en-US" sz="3600" i="1" dirty="0">
                <a:latin typeface="Calibri" panose="020F0502020204030204" pitchFamily="34" charset="0"/>
                <a:cs typeface="Calibri" panose="020F0502020204030204" pitchFamily="34" charset="0"/>
              </a:rPr>
              <a:t> FL storminess grid where MSLP is averaged from 24°-31°N to 80°-88°W.</a:t>
            </a:r>
            <a:endParaRPr lang="en-US" sz="3600" i="1" dirty="0">
              <a:solidFill>
                <a:schemeClr val="dk1"/>
              </a:solidFill>
              <a:latin typeface="Calibri"/>
              <a:cs typeface="Calibri"/>
              <a:sym typeface="Calibri"/>
            </a:endParaRPr>
          </a:p>
        </p:txBody>
      </p:sp>
      <p:sp>
        <p:nvSpPr>
          <p:cNvPr id="109" name="Rectangle 108">
            <a:extLst>
              <a:ext uri="{FF2B5EF4-FFF2-40B4-BE49-F238E27FC236}">
                <a16:creationId xmlns:a16="http://schemas.microsoft.com/office/drawing/2014/main" id="{B15B10EB-4F67-6E80-996C-50BAEC9935AF}"/>
              </a:ext>
            </a:extLst>
          </p:cNvPr>
          <p:cNvSpPr/>
          <p:nvPr/>
        </p:nvSpPr>
        <p:spPr>
          <a:xfrm>
            <a:off x="13797010" y="29877009"/>
            <a:ext cx="16282118" cy="824619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111">
            <a:extLst>
              <a:ext uri="{FF2B5EF4-FFF2-40B4-BE49-F238E27FC236}">
                <a16:creationId xmlns:a16="http://schemas.microsoft.com/office/drawing/2014/main" id="{109FB794-DEF1-D1E6-B9E6-CF6BECB51AB2}"/>
              </a:ext>
            </a:extLst>
          </p:cNvPr>
          <p:cNvPicPr>
            <a:picLocks noChangeAspect="1"/>
          </p:cNvPicPr>
          <p:nvPr/>
        </p:nvPicPr>
        <p:blipFill>
          <a:blip r:embed="rId9"/>
          <a:stretch>
            <a:fillRect/>
          </a:stretch>
        </p:blipFill>
        <p:spPr>
          <a:xfrm>
            <a:off x="30343082" y="20989771"/>
            <a:ext cx="12744019" cy="6289829"/>
          </a:xfrm>
          <a:prstGeom prst="rect">
            <a:avLst/>
          </a:prstGeom>
        </p:spPr>
      </p:pic>
      <p:sp>
        <p:nvSpPr>
          <p:cNvPr id="113" name="Google Shape;52;p1">
            <a:extLst>
              <a:ext uri="{FF2B5EF4-FFF2-40B4-BE49-F238E27FC236}">
                <a16:creationId xmlns:a16="http://schemas.microsoft.com/office/drawing/2014/main" id="{CD9BB98A-BCEA-F4EE-8CE5-C500C125BCA2}"/>
              </a:ext>
            </a:extLst>
          </p:cNvPr>
          <p:cNvSpPr txBox="1"/>
          <p:nvPr/>
        </p:nvSpPr>
        <p:spPr>
          <a:xfrm>
            <a:off x="30356838" y="28664534"/>
            <a:ext cx="12695318" cy="6001603"/>
          </a:xfrm>
          <a:prstGeom prst="rect">
            <a:avLst/>
          </a:prstGeom>
          <a:noFill/>
          <a:ln>
            <a:noFill/>
          </a:ln>
        </p:spPr>
        <p:txBody>
          <a:bodyPr spcFirstLastPara="1" wrap="square" lIns="91425" tIns="45700" rIns="91425" bIns="45700" anchor="t" anchorCtr="0">
            <a:spAutoFit/>
          </a:bodyPr>
          <a:lstStyle/>
          <a:p>
            <a:pPr algn="just">
              <a:buClr>
                <a:schemeClr val="dk1"/>
              </a:buClr>
              <a:buSzPts val="4800"/>
            </a:pPr>
            <a:r>
              <a:rPr lang="en-US" sz="4800" dirty="0">
                <a:solidFill>
                  <a:schemeClr val="dk1"/>
                </a:solidFill>
                <a:latin typeface="Calibri"/>
                <a:cs typeface="Calibri"/>
                <a:sym typeface="Calibri"/>
              </a:rPr>
              <a:t>  The observed/expected OND, JFM, and ONDJFM ONI values of 1.9, 1.5, and 1.7 respectively, imply that above normal storminess (about 8 or more threshold storms) would be expected during the 2023-24 dry season. Higher probabilities during FMA suggest that ENSO has a greater affect on FL’s weather during the latter half of the dry season.</a:t>
            </a:r>
          </a:p>
        </p:txBody>
      </p:sp>
      <p:sp>
        <p:nvSpPr>
          <p:cNvPr id="114" name="Google Shape;52;p1">
            <a:extLst>
              <a:ext uri="{FF2B5EF4-FFF2-40B4-BE49-F238E27FC236}">
                <a16:creationId xmlns:a16="http://schemas.microsoft.com/office/drawing/2014/main" id="{B20D1436-B31B-1028-AE60-4D3F5E8E457A}"/>
              </a:ext>
            </a:extLst>
          </p:cNvPr>
          <p:cNvSpPr txBox="1"/>
          <p:nvPr/>
        </p:nvSpPr>
        <p:spPr>
          <a:xfrm>
            <a:off x="30377193" y="27549573"/>
            <a:ext cx="12695318" cy="1200288"/>
          </a:xfrm>
          <a:prstGeom prst="rect">
            <a:avLst/>
          </a:prstGeom>
          <a:noFill/>
          <a:ln>
            <a:noFill/>
          </a:ln>
        </p:spPr>
        <p:txBody>
          <a:bodyPr spcFirstLastPara="1" wrap="square" lIns="91425" tIns="45700" rIns="91425" bIns="45700" anchor="t" anchorCtr="0">
            <a:spAutoFit/>
          </a:bodyPr>
          <a:lstStyle/>
          <a:p>
            <a:pPr algn="ctr">
              <a:buClr>
                <a:schemeClr val="dk1"/>
              </a:buClr>
              <a:buSzPts val="4800"/>
            </a:pPr>
            <a:r>
              <a:rPr lang="en-US" sz="3600" b="1" i="1" dirty="0">
                <a:latin typeface="Calibri" panose="020F0502020204030204" pitchFamily="34" charset="0"/>
                <a:cs typeface="Calibri" panose="020F0502020204030204" pitchFamily="34" charset="0"/>
              </a:rPr>
              <a:t>Figure 7: </a:t>
            </a:r>
            <a:r>
              <a:rPr lang="en-US" sz="3600" i="1" dirty="0">
                <a:latin typeface="Calibri" panose="020F0502020204030204" pitchFamily="34" charset="0"/>
                <a:cs typeface="Calibri" panose="020F0502020204030204" pitchFamily="34" charset="0"/>
              </a:rPr>
              <a:t>Florida storminess probabilities for the 2023-24 dry season.</a:t>
            </a:r>
            <a:endParaRPr lang="en-US" sz="3600" i="1" dirty="0">
              <a:solidFill>
                <a:schemeClr val="dk1"/>
              </a:solidFill>
              <a:latin typeface="Calibri"/>
              <a:cs typeface="Calibri"/>
              <a:sym typeface="Calibri"/>
            </a:endParaRPr>
          </a:p>
        </p:txBody>
      </p:sp>
      <p:sp>
        <p:nvSpPr>
          <p:cNvPr id="115" name="Rectangle 114">
            <a:extLst>
              <a:ext uri="{FF2B5EF4-FFF2-40B4-BE49-F238E27FC236}">
                <a16:creationId xmlns:a16="http://schemas.microsoft.com/office/drawing/2014/main" id="{A624BB14-1B60-2FFE-C9F2-8F7795360AC4}"/>
              </a:ext>
            </a:extLst>
          </p:cNvPr>
          <p:cNvSpPr/>
          <p:nvPr/>
        </p:nvSpPr>
        <p:spPr>
          <a:xfrm>
            <a:off x="30343877" y="20978234"/>
            <a:ext cx="12736502" cy="7738242"/>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26C24C8-AB8B-2622-59CA-26C57E0CC642}"/>
              </a:ext>
            </a:extLst>
          </p:cNvPr>
          <p:cNvSpPr/>
          <p:nvPr/>
        </p:nvSpPr>
        <p:spPr>
          <a:xfrm>
            <a:off x="859499" y="7977584"/>
            <a:ext cx="184731" cy="17961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943B4D8-F9EC-754C-6E83-184B81CCFE20}"/>
              </a:ext>
            </a:extLst>
          </p:cNvPr>
          <p:cNvSpPr/>
          <p:nvPr/>
        </p:nvSpPr>
        <p:spPr>
          <a:xfrm>
            <a:off x="858222" y="20237019"/>
            <a:ext cx="184731" cy="17961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EF9C241-BC7F-94CB-4650-F9D7886D26B3}"/>
              </a:ext>
            </a:extLst>
          </p:cNvPr>
          <p:cNvSpPr/>
          <p:nvPr/>
        </p:nvSpPr>
        <p:spPr>
          <a:xfrm>
            <a:off x="858222" y="31791740"/>
            <a:ext cx="184731" cy="17961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AD32A3C-5137-1314-23AC-81F2AAC49A49}"/>
              </a:ext>
            </a:extLst>
          </p:cNvPr>
          <p:cNvSpPr/>
          <p:nvPr/>
        </p:nvSpPr>
        <p:spPr>
          <a:xfrm>
            <a:off x="13889736" y="7113782"/>
            <a:ext cx="184731" cy="17961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42E23C-414B-D04A-971F-5FB10E872B70}"/>
              </a:ext>
            </a:extLst>
          </p:cNvPr>
          <p:cNvSpPr/>
          <p:nvPr/>
        </p:nvSpPr>
        <p:spPr>
          <a:xfrm>
            <a:off x="13888005" y="22030610"/>
            <a:ext cx="184731" cy="17961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AB2E484-4AAB-4DBD-5466-78720D489855}"/>
              </a:ext>
            </a:extLst>
          </p:cNvPr>
          <p:cNvSpPr/>
          <p:nvPr/>
        </p:nvSpPr>
        <p:spPr>
          <a:xfrm>
            <a:off x="30403800" y="16120120"/>
            <a:ext cx="184731" cy="17961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AB4E475-2051-AFC6-6A63-BD102D055F94}"/>
              </a:ext>
            </a:extLst>
          </p:cNvPr>
          <p:cNvSpPr/>
          <p:nvPr/>
        </p:nvSpPr>
        <p:spPr>
          <a:xfrm>
            <a:off x="30403119" y="28989996"/>
            <a:ext cx="184731" cy="17961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57E7DD2-192C-BE40-62F5-DFDA649BC352}"/>
              </a:ext>
            </a:extLst>
          </p:cNvPr>
          <p:cNvSpPr/>
          <p:nvPr/>
        </p:nvSpPr>
        <p:spPr>
          <a:xfrm>
            <a:off x="30402942" y="35616736"/>
            <a:ext cx="184731" cy="17961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3026</TotalTime>
  <Words>786</Words>
  <Application>Microsoft Office PowerPoint</Application>
  <PresentationFormat>Custom</PresentationFormat>
  <Paragraphs>23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Gabriel Taylor</cp:lastModifiedBy>
  <cp:revision>6</cp:revision>
  <dcterms:created xsi:type="dcterms:W3CDTF">2007-04-04T14:17:42Z</dcterms:created>
  <dcterms:modified xsi:type="dcterms:W3CDTF">2024-04-13T01:23:38Z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