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62" r:id="rId2"/>
  </p:sldIdLst>
  <p:sldSz cx="43891200" cy="38404800"/>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p15:clr>
            <a:srgbClr val="A4A3A4"/>
          </p15:clr>
        </p15:guide>
        <p15:guide id="2" pos="13824">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 roundtripDataSignature="AMtx7mjCJEoeVLJPb7mFCyTn54l5Z/At7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E51B06-612E-A0E3-2088-967ECF0509AC}" name="Matthew Ninesling" initials="MN" userId="S::mninesling2020@fit.edu::bebbea37-5c29-41f2-9ffd-be67afd66c53" providerId="AD"/>
  <p188:author id="{C5C2C5A5-3873-EF29-CEA8-86A36620B7E4}" name="Darin Hiraldo" initials="DH" userId="S::dhiraldo2020@fit.edu::7d37f454-cb37-4f44-ab3d-574beb3deea5" providerId="AD"/>
  <p188:author id="{77A9ECD3-AB9C-D8A0-AE6C-E09837210944}" name="Elias Martin" initials="EM" userId="S::emartin2020@fit.edu::56944b3d-8577-4a96-be90-1074e87cd2b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59B"/>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 d="100"/>
          <a:sy n="13" d="100"/>
        </p:scale>
        <p:origin x="2026" y="178"/>
      </p:cViewPr>
      <p:guideLst>
        <p:guide orient="horz" pos="12096"/>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3"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presProps" Target="presProps.xml"/><Relationship Id="rId15" Type="http://schemas.microsoft.com/office/2018/10/relationships/authors" Target="authors.xml"/><Relationship Id="rId10" Type="http://customschemas.google.com/relationships/presentationmetadata" Target="meta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4" y="0"/>
            <a:ext cx="2971800"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1pPr>
            <a:lvl2pPr marL="914400" marR="0" lvl="1"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2pPr>
            <a:lvl3pPr marL="1371600" marR="0" lvl="2"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3pPr>
            <a:lvl4pPr marL="1828800" marR="0" lvl="3"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4pPr>
            <a:lvl5pPr marL="2286000" marR="0" lvl="4"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51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47" name="Google Shape;47;p1:notes"/>
          <p:cNvSpPr>
            <a:spLocks noGrp="1" noRot="1" noChangeAspect="1"/>
          </p:cNvSpPr>
          <p:nvPr>
            <p:ph type="sldImg" idx="2"/>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1:notes"/>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Tree>
    <p:extLst>
      <p:ext uri="{BB962C8B-B14F-4D97-AF65-F5344CB8AC3E}">
        <p14:creationId xmlns:p14="http://schemas.microsoft.com/office/powerpoint/2010/main" val="2029765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43" name="Google Shape;43;p13"/>
          <p:cNvSpPr txBox="1">
            <a:spLocks noGrp="1"/>
          </p:cNvSpPr>
          <p:nvPr>
            <p:ph type="body" idx="1"/>
          </p:nvPr>
        </p:nvSpPr>
        <p:spPr>
          <a:xfrm rot="5400000">
            <a:off x="9272474" y="1881925"/>
            <a:ext cx="25346257" cy="39503351"/>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19" name="Google Shape;19;p6"/>
          <p:cNvSpPr txBox="1">
            <a:spLocks noGrp="1"/>
          </p:cNvSpPr>
          <p:nvPr>
            <p:ph type="body" idx="1"/>
          </p:nvPr>
        </p:nvSpPr>
        <p:spPr>
          <a:xfrm>
            <a:off x="2193927" y="8960472"/>
            <a:ext cx="39503351" cy="25346257"/>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3" name="Google Shape;23;p8"/>
          <p:cNvSpPr txBox="1">
            <a:spLocks noGrp="1"/>
          </p:cNvSpPr>
          <p:nvPr>
            <p:ph type="body" idx="1"/>
          </p:nvPr>
        </p:nvSpPr>
        <p:spPr>
          <a:xfrm>
            <a:off x="2193927" y="8960472"/>
            <a:ext cx="19599275"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24" name="Google Shape;24;p8"/>
          <p:cNvSpPr txBox="1">
            <a:spLocks noGrp="1"/>
          </p:cNvSpPr>
          <p:nvPr>
            <p:ph type="body" idx="2"/>
          </p:nvPr>
        </p:nvSpPr>
        <p:spPr>
          <a:xfrm>
            <a:off x="22098000" y="8960472"/>
            <a:ext cx="19599276"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7" name="Google Shape;27;p9"/>
          <p:cNvSpPr txBox="1">
            <a:spLocks noGrp="1"/>
          </p:cNvSpPr>
          <p:nvPr>
            <p:ph type="body" idx="1"/>
          </p:nvPr>
        </p:nvSpPr>
        <p:spPr>
          <a:xfrm>
            <a:off x="2193926" y="8596198"/>
            <a:ext cx="19392900"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28" name="Google Shape;28;p9"/>
          <p:cNvSpPr txBox="1">
            <a:spLocks noGrp="1"/>
          </p:cNvSpPr>
          <p:nvPr>
            <p:ph type="body" idx="2"/>
          </p:nvPr>
        </p:nvSpPr>
        <p:spPr>
          <a:xfrm>
            <a:off x="2193926" y="12180385"/>
            <a:ext cx="19392900"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
        <p:nvSpPr>
          <p:cNvPr id="29" name="Google Shape;29;p9"/>
          <p:cNvSpPr txBox="1">
            <a:spLocks noGrp="1"/>
          </p:cNvSpPr>
          <p:nvPr>
            <p:ph type="body" idx="3"/>
          </p:nvPr>
        </p:nvSpPr>
        <p:spPr>
          <a:xfrm>
            <a:off x="22294852" y="8596198"/>
            <a:ext cx="19402426"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30" name="Google Shape;30;p9"/>
          <p:cNvSpPr txBox="1">
            <a:spLocks noGrp="1"/>
          </p:cNvSpPr>
          <p:nvPr>
            <p:ph type="body" idx="4"/>
          </p:nvPr>
        </p:nvSpPr>
        <p:spPr>
          <a:xfrm>
            <a:off x="22294852" y="12180385"/>
            <a:ext cx="19402426"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2193926" y="1528646"/>
            <a:ext cx="14439900" cy="65081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5" name="Google Shape;35;p11"/>
          <p:cNvSpPr txBox="1">
            <a:spLocks noGrp="1"/>
          </p:cNvSpPr>
          <p:nvPr>
            <p:ph type="body" idx="1"/>
          </p:nvPr>
        </p:nvSpPr>
        <p:spPr>
          <a:xfrm>
            <a:off x="17160877" y="1528648"/>
            <a:ext cx="24536399" cy="32778079"/>
          </a:xfrm>
          <a:prstGeom prst="rect">
            <a:avLst/>
          </a:prstGeom>
          <a:noFill/>
          <a:ln>
            <a:noFill/>
          </a:ln>
        </p:spPr>
        <p:txBody>
          <a:bodyPr spcFirstLastPara="1" wrap="square" lIns="91425" tIns="45700" rIns="91425" bIns="45700" anchor="t" anchorCtr="0">
            <a:noAutofit/>
          </a:bodyPr>
          <a:lstStyle>
            <a:lvl1pPr marL="457200" marR="0" lvl="0" indent="-635000" algn="l" rtl="0">
              <a:spcBef>
                <a:spcPts val="1280"/>
              </a:spcBef>
              <a:spcAft>
                <a:spcPts val="0"/>
              </a:spcAft>
              <a:buClr>
                <a:schemeClr val="dk1"/>
              </a:buClr>
              <a:buSzPts val="6400"/>
              <a:buFont typeface="Arial"/>
              <a:buChar char="•"/>
              <a:defRPr sz="6400" b="0" i="0" u="none" strike="noStrike" cap="none">
                <a:solidFill>
                  <a:schemeClr val="dk1"/>
                </a:solidFill>
                <a:latin typeface="Arial"/>
                <a:ea typeface="Arial"/>
                <a:cs typeface="Arial"/>
                <a:sym typeface="Arial"/>
              </a:defRPr>
            </a:lvl1pPr>
            <a:lvl2pPr marL="914400" marR="0" lvl="1"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3pPr>
            <a:lvl4pPr marL="1828800" marR="0" lvl="3"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4pPr>
            <a:lvl5pPr marL="2286000" marR="0" lvl="4"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5pPr>
            <a:lvl6pPr marL="2743200" marR="0" lvl="5"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6pPr>
            <a:lvl7pPr marL="3200400" marR="0" lvl="6"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7pPr>
            <a:lvl8pPr marL="3657600" marR="0" lvl="7"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8pPr>
            <a:lvl9pPr marL="4114800" marR="0" lvl="8"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9pPr>
          </a:lstStyle>
          <a:p>
            <a:endParaRPr/>
          </a:p>
        </p:txBody>
      </p:sp>
      <p:sp>
        <p:nvSpPr>
          <p:cNvPr id="36" name="Google Shape;36;p11"/>
          <p:cNvSpPr txBox="1">
            <a:spLocks noGrp="1"/>
          </p:cNvSpPr>
          <p:nvPr>
            <p:ph type="body" idx="2"/>
          </p:nvPr>
        </p:nvSpPr>
        <p:spPr>
          <a:xfrm>
            <a:off x="2193926" y="8036779"/>
            <a:ext cx="14439900" cy="262699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8604251" y="26884663"/>
            <a:ext cx="26333450" cy="317112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9" name="Google Shape;39;p12"/>
          <p:cNvSpPr>
            <a:spLocks noGrp="1"/>
          </p:cNvSpPr>
          <p:nvPr>
            <p:ph type="pic" idx="2"/>
          </p:nvPr>
        </p:nvSpPr>
        <p:spPr>
          <a:xfrm>
            <a:off x="8604251" y="3431325"/>
            <a:ext cx="26333450" cy="23043529"/>
          </a:xfrm>
          <a:prstGeom prst="rect">
            <a:avLst/>
          </a:prstGeom>
          <a:noFill/>
          <a:ln>
            <a:noFill/>
          </a:ln>
        </p:spPr>
        <p:txBody>
          <a:bodyPr spcFirstLastPara="1" wrap="square" lIns="91425" tIns="45700" rIns="91425" bIns="45700" anchor="t" anchorCtr="0">
            <a:noAutofit/>
          </a:bodyPr>
          <a:lstStyle>
            <a:lvl1pPr marR="0" lvl="0" algn="l" rtl="0">
              <a:spcBef>
                <a:spcPts val="1280"/>
              </a:spcBef>
              <a:spcAft>
                <a:spcPts val="0"/>
              </a:spcAft>
              <a:buClr>
                <a:schemeClr val="dk1"/>
              </a:buClr>
              <a:buSzPts val="6400"/>
              <a:buFont typeface="Arial"/>
              <a:buNone/>
              <a:defRPr sz="6400" b="0" i="0" u="none" strike="noStrike" cap="none">
                <a:solidFill>
                  <a:schemeClr val="dk1"/>
                </a:solidFill>
                <a:latin typeface="Arial"/>
                <a:ea typeface="Arial"/>
                <a:cs typeface="Arial"/>
                <a:sym typeface="Arial"/>
              </a:defRPr>
            </a:lvl1pPr>
            <a:lvl2pPr marR="0" lvl="1" algn="l" rtl="0">
              <a:spcBef>
                <a:spcPts val="112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2pPr>
            <a:lvl3pPr marR="0" lvl="2" algn="l" rtl="0">
              <a:spcBef>
                <a:spcPts val="96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4pPr>
            <a:lvl5pPr marR="0" lvl="4"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5pPr>
            <a:lvl6pPr marR="0" lvl="5"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6pPr>
            <a:lvl7pPr marR="0" lvl="6"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7pPr>
            <a:lvl8pPr marR="0" lvl="7"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8pPr>
            <a:lvl9pPr marR="0" lvl="8"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9pPr>
          </a:lstStyle>
          <a:p>
            <a:endParaRPr/>
          </a:p>
        </p:txBody>
      </p:sp>
      <p:sp>
        <p:nvSpPr>
          <p:cNvPr id="40" name="Google Shape;40;p12"/>
          <p:cNvSpPr txBox="1">
            <a:spLocks noGrp="1"/>
          </p:cNvSpPr>
          <p:nvPr>
            <p:ph type="body" idx="1"/>
          </p:nvPr>
        </p:nvSpPr>
        <p:spPr>
          <a:xfrm>
            <a:off x="8604251" y="30055791"/>
            <a:ext cx="26333450" cy="45078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pic>
        <p:nvPicPr>
          <p:cNvPr id="12" name="Google Shape;12;p3"/>
          <p:cNvPicPr preferRelativeResize="0"/>
          <p:nvPr/>
        </p:nvPicPr>
        <p:blipFill rotWithShape="1">
          <a:blip r:embed="rId13">
            <a:alphaModFix/>
          </a:blip>
          <a:srcRect/>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w="317500" cap="flat" cmpd="sng">
            <a:solidFill>
              <a:srgbClr val="B5AF67"/>
            </a:solidFill>
            <a:prstDash val="solid"/>
            <a:round/>
            <a:headEnd type="none" w="med" len="med"/>
            <a:tailEnd type="none" w="med" len="med"/>
          </a:ln>
        </p:spPr>
      </p:cxnSp>
      <p:cxnSp>
        <p:nvCxnSpPr>
          <p:cNvPr id="14" name="Google Shape;14;p3"/>
          <p:cNvCxnSpPr/>
          <p:nvPr/>
        </p:nvCxnSpPr>
        <p:spPr>
          <a:xfrm>
            <a:off x="-48126" y="38351831"/>
            <a:ext cx="43946946" cy="52968"/>
          </a:xfrm>
          <a:prstGeom prst="straightConnector1">
            <a:avLst/>
          </a:prstGeom>
          <a:noFill/>
          <a:ln w="381000" cap="flat" cmpd="sng">
            <a:solidFill>
              <a:srgbClr val="B5AF67"/>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pic>
        <p:nvPicPr>
          <p:cNvPr id="18" name="Picture 17" descr="A table with numbers and text&#10;&#10;Description automatically generated">
            <a:extLst>
              <a:ext uri="{FF2B5EF4-FFF2-40B4-BE49-F238E27FC236}">
                <a16:creationId xmlns:a16="http://schemas.microsoft.com/office/drawing/2014/main" id="{ED2EB740-F3A7-B6B2-1E68-0E32FD3BB232}"/>
              </a:ext>
            </a:extLst>
          </p:cNvPr>
          <p:cNvPicPr>
            <a:picLocks noChangeAspect="1"/>
          </p:cNvPicPr>
          <p:nvPr/>
        </p:nvPicPr>
        <p:blipFill>
          <a:blip r:embed="rId3"/>
          <a:stretch>
            <a:fillRect/>
          </a:stretch>
        </p:blipFill>
        <p:spPr>
          <a:xfrm>
            <a:off x="17334745" y="34013098"/>
            <a:ext cx="9189389" cy="3683350"/>
          </a:xfrm>
          <a:prstGeom prst="rect">
            <a:avLst/>
          </a:prstGeom>
        </p:spPr>
      </p:pic>
      <p:pic>
        <p:nvPicPr>
          <p:cNvPr id="16" name="Picture 15" descr="A graph showing the average wind speed&#10;&#10;Description automatically generated">
            <a:extLst>
              <a:ext uri="{FF2B5EF4-FFF2-40B4-BE49-F238E27FC236}">
                <a16:creationId xmlns:a16="http://schemas.microsoft.com/office/drawing/2014/main" id="{27A489F3-9B49-E032-F8AB-52886EE69BB3}"/>
              </a:ext>
            </a:extLst>
          </p:cNvPr>
          <p:cNvPicPr>
            <a:picLocks noChangeAspect="1"/>
          </p:cNvPicPr>
          <p:nvPr/>
        </p:nvPicPr>
        <p:blipFill>
          <a:blip r:embed="rId4"/>
          <a:stretch>
            <a:fillRect/>
          </a:stretch>
        </p:blipFill>
        <p:spPr>
          <a:xfrm>
            <a:off x="14511976" y="23984327"/>
            <a:ext cx="14152056" cy="8491788"/>
          </a:xfrm>
          <a:prstGeom prst="rect">
            <a:avLst/>
          </a:prstGeom>
        </p:spPr>
      </p:pic>
      <p:pic>
        <p:nvPicPr>
          <p:cNvPr id="13" name="Picture 12" descr="A drawing of a circle&#10;&#10;Description automatically generated">
            <a:extLst>
              <a:ext uri="{FF2B5EF4-FFF2-40B4-BE49-F238E27FC236}">
                <a16:creationId xmlns:a16="http://schemas.microsoft.com/office/drawing/2014/main" id="{597D9AA8-677F-8174-B882-FB3AF0F3AC96}"/>
              </a:ext>
            </a:extLst>
          </p:cNvPr>
          <p:cNvPicPr>
            <a:picLocks noChangeAspect="1"/>
          </p:cNvPicPr>
          <p:nvPr/>
        </p:nvPicPr>
        <p:blipFill>
          <a:blip r:embed="rId5"/>
          <a:stretch>
            <a:fillRect/>
          </a:stretch>
        </p:blipFill>
        <p:spPr>
          <a:xfrm>
            <a:off x="14952951" y="18896107"/>
            <a:ext cx="13985587" cy="4214730"/>
          </a:xfrm>
          <a:prstGeom prst="rect">
            <a:avLst/>
          </a:prstGeom>
        </p:spPr>
      </p:pic>
      <p:pic>
        <p:nvPicPr>
          <p:cNvPr id="11" name="Picture 10" descr="A triangle with measurements&#10;&#10;Description automatically generated with medium confidence">
            <a:extLst>
              <a:ext uri="{FF2B5EF4-FFF2-40B4-BE49-F238E27FC236}">
                <a16:creationId xmlns:a16="http://schemas.microsoft.com/office/drawing/2014/main" id="{9477B481-95D6-8AB8-8BFD-AF5127604EA3}"/>
              </a:ext>
            </a:extLst>
          </p:cNvPr>
          <p:cNvPicPr>
            <a:picLocks noChangeAspect="1"/>
          </p:cNvPicPr>
          <p:nvPr/>
        </p:nvPicPr>
        <p:blipFill>
          <a:blip r:embed="rId6"/>
          <a:stretch>
            <a:fillRect/>
          </a:stretch>
        </p:blipFill>
        <p:spPr>
          <a:xfrm>
            <a:off x="15487677" y="6980662"/>
            <a:ext cx="13171065" cy="11251396"/>
          </a:xfrm>
          <a:prstGeom prst="rect">
            <a:avLst/>
          </a:prstGeom>
        </p:spPr>
      </p:pic>
      <p:sp>
        <p:nvSpPr>
          <p:cNvPr id="50" name="Google Shape;50;p1"/>
          <p:cNvSpPr txBox="1"/>
          <p:nvPr/>
        </p:nvSpPr>
        <p:spPr>
          <a:xfrm>
            <a:off x="9296400" y="1410538"/>
            <a:ext cx="27352252" cy="4214731"/>
          </a:xfrm>
          <a:prstGeom prst="rect">
            <a:avLst/>
          </a:prstGeom>
          <a:noFill/>
          <a:ln>
            <a:noFill/>
          </a:ln>
        </p:spPr>
        <p:txBody>
          <a:bodyPr spcFirstLastPara="1" wrap="square" lIns="89675" tIns="44825" rIns="89675" bIns="44825" anchor="t" anchorCtr="0">
            <a:spAutoFit/>
          </a:bodyPr>
          <a:lstStyle/>
          <a:p>
            <a:pPr marL="0" marR="0" lvl="0" indent="0" algn="ctr" rtl="0">
              <a:spcBef>
                <a:spcPts val="0"/>
              </a:spcBef>
              <a:spcAft>
                <a:spcPts val="0"/>
              </a:spcAft>
              <a:buNone/>
            </a:pPr>
            <a:r>
              <a:rPr lang="en-US" sz="8000" b="1" i="0" u="none" strike="noStrike" cap="none" dirty="0">
                <a:solidFill>
                  <a:schemeClr val="dk1"/>
                </a:solidFill>
                <a:latin typeface="Calibri"/>
                <a:ea typeface="Calibri"/>
                <a:cs typeface="Calibri"/>
                <a:sym typeface="Calibri"/>
              </a:rPr>
              <a:t>Modular Breakwater for Living Shorelines </a:t>
            </a:r>
          </a:p>
          <a:p>
            <a:pPr marL="0" marR="0" lvl="0" indent="0" algn="ctr" rtl="0">
              <a:spcBef>
                <a:spcPts val="0"/>
              </a:spcBef>
              <a:spcAft>
                <a:spcPts val="0"/>
              </a:spcAft>
              <a:buNone/>
            </a:pPr>
            <a:r>
              <a:rPr lang="en-US" sz="6600" b="1" i="0" u="none" strike="noStrike" cap="none" dirty="0">
                <a:solidFill>
                  <a:schemeClr val="dk1"/>
                </a:solidFill>
                <a:latin typeface="Calibri"/>
                <a:ea typeface="Calibri"/>
                <a:cs typeface="Calibri"/>
                <a:sym typeface="Calibri"/>
              </a:rPr>
              <a:t>Allison Poling, Elias Martin, and Matthew Ninesling </a:t>
            </a:r>
          </a:p>
          <a:p>
            <a:pPr marL="0" marR="0" lvl="0" indent="0" algn="ctr" rtl="0">
              <a:spcBef>
                <a:spcPts val="0"/>
              </a:spcBef>
              <a:spcAft>
                <a:spcPts val="0"/>
              </a:spcAft>
              <a:buNone/>
            </a:pPr>
            <a:r>
              <a:rPr lang="en-US" sz="5400" b="1" i="0" u="none" strike="noStrike" cap="none" dirty="0">
                <a:solidFill>
                  <a:schemeClr val="dk1"/>
                </a:solidFill>
                <a:latin typeface="Calibri"/>
                <a:ea typeface="Calibri"/>
                <a:cs typeface="Calibri"/>
                <a:sym typeface="Calibri"/>
              </a:rPr>
              <a:t>Faculty Advisors: Dr. Stephen Wood and Dr. Deniz Velioglu Sogut,</a:t>
            </a:r>
          </a:p>
          <a:p>
            <a:pPr marL="0" marR="0" lvl="0" indent="0" algn="ctr" rtl="0">
              <a:spcBef>
                <a:spcPts val="0"/>
              </a:spcBef>
              <a:spcAft>
                <a:spcPts val="0"/>
              </a:spcAft>
              <a:buNone/>
            </a:pPr>
            <a:r>
              <a:rPr lang="en-US" sz="5400" b="1" i="0" u="none" strike="noStrike" cap="none" dirty="0">
                <a:solidFill>
                  <a:schemeClr val="dk1"/>
                </a:solidFill>
                <a:latin typeface="Calibri"/>
                <a:ea typeface="Calibri"/>
                <a:cs typeface="Calibri"/>
                <a:sym typeface="Calibri"/>
              </a:rPr>
              <a:t>Dept. of Ocean Engineering and Marine Sciences, Florida Institute of Technology</a:t>
            </a:r>
          </a:p>
          <a:p>
            <a:pPr marL="0" marR="0" lvl="0" indent="0" algn="ctr" rtl="0">
              <a:spcBef>
                <a:spcPts val="0"/>
              </a:spcBef>
              <a:spcAft>
                <a:spcPts val="0"/>
              </a:spcAft>
              <a:buNone/>
            </a:pPr>
            <a:endParaRPr lang="en-US" dirty="0">
              <a:solidFill>
                <a:schemeClr val="dk1"/>
              </a:solidFill>
            </a:endParaRPr>
          </a:p>
        </p:txBody>
      </p:sp>
      <p:sp>
        <p:nvSpPr>
          <p:cNvPr id="51" name="Google Shape;51;p1"/>
          <p:cNvSpPr txBox="1"/>
          <p:nvPr/>
        </p:nvSpPr>
        <p:spPr>
          <a:xfrm>
            <a:off x="8086727" y="7273927"/>
            <a:ext cx="184731" cy="16927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400" b="1" i="0" u="none" strike="noStrike" cap="none">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2AB9182C-B210-345A-1FCB-94FEC63C801E}"/>
              </a:ext>
            </a:extLst>
          </p:cNvPr>
          <p:cNvSpPr txBox="1"/>
          <p:nvPr/>
        </p:nvSpPr>
        <p:spPr>
          <a:xfrm>
            <a:off x="780926" y="7993846"/>
            <a:ext cx="14175043" cy="298511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r>
              <a:rPr lang="en-US" sz="4800" b="1" u="sng" dirty="0">
                <a:latin typeface="Calibri" panose="020F0502020204030204" pitchFamily="34" charset="0"/>
                <a:cs typeface="Calibri" panose="020F0502020204030204" pitchFamily="34" charset="0"/>
              </a:rPr>
              <a:t>Introduction</a:t>
            </a:r>
          </a:p>
          <a:p>
            <a:pPr algn="just"/>
            <a:r>
              <a:rPr lang="en-US" sz="4800" dirty="0">
                <a:latin typeface="Calibri" panose="020F0502020204030204" pitchFamily="34" charset="0"/>
                <a:cs typeface="Calibri" panose="020F0502020204030204" pitchFamily="34" charset="0"/>
              </a:rPr>
              <a:t>The Marine Resources Council (MRC) is a non-profit that installs red mangrove-focused living shorelines in the Indian River Lagoon (IRL).</a:t>
            </a:r>
            <a:r>
              <a:rPr lang="en-US" sz="4800" kern="100" dirty="0">
                <a:latin typeface="Calibri" panose="020F0502020204030204" pitchFamily="34" charset="0"/>
                <a:ea typeface="Calibri" panose="020F0502020204030204" pitchFamily="34" charset="0"/>
                <a:cs typeface="Calibri" panose="020F0502020204030204" pitchFamily="34" charset="0"/>
              </a:rPr>
              <a:t> Mangrove trees are excellent for naturally stabilizing shorelines and improving marine ecosystems, but they are difficult to plant on high-wave energy shorelines. </a:t>
            </a:r>
            <a:r>
              <a:rPr lang="en-US" sz="4800" kern="100" dirty="0">
                <a:effectLst/>
                <a:latin typeface="Calibri" panose="020F0502020204030204" pitchFamily="34" charset="0"/>
                <a:ea typeface="Calibri" panose="020F0502020204030204" pitchFamily="34" charset="0"/>
                <a:cs typeface="Calibri" panose="020F0502020204030204" pitchFamily="34" charset="0"/>
              </a:rPr>
              <a:t>The MRC’s current living shoreline projects are failing due to a dysfunctional breakwater that fails to protect the juvenile mangroves during high water season. Therefore, the Modular Breakwater for Living shorelines was specifically designed to be effective during </a:t>
            </a:r>
            <a:r>
              <a:rPr lang="en-US" sz="4800" kern="100" dirty="0">
                <a:latin typeface="Calibri" panose="020F0502020204030204" pitchFamily="34" charset="0"/>
                <a:ea typeface="Calibri" panose="020F0502020204030204" pitchFamily="34" charset="0"/>
                <a:cs typeface="Calibri" panose="020F0502020204030204" pitchFamily="34" charset="0"/>
              </a:rPr>
              <a:t>high water season and create favorable hydrodynamic conditions for mangroves. </a:t>
            </a:r>
          </a:p>
          <a:p>
            <a:pPr algn="just"/>
            <a:endParaRPr lang="en-US" sz="4800" b="1" u="sng" dirty="0">
              <a:latin typeface="Calibri" panose="020F0502020204030204" pitchFamily="34" charset="0"/>
              <a:cs typeface="Calibri" panose="020F0502020204030204" pitchFamily="34" charset="0"/>
            </a:endParaRPr>
          </a:p>
          <a:p>
            <a:pPr algn="just"/>
            <a:r>
              <a:rPr lang="en-US" sz="4800" b="1" u="sng" dirty="0">
                <a:latin typeface="Calibri" panose="020F0502020204030204" pitchFamily="34" charset="0"/>
                <a:cs typeface="Calibri" panose="020F0502020204030204" pitchFamily="34" charset="0"/>
              </a:rPr>
              <a:t>Objectives</a:t>
            </a:r>
          </a:p>
          <a:p>
            <a:pPr marL="914400" indent="-914400" algn="just">
              <a:buAutoNum type="arabicPeriod"/>
            </a:pPr>
            <a:r>
              <a:rPr lang="en-US" sz="4800" dirty="0">
                <a:latin typeface="Calibri" panose="020F0502020204030204" pitchFamily="34" charset="0"/>
                <a:cs typeface="Calibri" panose="020F0502020204030204" pitchFamily="34" charset="0"/>
              </a:rPr>
              <a:t>To design a new breakwater that addresses the MRC’s requirements and constraints</a:t>
            </a:r>
          </a:p>
          <a:p>
            <a:pPr marL="914400" indent="-914400" algn="just">
              <a:buAutoNum type="arabicPeriod"/>
            </a:pPr>
            <a:r>
              <a:rPr lang="en-US" sz="4800" dirty="0">
                <a:latin typeface="Calibri" panose="020F0502020204030204" pitchFamily="34" charset="0"/>
                <a:cs typeface="Calibri" panose="020F0502020204030204" pitchFamily="34" charset="0"/>
              </a:rPr>
              <a:t>To quantify the new breakwater’s ability to create favorable hydrodynamic conditions for mangroves using computational fluid dynamics models</a:t>
            </a:r>
          </a:p>
          <a:p>
            <a:pPr algn="just"/>
            <a:endParaRPr lang="en-US" sz="4800" dirty="0">
              <a:latin typeface="Calibri" panose="020F0502020204030204" pitchFamily="34" charset="0"/>
              <a:cs typeface="Calibri" panose="020F0502020204030204" pitchFamily="34" charset="0"/>
            </a:endParaRPr>
          </a:p>
          <a:p>
            <a:pPr algn="just"/>
            <a:r>
              <a:rPr lang="en-US" sz="4800" b="1" u="sng" dirty="0">
                <a:latin typeface="Calibri" panose="020F0502020204030204" pitchFamily="34" charset="0"/>
                <a:cs typeface="Calibri" panose="020F0502020204030204" pitchFamily="34" charset="0"/>
              </a:rPr>
              <a:t>Design Features</a:t>
            </a:r>
          </a:p>
          <a:p>
            <a:pPr algn="just"/>
            <a:r>
              <a:rPr lang="en-US" sz="4800" dirty="0">
                <a:latin typeface="Calibri" panose="020F0502020204030204" pitchFamily="34" charset="0"/>
                <a:cs typeface="Calibri" panose="020F0502020204030204" pitchFamily="34" charset="0"/>
              </a:rPr>
              <a:t>The final breakwater design (Fig. 1) is composed of concrete prisms bounded together by galvanized steel fasteners. The key design features include:</a:t>
            </a:r>
            <a:endParaRPr lang="en-US" sz="4800" b="1" u="sng" dirty="0">
              <a:latin typeface="Calibri" panose="020F0502020204030204" pitchFamily="34" charset="0"/>
              <a:cs typeface="Calibri" panose="020F0502020204030204" pitchFamily="34" charset="0"/>
            </a:endParaRPr>
          </a:p>
          <a:p>
            <a:pPr marL="914400" indent="-914400" algn="just">
              <a:buFont typeface="+mj-lt"/>
              <a:buAutoNum type="arabicPeriod"/>
            </a:pPr>
            <a:r>
              <a:rPr lang="en-US" sz="4800" b="1" dirty="0">
                <a:latin typeface="Calibri" panose="020F0502020204030204" pitchFamily="34" charset="0"/>
                <a:cs typeface="Calibri" panose="020F0502020204030204" pitchFamily="34" charset="0"/>
              </a:rPr>
              <a:t>Modular Pieces: </a:t>
            </a:r>
            <a:r>
              <a:rPr lang="en-US" sz="4800" dirty="0">
                <a:latin typeface="Calibri" panose="020F0502020204030204" pitchFamily="34" charset="0"/>
                <a:cs typeface="Calibri" panose="020F0502020204030204" pitchFamily="34" charset="0"/>
              </a:rPr>
              <a:t>The breakwater is constructed of modular triangular prisms (Fig. 2) for easy fabrication and installation.</a:t>
            </a:r>
            <a:endParaRPr lang="en-US" sz="4800" b="1" dirty="0">
              <a:latin typeface="Calibri" panose="020F0502020204030204" pitchFamily="34" charset="0"/>
              <a:cs typeface="Calibri" panose="020F0502020204030204" pitchFamily="34" charset="0"/>
            </a:endParaRPr>
          </a:p>
          <a:p>
            <a:pPr marL="914400" indent="-914400" algn="just">
              <a:buFont typeface="+mj-lt"/>
              <a:buAutoNum type="arabicPeriod"/>
            </a:pPr>
            <a:r>
              <a:rPr lang="en-US" sz="4800" b="1" dirty="0">
                <a:latin typeface="Calibri" panose="020F0502020204030204" pitchFamily="34" charset="0"/>
                <a:cs typeface="Calibri" panose="020F0502020204030204" pitchFamily="34" charset="0"/>
              </a:rPr>
              <a:t>Porous: </a:t>
            </a:r>
            <a:r>
              <a:rPr lang="en-US" sz="4800" dirty="0">
                <a:latin typeface="Calibri" panose="020F0502020204030204" pitchFamily="34" charset="0"/>
                <a:cs typeface="Calibri" panose="020F0502020204030204" pitchFamily="34" charset="0"/>
              </a:rPr>
              <a:t>High porosity allows water to flow through the breakwater. This enhances circulation, encourages sedimentation, and reduces forces on the structure.</a:t>
            </a:r>
          </a:p>
          <a:p>
            <a:pPr marL="914400" indent="-914400" algn="just">
              <a:buFont typeface="+mj-lt"/>
              <a:buAutoNum type="arabicPeriod"/>
            </a:pPr>
            <a:r>
              <a:rPr lang="en-US" sz="4800" b="1" dirty="0">
                <a:latin typeface="Calibri" panose="020F0502020204030204" pitchFamily="34" charset="0"/>
                <a:cs typeface="Calibri" panose="020F0502020204030204" pitchFamily="34" charset="0"/>
              </a:rPr>
              <a:t>Emergent: </a:t>
            </a:r>
            <a:r>
              <a:rPr lang="en-US" sz="4800" dirty="0">
                <a:latin typeface="Calibri" panose="020F0502020204030204" pitchFamily="34" charset="0"/>
                <a:cs typeface="Calibri" panose="020F0502020204030204" pitchFamily="34" charset="0"/>
              </a:rPr>
              <a:t>It will remain effective throughout the high-water season and dissipate more wave energy than the original. </a:t>
            </a:r>
            <a:endParaRPr lang="en-US" sz="4800" b="1" dirty="0">
              <a:latin typeface="Calibri" panose="020F0502020204030204" pitchFamily="34" charset="0"/>
              <a:cs typeface="Calibri" panose="020F0502020204030204" pitchFamily="34" charset="0"/>
            </a:endParaRPr>
          </a:p>
          <a:p>
            <a:pPr marL="914400" indent="-914400" algn="just">
              <a:buFont typeface="+mj-lt"/>
              <a:buAutoNum type="arabicPeriod"/>
            </a:pPr>
            <a:r>
              <a:rPr lang="en-US" sz="4800" b="1" dirty="0">
                <a:latin typeface="Calibri" panose="020F0502020204030204" pitchFamily="34" charset="0"/>
                <a:cs typeface="Calibri" panose="020F0502020204030204" pitchFamily="34" charset="0"/>
              </a:rPr>
              <a:t>Lightweight: </a:t>
            </a:r>
            <a:r>
              <a:rPr lang="en-US" sz="4800" dirty="0">
                <a:latin typeface="Calibri" panose="020F0502020204030204" pitchFamily="34" charset="0"/>
                <a:cs typeface="Calibri" panose="020F0502020204030204" pitchFamily="34" charset="0"/>
              </a:rPr>
              <a:t>Weighing 80 pounds, one or two individuals can comfortably handle a prism.</a:t>
            </a:r>
          </a:p>
          <a:p>
            <a:pPr marL="914400" indent="-914400" algn="just">
              <a:buFont typeface="+mj-lt"/>
              <a:buAutoNum type="arabicPeriod"/>
            </a:pPr>
            <a:r>
              <a:rPr lang="en-US" sz="4800" b="1" dirty="0">
                <a:latin typeface="Calibri" panose="020F0502020204030204" pitchFamily="34" charset="0"/>
                <a:cs typeface="Calibri" panose="020F0502020204030204" pitchFamily="34" charset="0"/>
              </a:rPr>
              <a:t>Materials: </a:t>
            </a:r>
            <a:r>
              <a:rPr lang="en-US" sz="4800" dirty="0">
                <a:latin typeface="Calibri" panose="020F0502020204030204" pitchFamily="34" charset="0"/>
                <a:cs typeface="Calibri" panose="020F0502020204030204" pitchFamily="34" charset="0"/>
              </a:rPr>
              <a:t>Eco-friendly materials were selected to encourage biological settlement and eliminate the use of any plastics.</a:t>
            </a:r>
            <a:endParaRPr lang="en-US" sz="4800" b="1" dirty="0">
              <a:latin typeface="Calibri" panose="020F0502020204030204" pitchFamily="34" charset="0"/>
              <a:cs typeface="Calibri" panose="020F0502020204030204" pitchFamily="34" charset="0"/>
            </a:endParaRPr>
          </a:p>
          <a:p>
            <a:pPr algn="just"/>
            <a:endParaRPr lang="en-US" sz="4800" i="1" dirty="0">
              <a:latin typeface="Calibri" panose="020F0502020204030204" pitchFamily="34" charset="0"/>
              <a:cs typeface="Calibri" panose="020F0502020204030204" pitchFamily="34" charset="0"/>
            </a:endParaRPr>
          </a:p>
          <a:p>
            <a:pPr algn="just"/>
            <a:endParaRPr lang="en-US" sz="4800" i="1" dirty="0">
              <a:latin typeface="Calibri" panose="020F0502020204030204" pitchFamily="34" charset="0"/>
              <a:cs typeface="Calibri" panose="020F0502020204030204" pitchFamily="34" charset="0"/>
            </a:endParaRPr>
          </a:p>
          <a:p>
            <a:pPr algn="just"/>
            <a:endParaRPr lang="en-US" sz="4800" dirty="0">
              <a:latin typeface="Calibri" panose="020F0502020204030204" pitchFamily="34" charset="0"/>
              <a:cs typeface="Calibri" panose="020F0502020204030204" pitchFamily="34" charset="0"/>
            </a:endParaRPr>
          </a:p>
          <a:p>
            <a:pPr algn="just"/>
            <a:endParaRPr lang="en-US" sz="4800" b="1" u="sng" dirty="0">
              <a:latin typeface="Calibri" panose="020F0502020204030204" pitchFamily="34" charset="0"/>
              <a:cs typeface="Calibri" panose="020F0502020204030204" pitchFamily="34" charset="0"/>
            </a:endParaRPr>
          </a:p>
          <a:p>
            <a:pPr algn="just"/>
            <a:endParaRPr lang="en-US" sz="4800" dirty="0">
              <a:latin typeface="Calibri" panose="020F0502020204030204" pitchFamily="34" charset="0"/>
              <a:cs typeface="Calibri" panose="020F0502020204030204" pitchFamily="34" charset="0"/>
            </a:endParaRPr>
          </a:p>
          <a:p>
            <a:pPr algn="just"/>
            <a:endParaRPr lang="en-US" sz="4800" dirty="0">
              <a:latin typeface="Calibri" panose="020F0502020204030204" pitchFamily="34" charset="0"/>
              <a:cs typeface="Calibri" panose="020F0502020204030204" pitchFamily="34" charset="0"/>
            </a:endParaRPr>
          </a:p>
          <a:p>
            <a:pPr algn="just"/>
            <a:endParaRPr lang="en-US" sz="4800" dirty="0">
              <a:latin typeface="Calibri" panose="020F0502020204030204" pitchFamily="34" charset="0"/>
              <a:cs typeface="Calibri" panose="020F0502020204030204" pitchFamily="34" charset="0"/>
            </a:endParaRPr>
          </a:p>
          <a:p>
            <a:pPr algn="just"/>
            <a:endParaRPr lang="en-US" sz="4800" dirty="0">
              <a:latin typeface="Calibri" panose="020F0502020204030204" pitchFamily="34" charset="0"/>
              <a:cs typeface="Calibri" panose="020F0502020204030204" pitchFamily="34" charset="0"/>
            </a:endParaRPr>
          </a:p>
          <a:p>
            <a:pPr algn="just"/>
            <a:endParaRPr lang="en-US" sz="4800" dirty="0">
              <a:latin typeface="Calibri" panose="020F0502020204030204" pitchFamily="34" charset="0"/>
              <a:cs typeface="Calibri" panose="020F0502020204030204" pitchFamily="34" charset="0"/>
            </a:endParaRPr>
          </a:p>
          <a:p>
            <a:pPr algn="just"/>
            <a:endParaRPr lang="en-US" sz="4800" dirty="0">
              <a:latin typeface="Calibri" panose="020F0502020204030204" pitchFamily="34" charset="0"/>
              <a:cs typeface="Calibri" panose="020F0502020204030204" pitchFamily="34" charset="0"/>
            </a:endParaRPr>
          </a:p>
          <a:p>
            <a:pPr algn="just"/>
            <a:endParaRPr lang="en-US" sz="4800" dirty="0">
              <a:latin typeface="Calibri" panose="020F0502020204030204" pitchFamily="34" charset="0"/>
              <a:cs typeface="Calibri" panose="020F0502020204030204" pitchFamily="34" charset="0"/>
            </a:endParaRPr>
          </a:p>
          <a:p>
            <a:pPr algn="just"/>
            <a:endParaRPr lang="en-US" sz="48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43849DA7-4B75-3F30-4546-8AE845BEDF4D}"/>
              </a:ext>
            </a:extLst>
          </p:cNvPr>
          <p:cNvSpPr txBox="1"/>
          <p:nvPr/>
        </p:nvSpPr>
        <p:spPr>
          <a:xfrm>
            <a:off x="28932386" y="7967970"/>
            <a:ext cx="14175043" cy="304368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r>
              <a:rPr lang="en-US" sz="4800" b="1" u="sng" dirty="0">
                <a:latin typeface="Calibri"/>
                <a:cs typeface="Calibri"/>
              </a:rPr>
              <a:t>Overview</a:t>
            </a:r>
            <a:endParaRPr lang="en-US" sz="4800" b="1" u="sng" dirty="0">
              <a:latin typeface="Calibri"/>
              <a:ea typeface="Calibri"/>
              <a:cs typeface="Calibri"/>
            </a:endParaRPr>
          </a:p>
          <a:p>
            <a:pPr algn="just">
              <a:spcAft>
                <a:spcPts val="1200"/>
              </a:spcAft>
            </a:pPr>
            <a:r>
              <a:rPr lang="en-US" sz="4800" kern="100" dirty="0">
                <a:effectLst/>
                <a:latin typeface="Calibri" panose="020F0502020204030204" pitchFamily="34" charset="0"/>
                <a:ea typeface="Calibri" panose="020F0502020204030204" pitchFamily="34" charset="0"/>
                <a:cs typeface="Times New Roman" panose="02020603050405020304" pitchFamily="18" charset="0"/>
              </a:rPr>
              <a:t>Computational fluid </a:t>
            </a:r>
            <a:r>
              <a:rPr lang="en-US" sz="4800" kern="100" dirty="0">
                <a:latin typeface="Calibri" panose="020F0502020204030204" pitchFamily="34" charset="0"/>
                <a:ea typeface="Calibri" panose="020F0502020204030204" pitchFamily="34" charset="0"/>
                <a:cs typeface="Times New Roman" panose="02020603050405020304" pitchFamily="18" charset="0"/>
              </a:rPr>
              <a:t>d</a:t>
            </a:r>
            <a:r>
              <a:rPr lang="en-US" sz="4800" kern="100" dirty="0">
                <a:effectLst/>
                <a:latin typeface="Calibri" panose="020F0502020204030204" pitchFamily="34" charset="0"/>
                <a:ea typeface="Calibri" panose="020F0502020204030204" pitchFamily="34" charset="0"/>
                <a:cs typeface="Times New Roman" panose="02020603050405020304" pitchFamily="18" charset="0"/>
              </a:rPr>
              <a:t>ynamics models were conducted on FLOW-3D HYDRO to simulate the wave-structure interaction and analyze the breakwater hydrodynamics with respect to mangrove habitat suitability. </a:t>
            </a:r>
            <a:r>
              <a:rPr lang="en-US" sz="4800" dirty="0">
                <a:latin typeface="Calibri"/>
                <a:cs typeface="Calibri"/>
              </a:rPr>
              <a:t>Three scenarios were modeled: an empty site, the original breakwater, and the new breakwater. The empty site was used as a baseline to measure breakwater performance across various conditions. </a:t>
            </a:r>
            <a:endParaRPr lang="en-US" sz="4800" b="1" u="sng" dirty="0">
              <a:latin typeface="Calibri"/>
              <a:cs typeface="Calibri"/>
            </a:endParaRPr>
          </a:p>
          <a:p>
            <a:pPr algn="just"/>
            <a:r>
              <a:rPr lang="en-US" sz="4800" b="1" u="sng" dirty="0">
                <a:latin typeface="Calibri"/>
                <a:cs typeface="Calibri"/>
              </a:rPr>
              <a:t>Considerations</a:t>
            </a:r>
          </a:p>
          <a:p>
            <a:pPr marL="914400" marR="0" indent="-914400" algn="just">
              <a:spcBef>
                <a:spcPts val="0"/>
              </a:spcBef>
              <a:buFont typeface="+mj-lt"/>
              <a:buAutoNum type="arabicPeriod"/>
            </a:pPr>
            <a:r>
              <a:rPr lang="en-US" sz="4800" b="1" kern="100" dirty="0">
                <a:latin typeface="Calibri" panose="020F0502020204030204" pitchFamily="34" charset="0"/>
                <a:ea typeface="Calibri" panose="020F0502020204030204" pitchFamily="34" charset="0"/>
                <a:cs typeface="Times New Roman" panose="02020603050405020304" pitchFamily="18" charset="0"/>
              </a:rPr>
              <a:t>Water Level</a:t>
            </a:r>
            <a:r>
              <a:rPr lang="en-US" sz="4800" kern="100" dirty="0">
                <a:latin typeface="Calibri" panose="020F0502020204030204" pitchFamily="34" charset="0"/>
                <a:ea typeface="Calibri" panose="020F0502020204030204" pitchFamily="34" charset="0"/>
                <a:cs typeface="Times New Roman" panose="02020603050405020304" pitchFamily="18" charset="0"/>
              </a:rPr>
              <a:t>: Referenced historical data. Table 1 outlines the four high-water levels that were tested.</a:t>
            </a:r>
          </a:p>
          <a:p>
            <a:pPr marL="914400" marR="0" indent="-914400" algn="just">
              <a:spcBef>
                <a:spcPts val="0"/>
              </a:spcBef>
              <a:buFont typeface="+mj-lt"/>
              <a:buAutoNum type="arabicPeriod"/>
            </a:pPr>
            <a:r>
              <a:rPr lang="en-US" sz="4800" b="1" kern="100" dirty="0">
                <a:effectLst/>
                <a:latin typeface="Calibri" panose="020F0502020204030204" pitchFamily="34" charset="0"/>
                <a:ea typeface="Calibri" panose="020F0502020204030204" pitchFamily="34" charset="0"/>
                <a:cs typeface="Times New Roman" panose="02020603050405020304" pitchFamily="18" charset="0"/>
              </a:rPr>
              <a:t>Waves</a:t>
            </a:r>
            <a:r>
              <a:rPr lang="en-US" sz="4800" kern="100" dirty="0">
                <a:effectLst/>
                <a:latin typeface="Calibri" panose="020F0502020204030204" pitchFamily="34" charset="0"/>
                <a:ea typeface="Calibri" panose="020F0502020204030204" pitchFamily="34" charset="0"/>
                <a:cs typeface="Times New Roman" panose="02020603050405020304" pitchFamily="18" charset="0"/>
              </a:rPr>
              <a:t>: Estimated using the SMB Formulation</a:t>
            </a:r>
            <a:r>
              <a:rPr lang="en-US" sz="4800" kern="1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en-US" sz="4800" kern="100" dirty="0">
                <a:effectLst/>
                <a:latin typeface="Calibri" panose="020F0502020204030204" pitchFamily="34" charset="0"/>
                <a:ea typeface="Calibri" panose="020F0502020204030204" pitchFamily="34" charset="0"/>
                <a:cs typeface="Times New Roman" panose="02020603050405020304" pitchFamily="18" charset="0"/>
              </a:rPr>
              <a:t>. Considers fetch distance, water depth, and wind speed. Outputs significant wave height and period. Tested 50</a:t>
            </a:r>
            <a:r>
              <a:rPr lang="en-US" sz="4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4800" kern="100" dirty="0">
                <a:effectLst/>
                <a:latin typeface="Calibri" panose="020F0502020204030204" pitchFamily="34" charset="0"/>
                <a:ea typeface="Calibri" panose="020F0502020204030204" pitchFamily="34" charset="0"/>
                <a:cs typeface="Times New Roman" panose="02020603050405020304" pitchFamily="18" charset="0"/>
              </a:rPr>
              <a:t>, 75</a:t>
            </a:r>
            <a:r>
              <a:rPr lang="en-US" sz="4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4800" kern="100" dirty="0">
                <a:effectLst/>
                <a:latin typeface="Calibri" panose="020F0502020204030204" pitchFamily="34" charset="0"/>
                <a:ea typeface="Calibri" panose="020F0502020204030204" pitchFamily="34" charset="0"/>
                <a:cs typeface="Times New Roman" panose="02020603050405020304" pitchFamily="18" charset="0"/>
              </a:rPr>
              <a:t>, and 90</a:t>
            </a:r>
            <a:r>
              <a:rPr lang="en-US" sz="48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4800" kern="100" dirty="0">
                <a:effectLst/>
                <a:latin typeface="Calibri" panose="020F0502020204030204" pitchFamily="34" charset="0"/>
                <a:ea typeface="Calibri" panose="020F0502020204030204" pitchFamily="34" charset="0"/>
                <a:cs typeface="Times New Roman" panose="02020603050405020304" pitchFamily="18" charset="0"/>
              </a:rPr>
              <a:t> percentile wind speeds.</a:t>
            </a:r>
          </a:p>
          <a:p>
            <a:pPr marL="914400" marR="0" indent="-914400" algn="just">
              <a:spcBef>
                <a:spcPts val="0"/>
              </a:spcBef>
              <a:spcAft>
                <a:spcPts val="1200"/>
              </a:spcAft>
              <a:buFont typeface="+mj-lt"/>
              <a:buAutoNum type="arabicPeriod"/>
            </a:pPr>
            <a:r>
              <a:rPr lang="en-US" sz="4800" b="1" kern="100" dirty="0">
                <a:latin typeface="Calibri" panose="020F0502020204030204" pitchFamily="34" charset="0"/>
                <a:ea typeface="Calibri" panose="020F0502020204030204" pitchFamily="34" charset="0"/>
                <a:cs typeface="Times New Roman" panose="02020603050405020304" pitchFamily="18" charset="0"/>
              </a:rPr>
              <a:t>Nearshore Slope</a:t>
            </a:r>
            <a:r>
              <a:rPr lang="en-US" sz="4800" kern="100" dirty="0">
                <a:latin typeface="Calibri" panose="020F0502020204030204" pitchFamily="34" charset="0"/>
                <a:ea typeface="Calibri" panose="020F0502020204030204" pitchFamily="34" charset="0"/>
                <a:cs typeface="Times New Roman" panose="02020603050405020304" pitchFamily="18" charset="0"/>
              </a:rPr>
              <a:t>: Measured during a site survey.</a:t>
            </a:r>
            <a:endParaRPr lang="en-US" sz="4800" dirty="0">
              <a:latin typeface="Calibri"/>
              <a:cs typeface="Calibri"/>
            </a:endParaRPr>
          </a:p>
          <a:p>
            <a:pPr algn="just"/>
            <a:r>
              <a:rPr lang="en-US" sz="4800" b="1" u="sng" dirty="0">
                <a:latin typeface="Calibri"/>
                <a:cs typeface="Calibri"/>
              </a:rPr>
              <a:t>Analysis</a:t>
            </a:r>
            <a:endParaRPr lang="en-US" sz="4800" b="1" u="sng" dirty="0">
              <a:latin typeface="Calibri" panose="020F0502020204030204" pitchFamily="34" charset="0"/>
              <a:cs typeface="Calibri" panose="020F0502020204030204" pitchFamily="34" charset="0"/>
            </a:endParaRPr>
          </a:p>
          <a:p>
            <a:pPr algn="just">
              <a:spcAft>
                <a:spcPts val="1200"/>
              </a:spcAft>
            </a:pPr>
            <a:r>
              <a:rPr lang="en-US" sz="4800" dirty="0">
                <a:latin typeface="Calibri" panose="020F0502020204030204" pitchFamily="34" charset="0"/>
                <a:cs typeface="Calibri" panose="020F0502020204030204" pitchFamily="34" charset="0"/>
              </a:rPr>
              <a:t>Wave heights were recorded at the mangrove location in the model and correlated to mangrove hydrodynamic habitat suitability (HHS). The HHS scale was developed by analyzing mangrove prevalence in the IRL with respect to wave conditions</a:t>
            </a:r>
            <a:r>
              <a:rPr lang="en-US" sz="4800" baseline="30000" dirty="0">
                <a:latin typeface="Calibri" panose="020F0502020204030204" pitchFamily="34" charset="0"/>
                <a:cs typeface="Calibri" panose="020F0502020204030204" pitchFamily="34" charset="0"/>
              </a:rPr>
              <a:t>2</a:t>
            </a:r>
            <a:r>
              <a:rPr lang="en-US" sz="4800" dirty="0">
                <a:latin typeface="Calibri" panose="020F0502020204030204" pitchFamily="34" charset="0"/>
                <a:cs typeface="Calibri" panose="020F0502020204030204" pitchFamily="34" charset="0"/>
              </a:rPr>
              <a:t>. </a:t>
            </a:r>
            <a:endParaRPr lang="en-US" sz="4800" b="1" u="sng" dirty="0">
              <a:latin typeface="Calibri" panose="020F0502020204030204" pitchFamily="34" charset="0"/>
              <a:cs typeface="Calibri" panose="020F0502020204030204" pitchFamily="34" charset="0"/>
            </a:endParaRPr>
          </a:p>
          <a:p>
            <a:pPr algn="just"/>
            <a:r>
              <a:rPr lang="en-US" sz="4800" b="1" u="sng" dirty="0">
                <a:latin typeface="Calibri" panose="020F0502020204030204" pitchFamily="34" charset="0"/>
                <a:cs typeface="Calibri" panose="020F0502020204030204" pitchFamily="34" charset="0"/>
              </a:rPr>
              <a:t>Conclusion</a:t>
            </a:r>
          </a:p>
          <a:p>
            <a:pPr algn="just">
              <a:spcAft>
                <a:spcPts val="1200"/>
              </a:spcAft>
            </a:pPr>
            <a:r>
              <a:rPr lang="en-US" sz="4800" dirty="0">
                <a:latin typeface="Calibri" panose="020F0502020204030204" pitchFamily="34" charset="0"/>
                <a:cs typeface="Calibri" panose="020F0502020204030204" pitchFamily="34" charset="0"/>
              </a:rPr>
              <a:t>The new breakwater design was proven to create a more suitable environment for mangrove vegetation. For the conditions tested, there was a 20-30% improvement in HHS over the original, and it consistently exceeded 50%. Figure 3 illustrates the HHS results for the average wind speed condition. Using the MBLS design, living shorelines at high-energy locations can significantly increase their likelihood of success, as the breakwater creates a favorable environment for mangrove vegetation.</a:t>
            </a:r>
            <a:endParaRPr lang="en-US" sz="4800" b="1" u="sng" dirty="0">
              <a:latin typeface="Calibri"/>
              <a:cs typeface="Calibri"/>
            </a:endParaRPr>
          </a:p>
          <a:p>
            <a:pPr algn="just"/>
            <a:r>
              <a:rPr lang="en-US" sz="4800" b="1" u="sng" dirty="0">
                <a:latin typeface="Calibri"/>
                <a:cs typeface="Calibri"/>
              </a:rPr>
              <a:t>References</a:t>
            </a:r>
            <a:endParaRPr lang="en-US" sz="4800" b="1" u="sng" dirty="0">
              <a:latin typeface="Calibri" panose="020F0502020204030204" pitchFamily="34" charset="0"/>
              <a:cs typeface="Calibri" panose="020F0502020204030204" pitchFamily="34" charset="0"/>
            </a:endParaRPr>
          </a:p>
          <a:p>
            <a:pPr algn="just"/>
            <a:r>
              <a:rPr lang="en-US" sz="4800" dirty="0">
                <a:latin typeface="Calibri"/>
                <a:cs typeface="Calibri"/>
              </a:rPr>
              <a:t>[1] CERC </a:t>
            </a:r>
            <a:r>
              <a:rPr lang="en-US" sz="4800" i="1" dirty="0">
                <a:latin typeface="Calibri"/>
                <a:cs typeface="Calibri"/>
              </a:rPr>
              <a:t>Shore Protection Manual</a:t>
            </a:r>
            <a:r>
              <a:rPr lang="en-US" sz="4800" dirty="0">
                <a:latin typeface="Calibri"/>
                <a:cs typeface="Calibri"/>
              </a:rPr>
              <a:t>, 1984</a:t>
            </a:r>
          </a:p>
          <a:p>
            <a:pPr algn="just"/>
            <a:r>
              <a:rPr lang="en-US" sz="4800" dirty="0">
                <a:latin typeface="Calibri"/>
                <a:cs typeface="Calibri"/>
              </a:rPr>
              <a:t>[2] </a:t>
            </a:r>
            <a:r>
              <a:rPr lang="en-US" sz="4800" dirty="0">
                <a:latin typeface="Calibri"/>
              </a:rPr>
              <a:t>Cannon et al. </a:t>
            </a:r>
            <a:r>
              <a:rPr lang="en-US" sz="4800" i="1" dirty="0">
                <a:latin typeface="Calibri"/>
              </a:rPr>
              <a:t>Ecological Engineering</a:t>
            </a:r>
            <a:r>
              <a:rPr lang="en-US" sz="4800" dirty="0">
                <a:latin typeface="Calibri"/>
              </a:rPr>
              <a:t>, 2020</a:t>
            </a:r>
          </a:p>
          <a:p>
            <a:pPr algn="just"/>
            <a:r>
              <a:rPr lang="en-US" sz="4800" b="1" u="sng" dirty="0">
                <a:latin typeface="Calibri"/>
                <a:cs typeface="Calibri"/>
              </a:rPr>
              <a:t>Acknowledgments</a:t>
            </a:r>
            <a:endParaRPr lang="en-US" sz="4800" b="1" u="sng" dirty="0">
              <a:latin typeface="Calibri" panose="020F0502020204030204" pitchFamily="34" charset="0"/>
              <a:cs typeface="Calibri" panose="020F0502020204030204" pitchFamily="34" charset="0"/>
            </a:endParaRPr>
          </a:p>
          <a:p>
            <a:pPr algn="just"/>
            <a:r>
              <a:rPr lang="en-US" sz="4800" dirty="0">
                <a:latin typeface="Calibri"/>
                <a:cs typeface="Calibri"/>
              </a:rPr>
              <a:t>Mara Skadden, Marine Resources Council</a:t>
            </a:r>
          </a:p>
          <a:p>
            <a:pPr algn="just"/>
            <a:r>
              <a:rPr lang="en-US" sz="4800" dirty="0">
                <a:latin typeface="Calibri"/>
                <a:cs typeface="Calibri"/>
              </a:rPr>
              <a:t>Dr. Robert Weaver, Florida Institute of Technology</a:t>
            </a:r>
            <a:endParaRPr lang="en-US" sz="4800" dirty="0">
              <a:latin typeface="Calibri" panose="020F0502020204030204" pitchFamily="34" charset="0"/>
              <a:cs typeface="Calibri" panose="020F0502020204030204" pitchFamily="34" charset="0"/>
            </a:endParaRPr>
          </a:p>
          <a:p>
            <a:pPr algn="just"/>
            <a:endParaRPr lang="en-US" sz="5000" dirty="0">
              <a:latin typeface="Calibri" panose="020F0502020204030204" pitchFamily="34" charset="0"/>
              <a:cs typeface="Calibri" panose="020F0502020204030204" pitchFamily="34" charset="0"/>
            </a:endParaRPr>
          </a:p>
          <a:p>
            <a:pPr algn="just"/>
            <a:endParaRPr lang="en-US" sz="5000" dirty="0">
              <a:latin typeface="Calibri" panose="020F0502020204030204" pitchFamily="34" charset="0"/>
              <a:cs typeface="Calibri" panose="020F0502020204030204" pitchFamily="34" charset="0"/>
            </a:endParaRPr>
          </a:p>
          <a:p>
            <a:pPr algn="just"/>
            <a:endParaRPr lang="en-US" sz="5200" dirty="0">
              <a:latin typeface="Calibri" panose="020F0502020204030204" pitchFamily="34" charset="0"/>
              <a:cs typeface="Calibri" panose="020F0502020204030204" pitchFamily="34" charset="0"/>
            </a:endParaRPr>
          </a:p>
          <a:p>
            <a:pPr algn="just"/>
            <a:endParaRPr lang="en-US" sz="5200" dirty="0">
              <a:latin typeface="Calibri" panose="020F0502020204030204" pitchFamily="34" charset="0"/>
              <a:cs typeface="Calibri" panose="020F0502020204030204" pitchFamily="34" charset="0"/>
            </a:endParaRPr>
          </a:p>
          <a:p>
            <a:pPr algn="just"/>
            <a:endParaRPr lang="en-US" sz="5200" dirty="0">
              <a:latin typeface="Calibri" panose="020F0502020204030204" pitchFamily="34" charset="0"/>
              <a:cs typeface="Calibri" panose="020F0502020204030204" pitchFamily="34" charset="0"/>
            </a:endParaRPr>
          </a:p>
          <a:p>
            <a:pPr algn="just"/>
            <a:endParaRPr lang="en-US" sz="5200" dirty="0">
              <a:latin typeface="Calibri" panose="020F0502020204030204" pitchFamily="34" charset="0"/>
              <a:cs typeface="Calibri" panose="020F0502020204030204" pitchFamily="34" charset="0"/>
            </a:endParaRPr>
          </a:p>
          <a:p>
            <a:pPr algn="just"/>
            <a:endParaRPr lang="en-US" sz="5200" dirty="0">
              <a:latin typeface="Calibri" panose="020F0502020204030204" pitchFamily="34" charset="0"/>
              <a:cs typeface="Calibri" panose="020F0502020204030204" pitchFamily="34" charset="0"/>
            </a:endParaRPr>
          </a:p>
          <a:p>
            <a:pPr algn="just"/>
            <a:endParaRPr lang="en-US" sz="5200" dirty="0">
              <a:latin typeface="Calibri" panose="020F0502020204030204" pitchFamily="34" charset="0"/>
              <a:cs typeface="Calibri" panose="020F0502020204030204" pitchFamily="34" charset="0"/>
            </a:endParaRPr>
          </a:p>
          <a:p>
            <a:pPr algn="just"/>
            <a:endParaRPr lang="en-US" sz="5200" dirty="0">
              <a:latin typeface="Calibri" panose="020F0502020204030204" pitchFamily="34" charset="0"/>
              <a:cs typeface="Calibri" panose="020F0502020204030204" pitchFamily="34" charset="0"/>
            </a:endParaRPr>
          </a:p>
          <a:p>
            <a:pPr algn="just"/>
            <a:endParaRPr lang="en-US" sz="5200" dirty="0">
              <a:latin typeface="Calibri" panose="020F0502020204030204" pitchFamily="34" charset="0"/>
              <a:cs typeface="Calibri" panose="020F0502020204030204" pitchFamily="34" charset="0"/>
            </a:endParaRPr>
          </a:p>
          <a:p>
            <a:pPr algn="just"/>
            <a:endParaRPr lang="en-US" sz="5200" dirty="0">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C2685B3A-C0F6-451D-5704-D3FC9E95622E}"/>
              </a:ext>
            </a:extLst>
          </p:cNvPr>
          <p:cNvSpPr/>
          <p:nvPr/>
        </p:nvSpPr>
        <p:spPr>
          <a:xfrm>
            <a:off x="5529" y="6820930"/>
            <a:ext cx="14950440" cy="1160696"/>
          </a:xfrm>
          <a:prstGeom prst="rect">
            <a:avLst/>
          </a:prstGeom>
          <a:solidFill>
            <a:srgbClr val="76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237660E-4D9C-BC9C-3D45-4A4779B7C1C7}"/>
              </a:ext>
            </a:extLst>
          </p:cNvPr>
          <p:cNvSpPr/>
          <p:nvPr/>
        </p:nvSpPr>
        <p:spPr>
          <a:xfrm>
            <a:off x="28932387" y="6820930"/>
            <a:ext cx="14953283" cy="1147040"/>
          </a:xfrm>
          <a:prstGeom prst="rect">
            <a:avLst/>
          </a:prstGeom>
          <a:solidFill>
            <a:srgbClr val="2945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FB3FB6C-864C-FBB1-DD51-72A4D3EC4AF9}"/>
              </a:ext>
            </a:extLst>
          </p:cNvPr>
          <p:cNvSpPr txBox="1"/>
          <p:nvPr/>
        </p:nvSpPr>
        <p:spPr>
          <a:xfrm>
            <a:off x="2137142" y="6727146"/>
            <a:ext cx="10159458" cy="1323439"/>
          </a:xfrm>
          <a:prstGeom prst="rect">
            <a:avLst/>
          </a:prstGeom>
          <a:noFill/>
        </p:spPr>
        <p:txBody>
          <a:bodyPr wrap="square" rtlCol="0">
            <a:spAutoFit/>
          </a:bodyPr>
          <a:lstStyle/>
          <a:p>
            <a:pPr algn="ctr"/>
            <a:r>
              <a:rPr lang="en-US" sz="8000" b="1">
                <a:solidFill>
                  <a:schemeClr val="accent5"/>
                </a:solidFill>
                <a:latin typeface="Calibri" panose="020F0502020204030204" pitchFamily="34" charset="0"/>
                <a:cs typeface="Calibri" panose="020F0502020204030204" pitchFamily="34" charset="0"/>
              </a:rPr>
              <a:t>Breakwater Design</a:t>
            </a:r>
          </a:p>
        </p:txBody>
      </p:sp>
      <p:sp>
        <p:nvSpPr>
          <p:cNvPr id="5" name="TextBox 4">
            <a:extLst>
              <a:ext uri="{FF2B5EF4-FFF2-40B4-BE49-F238E27FC236}">
                <a16:creationId xmlns:a16="http://schemas.microsoft.com/office/drawing/2014/main" id="{9B74CD1F-BEA1-E2E2-6778-CC0C80DD94AB}"/>
              </a:ext>
            </a:extLst>
          </p:cNvPr>
          <p:cNvSpPr txBox="1"/>
          <p:nvPr/>
        </p:nvSpPr>
        <p:spPr>
          <a:xfrm>
            <a:off x="31329299" y="6670407"/>
            <a:ext cx="10159458" cy="1323439"/>
          </a:xfrm>
          <a:prstGeom prst="rect">
            <a:avLst/>
          </a:prstGeom>
          <a:noFill/>
        </p:spPr>
        <p:txBody>
          <a:bodyPr wrap="square" rtlCol="0">
            <a:spAutoFit/>
          </a:bodyPr>
          <a:lstStyle/>
          <a:p>
            <a:pPr algn="ctr"/>
            <a:r>
              <a:rPr lang="en-US" sz="8000" b="1">
                <a:solidFill>
                  <a:schemeClr val="accent5"/>
                </a:solidFill>
                <a:latin typeface="Calibri" panose="020F0502020204030204" pitchFamily="34" charset="0"/>
                <a:cs typeface="Calibri" panose="020F0502020204030204" pitchFamily="34" charset="0"/>
              </a:rPr>
              <a:t>CFD Modeling</a:t>
            </a:r>
          </a:p>
        </p:txBody>
      </p:sp>
      <p:sp>
        <p:nvSpPr>
          <p:cNvPr id="27" name="TextBox 26">
            <a:extLst>
              <a:ext uri="{FF2B5EF4-FFF2-40B4-BE49-F238E27FC236}">
                <a16:creationId xmlns:a16="http://schemas.microsoft.com/office/drawing/2014/main" id="{D0D71C73-1D04-E726-7EC9-BCAA3553CFCE}"/>
              </a:ext>
            </a:extLst>
          </p:cNvPr>
          <p:cNvSpPr txBox="1"/>
          <p:nvPr/>
        </p:nvSpPr>
        <p:spPr>
          <a:xfrm>
            <a:off x="16757689" y="17980634"/>
            <a:ext cx="10366941" cy="830997"/>
          </a:xfrm>
          <a:prstGeom prst="rect">
            <a:avLst/>
          </a:prstGeom>
          <a:noFill/>
        </p:spPr>
        <p:txBody>
          <a:bodyPr wrap="none" rtlCol="0">
            <a:spAutoFit/>
          </a:bodyPr>
          <a:lstStyle/>
          <a:p>
            <a:r>
              <a:rPr lang="en-US" sz="4800" i="1">
                <a:latin typeface="Calibri" panose="020F0502020204030204" pitchFamily="34" charset="0"/>
                <a:cs typeface="Calibri" panose="020F0502020204030204" pitchFamily="34" charset="0"/>
              </a:rPr>
              <a:t>Figure 1: MBLS Breakwater Cross-section</a:t>
            </a:r>
          </a:p>
        </p:txBody>
      </p:sp>
      <p:sp>
        <p:nvSpPr>
          <p:cNvPr id="28" name="TextBox 27">
            <a:extLst>
              <a:ext uri="{FF2B5EF4-FFF2-40B4-BE49-F238E27FC236}">
                <a16:creationId xmlns:a16="http://schemas.microsoft.com/office/drawing/2014/main" id="{94D6AD74-11CE-2A7D-43FD-9F0E2872FE47}"/>
              </a:ext>
            </a:extLst>
          </p:cNvPr>
          <p:cNvSpPr txBox="1"/>
          <p:nvPr/>
        </p:nvSpPr>
        <p:spPr>
          <a:xfrm>
            <a:off x="17721093" y="23103246"/>
            <a:ext cx="8440131" cy="830997"/>
          </a:xfrm>
          <a:prstGeom prst="rect">
            <a:avLst/>
          </a:prstGeom>
          <a:noFill/>
        </p:spPr>
        <p:txBody>
          <a:bodyPr wrap="none" rtlCol="0">
            <a:spAutoFit/>
          </a:bodyPr>
          <a:lstStyle/>
          <a:p>
            <a:r>
              <a:rPr lang="en-US" sz="4800" i="1">
                <a:latin typeface="Calibri" panose="020F0502020204030204" pitchFamily="34" charset="0"/>
                <a:cs typeface="Calibri" panose="020F0502020204030204" pitchFamily="34" charset="0"/>
              </a:rPr>
              <a:t>Figure 2: MBLS Prism Dimensions</a:t>
            </a:r>
          </a:p>
        </p:txBody>
      </p:sp>
      <p:sp>
        <p:nvSpPr>
          <p:cNvPr id="29" name="TextBox 28">
            <a:extLst>
              <a:ext uri="{FF2B5EF4-FFF2-40B4-BE49-F238E27FC236}">
                <a16:creationId xmlns:a16="http://schemas.microsoft.com/office/drawing/2014/main" id="{EFA47011-286C-478F-E618-745833ED126E}"/>
              </a:ext>
            </a:extLst>
          </p:cNvPr>
          <p:cNvSpPr txBox="1"/>
          <p:nvPr/>
        </p:nvSpPr>
        <p:spPr>
          <a:xfrm>
            <a:off x="16276284" y="32072836"/>
            <a:ext cx="11606062" cy="830997"/>
          </a:xfrm>
          <a:prstGeom prst="rect">
            <a:avLst/>
          </a:prstGeom>
          <a:noFill/>
        </p:spPr>
        <p:txBody>
          <a:bodyPr wrap="none" rtlCol="0">
            <a:spAutoFit/>
          </a:bodyPr>
          <a:lstStyle/>
          <a:p>
            <a:r>
              <a:rPr lang="en-US" sz="4800" i="1">
                <a:latin typeface="Calibri" panose="020F0502020204030204" pitchFamily="34" charset="0"/>
                <a:cs typeface="Calibri" panose="020F0502020204030204" pitchFamily="34" charset="0"/>
              </a:rPr>
              <a:t>Figure 3: HHS Results for Average Wind Speed</a:t>
            </a:r>
          </a:p>
        </p:txBody>
      </p:sp>
      <p:sp>
        <p:nvSpPr>
          <p:cNvPr id="30" name="TextBox 29">
            <a:extLst>
              <a:ext uri="{FF2B5EF4-FFF2-40B4-BE49-F238E27FC236}">
                <a16:creationId xmlns:a16="http://schemas.microsoft.com/office/drawing/2014/main" id="{76CAAB8A-F774-05EF-5E61-918D925122BA}"/>
              </a:ext>
            </a:extLst>
          </p:cNvPr>
          <p:cNvSpPr txBox="1"/>
          <p:nvPr/>
        </p:nvSpPr>
        <p:spPr>
          <a:xfrm>
            <a:off x="18425109" y="33060387"/>
            <a:ext cx="7308411" cy="830997"/>
          </a:xfrm>
          <a:prstGeom prst="rect">
            <a:avLst/>
          </a:prstGeom>
          <a:noFill/>
        </p:spPr>
        <p:txBody>
          <a:bodyPr wrap="none" rtlCol="0">
            <a:spAutoFit/>
          </a:bodyPr>
          <a:lstStyle/>
          <a:p>
            <a:r>
              <a:rPr lang="en-US" sz="4800" i="1">
                <a:latin typeface="Calibri" panose="020F0502020204030204" pitchFamily="34" charset="0"/>
                <a:cs typeface="Calibri" panose="020F0502020204030204" pitchFamily="34" charset="0"/>
              </a:rPr>
              <a:t>Table 1: Tested Water Levels</a:t>
            </a:r>
          </a:p>
        </p:txBody>
      </p:sp>
    </p:spTree>
    <p:extLst>
      <p:ext uri="{BB962C8B-B14F-4D97-AF65-F5344CB8AC3E}">
        <p14:creationId xmlns:p14="http://schemas.microsoft.com/office/powerpoint/2010/main" val="1966849642"/>
      </p:ext>
    </p:extLst>
  </p:cSld>
  <p:clrMapOvr>
    <a:masterClrMapping/>
  </p:clrMapOvr>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619</Words>
  <Application>Microsoft Office PowerPoint</Application>
  <PresentationFormat>Custom</PresentationFormat>
  <Paragraphs>60</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shopper</dc:creator>
  <cp:lastModifiedBy>Matthew Ninesling</cp:lastModifiedBy>
  <cp:revision>5</cp:revision>
  <dcterms:created xsi:type="dcterms:W3CDTF">2007-04-04T14:17:42Z</dcterms:created>
  <dcterms:modified xsi:type="dcterms:W3CDTF">2024-04-12T16:37:47Z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0x0101008CB6C76999A8E946924D195080FADDE7</vt:lpwstr>
  </property>
</Properties>
</file>