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modernComment_102_6EEDB97.xml" ContentType="application/vnd.ms-powerpoint.comments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8" r:id="rId2"/>
  </p:sldIdLst>
  <p:sldSz cx="43891200" cy="38404800"/>
  <p:notesSz cx="68580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2096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8" roundtripDataSignature="AMtx7mh4STXvP7kDno4AlMoqyKqfzKdNSw==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E2FD42D-5906-EE36-EB75-5E9202A8E51C}" name="Emily Ralston" initials="ER" userId="S::eralston@fit.edu::c6e854b1-e1fa-41c0-90ca-5e3eda2fcaa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283" autoAdjust="0"/>
  </p:normalViewPr>
  <p:slideViewPr>
    <p:cSldViewPr snapToGrid="0">
      <p:cViewPr varScale="1">
        <p:scale>
          <a:sx n="20" d="100"/>
          <a:sy n="20" d="100"/>
        </p:scale>
        <p:origin x="2058" y="12"/>
      </p:cViewPr>
      <p:guideLst>
        <p:guide orient="horz" pos="12096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13" Type="http://schemas.microsoft.com/office/2018/10/relationships/authors" Target="authors.xml"/><Relationship Id="rId3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10" Type="http://schemas.openxmlformats.org/officeDocument/2006/relationships/viewProps" Target="viewProps.xml"/><Relationship Id="rId9" Type="http://schemas.openxmlformats.org/officeDocument/2006/relationships/presProps" Target="presProps.xml"/></Relationships>
</file>

<file path=ppt/comments/modernComment_102_6EEDB97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AAE7DCBC-F2A4-48A3-8329-588B3A856456}" authorId="{DE2FD42D-5906-EE36-EB75-5E9202A8E51C}" status="resolved" created="2024-04-08T14:53:35.123" complete="100000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116317079" sldId="258"/>
      <ac:spMk id="3" creationId="{0DF0A1B0-0A0F-DB7A-BA6B-694DC7754286}"/>
      <ac:txMk cp="641">
        <ac:context len="1230" hash="1804454906"/>
      </ac:txMk>
    </ac:txMkLst>
    <p188:pos x="11074399" y="17654728"/>
    <p188:txBody>
      <a:bodyPr/>
      <a:lstStyle/>
      <a:p>
        <a:r>
          <a:rPr lang="en-US"/>
          <a:t>delete</a:t>
        </a:r>
      </a:p>
    </p188:txBody>
  </p188:cm>
  <p188:cm id="{3CBEFEC9-444B-4A46-BF43-1B89F06BC710}" authorId="{DE2FD42D-5906-EE36-EB75-5E9202A8E51C}" created="2024-04-08T14:54:13.829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116317079" sldId="258"/>
      <ac:spMk id="3" creationId="{0DF0A1B0-0A0F-DB7A-BA6B-694DC7754286}"/>
      <ac:txMk cp="314" len="8">
        <ac:context len="1230" hash="1804454906"/>
      </ac:txMk>
    </ac:txMkLst>
    <p188:pos x="13360399" y="7014437"/>
    <p188:txBody>
      <a:bodyPr/>
      <a:lstStyle/>
      <a:p>
        <a:r>
          <a:rPr lang="en-US"/>
          <a:t>Consider fully justified rather than left justified</a:t>
        </a:r>
      </a:p>
    </p188:txBody>
  </p188:cm>
  <p188:cm id="{8CA79EC9-C72E-49F6-844E-B959FDD8C7EA}" authorId="{DE2FD42D-5906-EE36-EB75-5E9202A8E51C}" status="resolved" created="2024-04-08T14:55:12.129" complete="100000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116317079" sldId="258"/>
      <ac:spMk id="3" creationId="{0DF0A1B0-0A0F-DB7A-BA6B-694DC7754286}"/>
      <ac:txMk cp="886">
        <ac:context len="1230" hash="1804454906"/>
      </ac:txMk>
    </ac:txMkLst>
    <p188:pos x="10866581" y="23432073"/>
    <p188:txBody>
      <a:bodyPr/>
      <a:lstStyle/>
      <a:p>
        <a:r>
          <a:rPr lang="en-US"/>
          <a:t>delete</a:t>
        </a:r>
      </a:p>
    </p188:txBody>
  </p188:cm>
  <p188:cm id="{A3745286-6C4E-45E2-95E1-BF79EBB9B03E}" authorId="{DE2FD42D-5906-EE36-EB75-5E9202A8E51C}" created="2024-04-08T14:56:55.326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116317079" sldId="258"/>
      <ac:spMk id="4" creationId="{57166E22-E824-A234-32E5-93293E525C1F}"/>
      <ac:txMk cp="688" len="6">
        <ac:context len="748" hash="1890783320"/>
      </ac:txMk>
    </ac:txMkLst>
    <p188:pos x="2595129" y="31329164"/>
    <p188:txBody>
      <a:bodyPr/>
      <a:lstStyle/>
      <a:p>
        <a:r>
          <a:rPr lang="en-US"/>
          <a:t>I like how you incorporated the icons into this graph.</a:t>
        </a:r>
      </a:p>
    </p188:txBody>
  </p188:cm>
</p188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4" y="0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438275" y="696913"/>
            <a:ext cx="398145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14838"/>
            <a:ext cx="5486400" cy="4184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728"/>
              </a:spcBef>
              <a:spcAft>
                <a:spcPts val="0"/>
              </a:spcAft>
              <a:buSzPts val="1400"/>
              <a:buNone/>
              <a:defRPr sz="242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728"/>
              </a:spcBef>
              <a:spcAft>
                <a:spcPts val="0"/>
              </a:spcAft>
              <a:buSzPts val="1400"/>
              <a:buNone/>
              <a:defRPr sz="242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728"/>
              </a:spcBef>
              <a:spcAft>
                <a:spcPts val="0"/>
              </a:spcAft>
              <a:buSzPts val="1400"/>
              <a:buNone/>
              <a:defRPr sz="242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728"/>
              </a:spcBef>
              <a:spcAft>
                <a:spcPts val="0"/>
              </a:spcAft>
              <a:buSzPts val="1400"/>
              <a:buNone/>
              <a:defRPr sz="242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728"/>
              </a:spcBef>
              <a:spcAft>
                <a:spcPts val="0"/>
              </a:spcAft>
              <a:buSzPts val="1400"/>
              <a:buNone/>
              <a:defRPr sz="242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829675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4" y="8829675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">
          <a:extLst>
            <a:ext uri="{FF2B5EF4-FFF2-40B4-BE49-F238E27FC236}">
              <a16:creationId xmlns:a16="http://schemas.microsoft.com/office/drawing/2014/main" id="{425C2F16-99CB-F8BE-7465-562E95BDCB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:notes">
            <a:extLst>
              <a:ext uri="{FF2B5EF4-FFF2-40B4-BE49-F238E27FC236}">
                <a16:creationId xmlns:a16="http://schemas.microsoft.com/office/drawing/2014/main" id="{875A98F3-AEC5-D89C-D412-DF2285EB4A5E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884614" y="8829675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1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7;p1:notes">
            <a:extLst>
              <a:ext uri="{FF2B5EF4-FFF2-40B4-BE49-F238E27FC236}">
                <a16:creationId xmlns:a16="http://schemas.microsoft.com/office/drawing/2014/main" id="{9B94683B-71A8-D074-2750-C6773895973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438275" y="696913"/>
            <a:ext cx="398145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8" name="Google Shape;48;p1:notes">
            <a:extLst>
              <a:ext uri="{FF2B5EF4-FFF2-40B4-BE49-F238E27FC236}">
                <a16:creationId xmlns:a16="http://schemas.microsoft.com/office/drawing/2014/main" id="{F6D41F97-CF48-94A4-75CE-65E43ED278F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14838"/>
            <a:ext cx="5486400" cy="4184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544894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3"/>
          <p:cNvSpPr txBox="1">
            <a:spLocks noGrp="1"/>
          </p:cNvSpPr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3" name="Google Shape;43;p13"/>
          <p:cNvSpPr txBox="1">
            <a:spLocks noGrp="1"/>
          </p:cNvSpPr>
          <p:nvPr>
            <p:ph type="body" idx="1"/>
          </p:nvPr>
        </p:nvSpPr>
        <p:spPr>
          <a:xfrm rot="5400000">
            <a:off x="9272474" y="1881925"/>
            <a:ext cx="25346257" cy="395033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558800" algn="l" rtl="0"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558800" algn="l" rtl="0"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–"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558800" algn="l" rtl="0"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–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>
  <p:cSld name="Vertical Title and 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6"/>
          <p:cNvSpPr txBox="1">
            <a:spLocks noGrp="1"/>
          </p:cNvSpPr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" name="Google Shape;19;p6"/>
          <p:cNvSpPr txBox="1">
            <a:spLocks noGrp="1"/>
          </p:cNvSpPr>
          <p:nvPr>
            <p:ph type="body" idx="1"/>
          </p:nvPr>
        </p:nvSpPr>
        <p:spPr>
          <a:xfrm>
            <a:off x="2193927" y="8960472"/>
            <a:ext cx="39503351" cy="253462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558800" algn="l" rtl="0"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558800" algn="l" rtl="0"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–"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558800" algn="l" rtl="0"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–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>
  <p:cSld name="Section Header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8"/>
          <p:cNvSpPr txBox="1">
            <a:spLocks noGrp="1"/>
          </p:cNvSpPr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3" name="Google Shape;23;p8"/>
          <p:cNvSpPr txBox="1">
            <a:spLocks noGrp="1"/>
          </p:cNvSpPr>
          <p:nvPr>
            <p:ph type="body" idx="1"/>
          </p:nvPr>
        </p:nvSpPr>
        <p:spPr>
          <a:xfrm>
            <a:off x="2193927" y="8960472"/>
            <a:ext cx="19599275" cy="253462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584200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5334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–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482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–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" name="Google Shape;24;p8"/>
          <p:cNvSpPr txBox="1">
            <a:spLocks noGrp="1"/>
          </p:cNvSpPr>
          <p:nvPr>
            <p:ph type="body" idx="2"/>
          </p:nvPr>
        </p:nvSpPr>
        <p:spPr>
          <a:xfrm>
            <a:off x="22098000" y="8960472"/>
            <a:ext cx="19599276" cy="253462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584200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5334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–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482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–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9"/>
          <p:cNvSpPr txBox="1">
            <a:spLocks noGrp="1"/>
          </p:cNvSpPr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7" name="Google Shape;27;p9"/>
          <p:cNvSpPr txBox="1">
            <a:spLocks noGrp="1"/>
          </p:cNvSpPr>
          <p:nvPr>
            <p:ph type="body" idx="1"/>
          </p:nvPr>
        </p:nvSpPr>
        <p:spPr>
          <a:xfrm>
            <a:off x="2193926" y="8596198"/>
            <a:ext cx="19392900" cy="35841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8" name="Google Shape;28;p9"/>
          <p:cNvSpPr txBox="1">
            <a:spLocks noGrp="1"/>
          </p:cNvSpPr>
          <p:nvPr>
            <p:ph type="body" idx="2"/>
          </p:nvPr>
        </p:nvSpPr>
        <p:spPr>
          <a:xfrm>
            <a:off x="2193926" y="12180385"/>
            <a:ext cx="19392900" cy="221263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5334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82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–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9" name="Google Shape;29;p9"/>
          <p:cNvSpPr txBox="1">
            <a:spLocks noGrp="1"/>
          </p:cNvSpPr>
          <p:nvPr>
            <p:ph type="body" idx="3"/>
          </p:nvPr>
        </p:nvSpPr>
        <p:spPr>
          <a:xfrm>
            <a:off x="22294852" y="8596198"/>
            <a:ext cx="19402426" cy="35841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body" idx="4"/>
          </p:nvPr>
        </p:nvSpPr>
        <p:spPr>
          <a:xfrm>
            <a:off x="22294852" y="12180385"/>
            <a:ext cx="19402426" cy="221263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5334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82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–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0"/>
          <p:cNvSpPr txBox="1">
            <a:spLocks noGrp="1"/>
          </p:cNvSpPr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1"/>
          <p:cNvSpPr txBox="1">
            <a:spLocks noGrp="1"/>
          </p:cNvSpPr>
          <p:nvPr>
            <p:ph type="title"/>
          </p:nvPr>
        </p:nvSpPr>
        <p:spPr>
          <a:xfrm>
            <a:off x="2193926" y="1528646"/>
            <a:ext cx="14439900" cy="6508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5" name="Google Shape;35;p11"/>
          <p:cNvSpPr txBox="1">
            <a:spLocks noGrp="1"/>
          </p:cNvSpPr>
          <p:nvPr>
            <p:ph type="body" idx="1"/>
          </p:nvPr>
        </p:nvSpPr>
        <p:spPr>
          <a:xfrm>
            <a:off x="17160877" y="1528648"/>
            <a:ext cx="24536399" cy="32778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635000" algn="l" rtl="0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Arial"/>
              <a:buChar char="•"/>
              <a:defRPr sz="6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584200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–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5334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482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–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482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482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482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482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482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6" name="Google Shape;36;p11"/>
          <p:cNvSpPr txBox="1">
            <a:spLocks noGrp="1"/>
          </p:cNvSpPr>
          <p:nvPr>
            <p:ph type="body" idx="2"/>
          </p:nvPr>
        </p:nvSpPr>
        <p:spPr>
          <a:xfrm>
            <a:off x="2193926" y="8036779"/>
            <a:ext cx="14439900" cy="26269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2"/>
          <p:cNvSpPr txBox="1">
            <a:spLocks noGrp="1"/>
          </p:cNvSpPr>
          <p:nvPr>
            <p:ph type="title"/>
          </p:nvPr>
        </p:nvSpPr>
        <p:spPr>
          <a:xfrm>
            <a:off x="8604251" y="26884663"/>
            <a:ext cx="26333450" cy="3171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9" name="Google Shape;39;p12"/>
          <p:cNvSpPr>
            <a:spLocks noGrp="1"/>
          </p:cNvSpPr>
          <p:nvPr>
            <p:ph type="pic" idx="2"/>
          </p:nvPr>
        </p:nvSpPr>
        <p:spPr>
          <a:xfrm>
            <a:off x="8604251" y="3431325"/>
            <a:ext cx="26333450" cy="230435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Arial"/>
              <a:buNone/>
              <a:defRPr sz="6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0" name="Google Shape;40;p12"/>
          <p:cNvSpPr txBox="1">
            <a:spLocks noGrp="1"/>
          </p:cNvSpPr>
          <p:nvPr>
            <p:ph type="body" idx="1"/>
          </p:nvPr>
        </p:nvSpPr>
        <p:spPr>
          <a:xfrm>
            <a:off x="8604251" y="30055791"/>
            <a:ext cx="26333450" cy="4507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/>
          <p:nvPr/>
        </p:nvSpPr>
        <p:spPr>
          <a:xfrm>
            <a:off x="43213019" y="6657123"/>
            <a:ext cx="685800" cy="31800645"/>
          </a:xfrm>
          <a:prstGeom prst="rect">
            <a:avLst/>
          </a:prstGeom>
          <a:solidFill>
            <a:srgbClr val="29459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3"/>
          <p:cNvSpPr/>
          <p:nvPr/>
        </p:nvSpPr>
        <p:spPr>
          <a:xfrm>
            <a:off x="0" y="6657123"/>
            <a:ext cx="685800" cy="31800645"/>
          </a:xfrm>
          <a:prstGeom prst="rect">
            <a:avLst/>
          </a:prstGeom>
          <a:solidFill>
            <a:srgbClr val="76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" name="Google Shape;12;p3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472492" y="518070"/>
            <a:ext cx="8961120" cy="567964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" name="Google Shape;13;p3"/>
          <p:cNvCxnSpPr/>
          <p:nvPr/>
        </p:nvCxnSpPr>
        <p:spPr>
          <a:xfrm>
            <a:off x="-48126" y="6657123"/>
            <a:ext cx="43946946" cy="0"/>
          </a:xfrm>
          <a:prstGeom prst="straightConnector1">
            <a:avLst/>
          </a:prstGeom>
          <a:noFill/>
          <a:ln w="317500" cap="flat" cmpd="sng">
            <a:solidFill>
              <a:srgbClr val="B5AF67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" name="Google Shape;14;p3"/>
          <p:cNvCxnSpPr/>
          <p:nvPr/>
        </p:nvCxnSpPr>
        <p:spPr>
          <a:xfrm>
            <a:off x="-48126" y="38351831"/>
            <a:ext cx="43946946" cy="52968"/>
          </a:xfrm>
          <a:prstGeom prst="straightConnector1">
            <a:avLst/>
          </a:prstGeom>
          <a:noFill/>
          <a:ln w="381000" cap="flat" cmpd="sng">
            <a:solidFill>
              <a:srgbClr val="B5AF67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microsoft.com/office/2018/10/relationships/comments" Target="../comments/modernComment_102_6EEDB97.xml"/><Relationship Id="rId7" Type="http://schemas.openxmlformats.org/officeDocument/2006/relationships/image" Target="../media/image5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">
          <a:extLst>
            <a:ext uri="{FF2B5EF4-FFF2-40B4-BE49-F238E27FC236}">
              <a16:creationId xmlns:a16="http://schemas.microsoft.com/office/drawing/2014/main" id="{F8515B0F-F083-B872-7ECB-B32E583BC1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">
            <a:extLst>
              <a:ext uri="{FF2B5EF4-FFF2-40B4-BE49-F238E27FC236}">
                <a16:creationId xmlns:a16="http://schemas.microsoft.com/office/drawing/2014/main" id="{465AD982-FF79-3E23-18E5-5A9793714471}"/>
              </a:ext>
            </a:extLst>
          </p:cNvPr>
          <p:cNvSpPr txBox="1"/>
          <p:nvPr/>
        </p:nvSpPr>
        <p:spPr>
          <a:xfrm>
            <a:off x="9775371" y="1344415"/>
            <a:ext cx="28436924" cy="41223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9675" tIns="44825" rIns="89675" bIns="44825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8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Indialantic GHG Emissions Inventory </a:t>
            </a:r>
            <a:r>
              <a:rPr kumimoji="0" lang="en-US" sz="8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&amp;</a:t>
            </a:r>
            <a:r>
              <a:rPr kumimoji="0" lang="en-US" sz="8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 Reduction Strategies</a:t>
            </a:r>
            <a:endParaRPr kumimoji="0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6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Sara Gabby Lail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Faculty Advisors: Dr. Emily Ralston, Dr. Ken Lindeman, Dept. of Ocean Engineering and Marine Sciences, Florida Institute of Technology</a:t>
            </a:r>
            <a:endParaRPr kumimoji="0" sz="4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" name="Google Shape;51;p1">
            <a:extLst>
              <a:ext uri="{FF2B5EF4-FFF2-40B4-BE49-F238E27FC236}">
                <a16:creationId xmlns:a16="http://schemas.microsoft.com/office/drawing/2014/main" id="{050DDBD6-79D9-0A9A-CE4D-213695EEA45C}"/>
              </a:ext>
            </a:extLst>
          </p:cNvPr>
          <p:cNvSpPr txBox="1"/>
          <p:nvPr/>
        </p:nvSpPr>
        <p:spPr>
          <a:xfrm>
            <a:off x="8086727" y="7273927"/>
            <a:ext cx="184731" cy="16927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04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DF0A1B0-0A0F-DB7A-BA6B-694DC7754286}"/>
              </a:ext>
            </a:extLst>
          </p:cNvPr>
          <p:cNvSpPr txBox="1"/>
          <p:nvPr/>
        </p:nvSpPr>
        <p:spPr>
          <a:xfrm>
            <a:off x="812801" y="6826254"/>
            <a:ext cx="13292272" cy="42657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60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Introduction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5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Climate change is a growing issue affecting humanity and the global environment. Its primary cause is the anthropogenic emission of greenhouse gases (GHGs) such as CO2</a:t>
            </a:r>
            <a:r>
              <a:rPr kumimoji="0" lang="en-US" sz="5400" b="0" i="0" u="none" strike="noStrike" kern="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(1)</a:t>
            </a:r>
            <a:r>
              <a:rPr kumimoji="0" lang="en-US" sz="5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. Reducing emissions on every possible scale is thus a crucial step in combatting climate change</a:t>
            </a:r>
            <a:r>
              <a:rPr kumimoji="0" lang="en-US" sz="5400" b="0" i="0" u="none" strike="noStrike" kern="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(2)</a:t>
            </a:r>
            <a:r>
              <a:rPr kumimoji="0" lang="en-US" sz="5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. This project aims to identify feasible and effective means of reducing GHG emissions on a local government scale in the Town of Indialantic, FL.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3600" b="1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60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Objectives</a:t>
            </a:r>
          </a:p>
          <a:p>
            <a:pPr marL="914400" marR="0" lvl="0" indent="-9144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+mj-lt"/>
              <a:buAutoNum type="arabicPeriod"/>
              <a:tabLst/>
              <a:defRPr/>
            </a:pPr>
            <a:r>
              <a:rPr kumimoji="0" lang="en-US" sz="5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To assemble a GHG emissions inventory and report for the Town of Indialantic.</a:t>
            </a:r>
          </a:p>
          <a:p>
            <a:pPr marL="914400" marR="0" lvl="0" indent="-9144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+mj-lt"/>
              <a:buAutoNum type="arabicPeriod"/>
              <a:tabLst/>
              <a:defRPr/>
            </a:pPr>
            <a:r>
              <a:rPr kumimoji="0" lang="en-US" sz="5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To identify feasible emissions reduction strategies in town hotspots.</a:t>
            </a:r>
          </a:p>
          <a:p>
            <a:pPr marL="914400" marR="0" lvl="0" indent="-9144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+mj-lt"/>
              <a:buAutoNum type="arabicPeriod"/>
              <a:tabLst/>
              <a:defRPr/>
            </a:pPr>
            <a:endParaRPr kumimoji="0" lang="en-US" sz="3600" b="1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60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Methods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Emissions Inventory</a:t>
            </a:r>
          </a:p>
          <a:p>
            <a:pPr marL="685800" marR="0" lvl="0" indent="-6858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5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Electricity consumption and approximate employee fuel use data were provided by Florida Power &amp; Light (FPL) and Indialantic.</a:t>
            </a:r>
          </a:p>
          <a:p>
            <a:pPr marL="685800" marR="0" lvl="0" indent="-6858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5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Inventory construction was performed using ICLEI’S ClearPath software with built-in emissions equivalent calculators. </a:t>
            </a:r>
          </a:p>
          <a:p>
            <a:pPr marL="685800" marR="0" lvl="0" indent="-6858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5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A summarizing report was written using a template provided by ICLEI.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Reduction Strategies</a:t>
            </a:r>
          </a:p>
          <a:p>
            <a:pPr marL="685800" marR="0" lvl="0" indent="-6858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5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Data was gathered from relevant businesses and local government, including FPL, NovaCharge, First Light Technologies, and the City of Cape Canaveral. </a:t>
            </a:r>
          </a:p>
          <a:p>
            <a:pPr marL="685800" marR="0" lvl="0" indent="-6858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5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Options were then compared based on cost, potential savings or revenue, and calculated CO2 reduction capability.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5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5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5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5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5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5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5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5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5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5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5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5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5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5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166E22-E824-A234-32E5-93293E525C1F}"/>
              </a:ext>
            </a:extLst>
          </p:cNvPr>
          <p:cNvSpPr txBox="1"/>
          <p:nvPr/>
        </p:nvSpPr>
        <p:spPr>
          <a:xfrm>
            <a:off x="14487526" y="6826254"/>
            <a:ext cx="14916146" cy="31777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60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Results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Emissions Inventory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5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Figure 1 shows emissions by sector for Indialantic local government operations (LGO) in 2021. The greatest contributors were streetlights, employee commute, and buildings &amp; facilities.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5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5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5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5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5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5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5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5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5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4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Figure 1: 2021 CO2 emissions by sector for Indialantic LGO</a:t>
            </a:r>
            <a:r>
              <a:rPr kumimoji="0" lang="en-US" sz="4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.</a:t>
            </a:r>
            <a:endParaRPr kumimoji="0" lang="en-US" sz="5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Reduction Strategies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5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Based on Figure 1 and the interests of Indialantic, the investigation of solutions focused on electric vehicle (EV) and solar-related town upgrades. Figure 2 compares the approximate initial costs and annual GHG reductions from implementing 15 solar streetlights, one 10 kW rooftop array, one 25 kW solar canopy, and two dual-port EV chargers from three different brands.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5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5400" b="1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5400" b="1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5400" b="1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5400" b="1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5400" b="1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5400" b="1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5400" b="1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5400" b="1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lang="en-US" sz="54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1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lang="en-US" sz="3600" b="1" i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1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4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Figure 2: Costs and GHG reduction of solar &amp; EV strategies.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85BABA2-0131-CF1B-3780-01A163AA2E48}"/>
              </a:ext>
            </a:extLst>
          </p:cNvPr>
          <p:cNvSpPr txBox="1"/>
          <p:nvPr/>
        </p:nvSpPr>
        <p:spPr>
          <a:xfrm>
            <a:off x="29794200" y="6826254"/>
            <a:ext cx="13284199" cy="323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60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Results (cont.)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5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Installation of EV chargers was shown to have the greatest potential impact on GHG emissions. This was also the most profitable option, as shown in Figure 3.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5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5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5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5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5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5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5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5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5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5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4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Figure 3: Potential revenue from solutions reviewed.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3600" b="1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60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Conclusion</a:t>
            </a:r>
          </a:p>
          <a:p>
            <a:pPr algn="just">
              <a:spcAft>
                <a:spcPts val="1200"/>
              </a:spcAft>
              <a:defRPr/>
            </a:pPr>
            <a:endParaRPr kumimoji="0" lang="en-US" sz="5400" b="1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algn="just">
              <a:spcAft>
                <a:spcPts val="1200"/>
              </a:spcAft>
              <a:defRPr/>
            </a:pPr>
            <a:endParaRPr lang="en-US" sz="54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1200"/>
              </a:spcAft>
              <a:defRPr/>
            </a:pPr>
            <a:endParaRPr kumimoji="0" lang="en-US" sz="5400" b="1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algn="just">
              <a:spcAft>
                <a:spcPts val="1200"/>
              </a:spcAft>
              <a:defRPr/>
            </a:pPr>
            <a:endParaRPr lang="en-US" sz="54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1200"/>
              </a:spcAft>
              <a:defRPr/>
            </a:pPr>
            <a:endParaRPr kumimoji="0" lang="en-US" sz="5400" b="1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algn="just">
              <a:spcAft>
                <a:spcPts val="1200"/>
              </a:spcAft>
              <a:defRPr/>
            </a:pPr>
            <a:endParaRPr lang="en-US" sz="54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1200"/>
              </a:spcAft>
              <a:defRPr/>
            </a:pPr>
            <a:endParaRPr kumimoji="0" lang="en-US" sz="5400" b="1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algn="just">
              <a:spcAft>
                <a:spcPts val="1200"/>
              </a:spcAft>
              <a:defRPr/>
            </a:pPr>
            <a:endParaRPr lang="en-US" sz="54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1200"/>
              </a:spcAft>
              <a:defRPr/>
            </a:pPr>
            <a:endParaRPr kumimoji="0" lang="en-US" sz="5400" b="1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algn="just">
              <a:spcAft>
                <a:spcPts val="1200"/>
              </a:spcAft>
              <a:defRPr/>
            </a:pPr>
            <a:endParaRPr kumimoji="0" lang="en-US" sz="4800" b="1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algn="just">
              <a:spcAft>
                <a:spcPts val="1200"/>
              </a:spcAft>
              <a:defRPr/>
            </a:pPr>
            <a:r>
              <a:rPr kumimoji="0" lang="en-US" sz="60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References	</a:t>
            </a:r>
            <a:r>
              <a:rPr kumimoji="0" lang="en-US" sz="6000" i="0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   </a:t>
            </a:r>
            <a:r>
              <a:rPr kumimoji="0" lang="en-US" sz="44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Figure 4: NovaCharge NC8000 station.</a:t>
            </a:r>
            <a:endParaRPr kumimoji="0" lang="en-US" sz="4400" i="0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algn="just">
              <a:spcAft>
                <a:spcPts val="1200"/>
              </a:spcAft>
              <a:defRPr/>
            </a:pPr>
            <a:r>
              <a:rPr kumimoji="0" lang="en-US" sz="4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1. IPCC, 2023. Climate Change Synthesis Report.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4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2. Ou et al., 2021. Deep mitigation of CO2 and non-CO2 greenhouse gases toward 1.5°C &amp; 2°C futures.</a:t>
            </a:r>
            <a:endParaRPr kumimoji="0" lang="en-US" sz="1800" b="1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2000" b="1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60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Acknowledgements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4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M. Casey, V. Taranto, Indialantic SC&amp;RC, ICLEI, Audubon FL, S. Brooks, &amp; Z. Eichholz.</a:t>
            </a:r>
            <a:endParaRPr kumimoji="0" lang="en-US" sz="4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3B047A6-DF25-8C6B-C3FE-D9D95B42E7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15717278" y="12246080"/>
            <a:ext cx="12464716" cy="798892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4293DB1-FF5C-1385-C7B1-21AADB3825A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29951275" y="11338560"/>
            <a:ext cx="12970048" cy="8121431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A1E617DE-8461-5A64-F7ED-F19D3810D54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/>
        </p:blipFill>
        <p:spPr>
          <a:xfrm>
            <a:off x="14448750" y="28529280"/>
            <a:ext cx="14656816" cy="8813042"/>
          </a:xfrm>
          <a:prstGeom prst="rect">
            <a:avLst/>
          </a:prstGeom>
        </p:spPr>
      </p:pic>
      <p:pic>
        <p:nvPicPr>
          <p:cNvPr id="8" name="Picture 7" descr="A black electrical outlet with black cords&#10;&#10;Description automatically generated">
            <a:extLst>
              <a:ext uri="{FF2B5EF4-FFF2-40B4-BE49-F238E27FC236}">
                <a16:creationId xmlns:a16="http://schemas.microsoft.com/office/drawing/2014/main" id="{5DAE8562-CD6A-3A45-873C-A14C31FC2F7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0603754" y="21452282"/>
            <a:ext cx="2040859" cy="1010802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2778E12-AD25-4F4B-443C-3776346B45E8}"/>
              </a:ext>
            </a:extLst>
          </p:cNvPr>
          <p:cNvSpPr txBox="1"/>
          <p:nvPr/>
        </p:nvSpPr>
        <p:spPr>
          <a:xfrm>
            <a:off x="29793514" y="21781925"/>
            <a:ext cx="10437577" cy="9448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5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Local governments must move toward renewable and efficient technology whenever possible. For Indialantic, installing NovaCharge</a:t>
            </a:r>
            <a:r>
              <a:rPr lang="en-US" sz="5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sz="5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EV </a:t>
            </a:r>
            <a:r>
              <a:rPr lang="en-US" sz="5400" dirty="0">
                <a:latin typeface="Calibri" panose="020F0502020204030204" pitchFamily="34" charset="0"/>
                <a:cs typeface="Calibri" panose="020F0502020204030204" pitchFamily="34" charset="0"/>
              </a:rPr>
              <a:t>charging stations (Figure 4) is a feasible and effective next step</a:t>
            </a:r>
            <a:r>
              <a:rPr kumimoji="0" lang="en-US" sz="5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. Moving forward, funding prospects will be reviewed. Once approved by </a:t>
            </a:r>
            <a:r>
              <a:rPr lang="en-US" sz="5400" dirty="0"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kumimoji="0" lang="en-US" sz="5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he</a:t>
            </a:r>
            <a:r>
              <a:rPr lang="en-US" sz="5400" noProof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sz="5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Mayor and</a:t>
            </a:r>
            <a:r>
              <a:rPr lang="en-US" sz="5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sz="5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Town Council, a NovaCharge representative will be brought out for site assessment.</a:t>
            </a:r>
            <a:endParaRPr kumimoji="0" lang="en-US" sz="5400" b="0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17079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3"/>
    </p:ext>
  </p:extLst>
</p:sld>
</file>

<file path=ppt/theme/theme1.xml><?xml version="1.0" encoding="utf-8"?>
<a:theme xmlns:a="http://schemas.openxmlformats.org/drawingml/2006/main" name="Default Design">
  <a:themeElements>
    <a:clrScheme name="Default Design 5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9672</TotalTime>
  <Words>540</Words>
  <Application>Microsoft Office PowerPoint</Application>
  <PresentationFormat>Custom</PresentationFormat>
  <Paragraphs>92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shopper</dc:creator>
  <cp:lastModifiedBy>Lail, Sara G.</cp:lastModifiedBy>
  <cp:revision>69</cp:revision>
  <dcterms:created xsi:type="dcterms:W3CDTF">2007-04-04T14:17:42Z</dcterms:created>
  <dcterms:modified xsi:type="dcterms:W3CDTF">2024-04-12T19:35:22Z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0x0101008CB6C76999A8E946924D195080FADDE7</vt:lpwstr>
  </property>
</Properties>
</file>