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GoogleSlidesCustomDataVersion2">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7" roundtripDataSignature="AMtx7mh4STXvP7kDno4AlMoqyKqfzKdNSw=="/>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3E51B06-612E-A0E3-2088-967ECF0509AC}" name="Matthew Ninesling" initials="MN" userId="S::mninesling2020@fit.edu::bebbea37-5c29-41f2-9ffd-be67afd66c53" providerId="AD"/>
  <p188:author id="{C5C2C5A5-3873-EF29-CEA8-86A36620B7E4}" name="Darin Hiraldo" initials="DH" userId="S::dhiraldo2020@fit.edu::7d37f454-cb37-4f44-ab3d-574beb3deea5"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97" autoAdjust="0"/>
  </p:normalViewPr>
  <p:slideViewPr>
    <p:cSldViewPr snapToGrid="0">
      <p:cViewPr>
        <p:scale>
          <a:sx n="22" d="100"/>
          <a:sy n="22" d="100"/>
        </p:scale>
        <p:origin x="758" y="14"/>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1pPr>
            <a:lvl2pPr marL="914400" marR="0" lvl="1"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2pPr>
            <a:lvl3pPr marL="1371600" marR="0" lvl="2"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3pPr>
            <a:lvl4pPr marL="1828800" marR="0" lvl="3"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4pPr>
            <a:lvl5pPr marL="2286000" marR="0" lvl="4"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txBody>
          <a:bodyPr spcFirstLastPara="1" wrap="square" lIns="91425" tIns="45700" rIns="91425" bIns="45700" anchor="t" anchorCtr="0">
            <a:noAutofit/>
          </a:bodyPr>
          <a:lstStyle>
            <a:lvl1pPr marR="0" lvl="0" algn="l" rtl="0">
              <a:spcBef>
                <a:spcPts val="1280"/>
              </a:spcBef>
              <a:spcAft>
                <a:spcPts val="0"/>
              </a:spcAft>
              <a:buClr>
                <a:schemeClr val="dk1"/>
              </a:buClr>
              <a:buSzPts val="6400"/>
              <a:buFont typeface="Arial"/>
              <a:buNone/>
              <a:defRPr sz="6400" b="0" i="0" u="none" strike="noStrike" cap="none">
                <a:solidFill>
                  <a:schemeClr val="dk1"/>
                </a:solidFill>
                <a:latin typeface="Arial"/>
                <a:ea typeface="Arial"/>
                <a:cs typeface="Arial"/>
                <a:sym typeface="Arial"/>
              </a:defRPr>
            </a:lvl1pPr>
            <a:lvl2pPr marR="0" lvl="1" algn="l" rtl="0">
              <a:spcBef>
                <a:spcPts val="1120"/>
              </a:spcBef>
              <a:spcAft>
                <a:spcPts val="0"/>
              </a:spcAft>
              <a:buClr>
                <a:schemeClr val="dk1"/>
              </a:buClr>
              <a:buSzPts val="5600"/>
              <a:buFont typeface="Arial"/>
              <a:buNone/>
              <a:defRPr sz="5600" b="0" i="0" u="none" strike="noStrike" cap="none">
                <a:solidFill>
                  <a:schemeClr val="dk1"/>
                </a:solidFill>
                <a:latin typeface="Arial"/>
                <a:ea typeface="Arial"/>
                <a:cs typeface="Arial"/>
                <a:sym typeface="Arial"/>
              </a:defRPr>
            </a:lvl2pPr>
            <a:lvl3pPr marR="0" lvl="2" algn="l" rtl="0">
              <a:spcBef>
                <a:spcPts val="96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4pPr>
            <a:lvl5pPr marR="0" lvl="4"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5pPr>
            <a:lvl6pPr marR="0" lvl="5"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9pPr>
          </a:lstStyle>
          <a:p>
            <a:endParaRPr/>
          </a:p>
        </p:txBody>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med" len="med"/>
            <a:tailEnd type="none" w="med" len="med"/>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7" name="TextBox 6">
            <a:extLst>
              <a:ext uri="{FF2B5EF4-FFF2-40B4-BE49-F238E27FC236}">
                <a16:creationId xmlns:a16="http://schemas.microsoft.com/office/drawing/2014/main" id="{9F854E0B-89A8-EC0C-37F2-D33E5171EFB9}"/>
              </a:ext>
            </a:extLst>
          </p:cNvPr>
          <p:cNvSpPr txBox="1"/>
          <p:nvPr/>
        </p:nvSpPr>
        <p:spPr>
          <a:xfrm>
            <a:off x="15279678" y="7104595"/>
            <a:ext cx="13246034" cy="307580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just"/>
            <a:r>
              <a:rPr lang="en-US" sz="5200" b="1" u="sng" dirty="0">
                <a:latin typeface="Calibri"/>
                <a:cs typeface="Calibri"/>
              </a:rPr>
              <a:t>Results </a:t>
            </a:r>
          </a:p>
          <a:p>
            <a:pPr algn="just"/>
            <a:r>
              <a:rPr lang="en-US" sz="5200" dirty="0">
                <a:latin typeface="Calibri"/>
                <a:cs typeface="Calibri"/>
              </a:rPr>
              <a:t>The final mold consists of three exterior plates that are bolted together. The plates have cylindrical protrusions that define holes in the side of the prism (Fig. 1). Three plates are fastened to the cylinders on the interior to define the central void space (Fig. 2). </a:t>
            </a:r>
          </a:p>
          <a:p>
            <a:pPr algn="just"/>
            <a:r>
              <a:rPr lang="en-US" sz="1600" dirty="0">
                <a:latin typeface="Calibri"/>
                <a:cs typeface="Calibri"/>
              </a:rPr>
              <a:t>  </a:t>
            </a:r>
            <a:endParaRPr lang="en-US" sz="1600" dirty="0"/>
          </a:p>
          <a:p>
            <a:pPr algn="just"/>
            <a:endParaRPr lang="en-US" sz="5200" dirty="0">
              <a:latin typeface="Calibri"/>
              <a:cs typeface="Calibri"/>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b="1" u="sng"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4000" dirty="0">
              <a:latin typeface="Calibri" panose="020F0502020204030204" pitchFamily="34" charset="0"/>
              <a:cs typeface="Calibri" panose="020F0502020204030204" pitchFamily="34" charset="0"/>
            </a:endParaRPr>
          </a:p>
          <a:p>
            <a:r>
              <a:rPr lang="en-US" sz="1050" dirty="0">
                <a:latin typeface="Calibri"/>
                <a:cs typeface="Calibri"/>
              </a:rPr>
              <a:t>  </a:t>
            </a:r>
          </a:p>
          <a:p>
            <a:pPr algn="ctr"/>
            <a:r>
              <a:rPr lang="en-US" sz="4800" i="1" dirty="0">
                <a:latin typeface="Calibri" panose="020F0502020204030204" pitchFamily="34" charset="0"/>
                <a:cs typeface="Calibri" panose="020F0502020204030204" pitchFamily="34" charset="0"/>
              </a:rPr>
              <a:t>Figure 1: Interior of mold</a:t>
            </a:r>
          </a:p>
          <a:p>
            <a:pPr algn="ctr"/>
            <a:endParaRPr lang="en-US" sz="2400" i="1" dirty="0">
              <a:latin typeface="Calibri" panose="020F0502020204030204" pitchFamily="34" charset="0"/>
              <a:cs typeface="Calibri" panose="020F0502020204030204" pitchFamily="34" charset="0"/>
            </a:endParaRPr>
          </a:p>
          <a:p>
            <a:pPr algn="ctr"/>
            <a:endParaRPr lang="en-US" sz="4800" i="1" dirty="0">
              <a:latin typeface="Calibri" panose="020F0502020204030204" pitchFamily="34" charset="0"/>
              <a:cs typeface="Calibri" panose="020F0502020204030204" pitchFamily="34" charset="0"/>
            </a:endParaRPr>
          </a:p>
          <a:p>
            <a:pPr algn="ctr"/>
            <a:endParaRPr lang="en-US" sz="4800" i="1"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r>
              <a:rPr lang="en-US" sz="2800" dirty="0">
                <a:latin typeface="Calibri"/>
                <a:cs typeface="Calibri"/>
              </a:rPr>
              <a:t>  </a:t>
            </a:r>
            <a:endParaRPr lang="en-US" sz="2800" dirty="0">
              <a:latin typeface="Calibri" panose="020F0502020204030204" pitchFamily="34" charset="0"/>
              <a:cs typeface="Calibri" panose="020F0502020204030204" pitchFamily="34" charset="0"/>
            </a:endParaRPr>
          </a:p>
          <a:p>
            <a:pPr algn="ctr"/>
            <a:r>
              <a:rPr lang="en-US" sz="4800" i="1" dirty="0">
                <a:latin typeface="Calibri" panose="020F0502020204030204" pitchFamily="34" charset="0"/>
                <a:cs typeface="Calibri" panose="020F0502020204030204" pitchFamily="34" charset="0"/>
              </a:rPr>
              <a:t>Figure 2: Top-view of assembled mold</a:t>
            </a:r>
          </a:p>
        </p:txBody>
      </p:sp>
      <p:sp>
        <p:nvSpPr>
          <p:cNvPr id="50" name="Google Shape;50;p1"/>
          <p:cNvSpPr txBox="1"/>
          <p:nvPr/>
        </p:nvSpPr>
        <p:spPr>
          <a:xfrm>
            <a:off x="9296400" y="1410538"/>
            <a:ext cx="28285440" cy="2337294"/>
          </a:xfrm>
          <a:prstGeom prst="rect">
            <a:avLst/>
          </a:prstGeom>
          <a:noFill/>
          <a:ln>
            <a:noFill/>
          </a:ln>
        </p:spPr>
        <p:txBody>
          <a:bodyPr spcFirstLastPara="1" wrap="square" lIns="89675" tIns="44825" rIns="89675" bIns="44825" anchor="t" anchorCtr="0">
            <a:spAutoFit/>
          </a:bodyPr>
          <a:lstStyle/>
          <a:p>
            <a:pPr marL="0" marR="0" lvl="0" indent="0" algn="ctr" rtl="0">
              <a:spcBef>
                <a:spcPts val="0"/>
              </a:spcBef>
              <a:spcAft>
                <a:spcPts val="0"/>
              </a:spcAft>
              <a:buNone/>
            </a:pPr>
            <a:r>
              <a:rPr lang="en-US" sz="8000" b="1" i="0" u="none" strike="noStrike" cap="none" dirty="0">
                <a:solidFill>
                  <a:schemeClr val="dk1"/>
                </a:solidFill>
                <a:latin typeface="Calibri"/>
                <a:ea typeface="Calibri"/>
                <a:cs typeface="Calibri"/>
                <a:sym typeface="Calibri"/>
              </a:rPr>
              <a:t>Implementation of the Modular Breakwater for Living Shorelines</a:t>
            </a:r>
          </a:p>
          <a:p>
            <a:pPr marL="0" marR="0" lvl="0" indent="0" algn="ctr" rtl="0">
              <a:spcBef>
                <a:spcPts val="0"/>
              </a:spcBef>
              <a:spcAft>
                <a:spcPts val="0"/>
              </a:spcAft>
              <a:buNone/>
            </a:pPr>
            <a:r>
              <a:rPr lang="en-US" sz="6600" b="1" i="0" u="none" strike="noStrike" cap="none" dirty="0">
                <a:solidFill>
                  <a:schemeClr val="dk1"/>
                </a:solidFill>
                <a:latin typeface="Calibri"/>
                <a:ea typeface="Calibri"/>
                <a:cs typeface="Calibri"/>
                <a:sym typeface="Calibri"/>
              </a:rPr>
              <a:t>Matthew Ninesling</a:t>
            </a:r>
            <a:r>
              <a:rPr lang="en-US" sz="6600" b="1" dirty="0">
                <a:solidFill>
                  <a:schemeClr val="dk1"/>
                </a:solidFill>
                <a:latin typeface="Calibri"/>
                <a:ea typeface="Calibri"/>
                <a:cs typeface="Calibri"/>
                <a:sym typeface="Calibri"/>
              </a:rPr>
              <a:t> and</a:t>
            </a:r>
            <a:r>
              <a:rPr lang="en-US" sz="6600" b="1" i="0" u="none" strike="noStrike" cap="none" dirty="0">
                <a:solidFill>
                  <a:schemeClr val="dk1"/>
                </a:solidFill>
                <a:latin typeface="Calibri"/>
                <a:ea typeface="Calibri"/>
                <a:cs typeface="Calibri"/>
                <a:sym typeface="Calibri"/>
              </a:rPr>
              <a:t> Darin Hiraldo</a:t>
            </a:r>
            <a:endParaRPr lang="en-US" dirty="0">
              <a:solidFill>
                <a:schemeClr val="dk1"/>
              </a:solidFill>
            </a:endParaRPr>
          </a:p>
        </p:txBody>
      </p:sp>
      <p:sp>
        <p:nvSpPr>
          <p:cNvPr id="51" name="Google Shape;51;p1"/>
          <p:cNvSpPr txBox="1"/>
          <p:nvPr/>
        </p:nvSpPr>
        <p:spPr>
          <a:xfrm>
            <a:off x="8086727" y="7273927"/>
            <a:ext cx="184731" cy="169277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0400" b="1" i="0" u="none" strike="noStrike" cap="none">
              <a:solidFill>
                <a:schemeClr val="dk1"/>
              </a:solidFill>
              <a:latin typeface="Calibri"/>
              <a:ea typeface="Calibri"/>
              <a:cs typeface="Calibri"/>
              <a:sym typeface="Calibri"/>
            </a:endParaRPr>
          </a:p>
        </p:txBody>
      </p:sp>
      <p:sp>
        <p:nvSpPr>
          <p:cNvPr id="3" name="TextBox 2">
            <a:extLst>
              <a:ext uri="{FF2B5EF4-FFF2-40B4-BE49-F238E27FC236}">
                <a16:creationId xmlns:a16="http://schemas.microsoft.com/office/drawing/2014/main" id="{2AB9182C-B210-345A-1FCB-94FEC63C801E}"/>
              </a:ext>
            </a:extLst>
          </p:cNvPr>
          <p:cNvSpPr txBox="1"/>
          <p:nvPr/>
        </p:nvSpPr>
        <p:spPr>
          <a:xfrm>
            <a:off x="952274" y="7098106"/>
            <a:ext cx="13275576" cy="313066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sz="5200" b="1" u="sng" dirty="0">
                <a:latin typeface="Calibri"/>
                <a:cs typeface="Calibri"/>
              </a:rPr>
              <a:t>Introduction</a:t>
            </a:r>
          </a:p>
          <a:p>
            <a:pPr algn="just"/>
            <a:r>
              <a:rPr lang="en-US" sz="5200" dirty="0">
                <a:latin typeface="Calibri"/>
                <a:cs typeface="Calibri"/>
              </a:rPr>
              <a:t>The Marine Resources Council</a:t>
            </a:r>
            <a:r>
              <a:rPr lang="en-US" sz="5200" baseline="30000" dirty="0">
                <a:latin typeface="Calibri"/>
                <a:cs typeface="Calibri"/>
              </a:rPr>
              <a:t>1</a:t>
            </a:r>
            <a:r>
              <a:rPr lang="en-US" sz="5200" dirty="0">
                <a:latin typeface="Calibri"/>
                <a:cs typeface="Calibri"/>
              </a:rPr>
              <a:t> (MRC) is a non-profit that installs living shorelines in the Indian River Lagoon (IRL) to mitigate erosion and enhance marine ecosystems. They want to utilize the Modular Breakwater for Living Shorelines (MBLS) design for its modularity and favorable hydrodynamic properties. However, an efficient and scalable construction method for the breakwater does not exist. Therefore, in collaboration with the MRC, a method for molding the individual concrete prisms that comprise the breakwater was developed with an emphasis on accessibility and scalability.</a:t>
            </a:r>
          </a:p>
          <a:p>
            <a:r>
              <a:rPr lang="en-US" sz="2800" dirty="0">
                <a:latin typeface="Calibri"/>
                <a:cs typeface="Calibri"/>
              </a:rPr>
              <a:t>  </a:t>
            </a:r>
          </a:p>
          <a:p>
            <a:pPr algn="just"/>
            <a:r>
              <a:rPr lang="en-US" sz="5200" b="1" u="sng" dirty="0">
                <a:latin typeface="Calibri"/>
                <a:cs typeface="Calibri"/>
              </a:rPr>
              <a:t>Objectives</a:t>
            </a:r>
          </a:p>
          <a:p>
            <a:pPr marL="914400" indent="-914400" algn="just">
              <a:buAutoNum type="arabicPeriod"/>
            </a:pPr>
            <a:r>
              <a:rPr lang="en-US" sz="5200" dirty="0">
                <a:latin typeface="Calibri"/>
                <a:cs typeface="Calibri"/>
              </a:rPr>
              <a:t>To design a concrete mold for constructing the MBLS prisms</a:t>
            </a:r>
            <a:endParaRPr lang="en-US" sz="5200" dirty="0">
              <a:latin typeface="Calibri" panose="020F0502020204030204" pitchFamily="34" charset="0"/>
              <a:cs typeface="Calibri" panose="020F0502020204030204" pitchFamily="34" charset="0"/>
            </a:endParaRPr>
          </a:p>
          <a:p>
            <a:pPr marL="914400" indent="-914400" algn="just">
              <a:buAutoNum type="arabicPeriod"/>
            </a:pPr>
            <a:r>
              <a:rPr lang="en-US" sz="5200" dirty="0">
                <a:latin typeface="Calibri"/>
                <a:cs typeface="Calibri"/>
              </a:rPr>
              <a:t>To create a construction manual and video detailing the prism fabrication process</a:t>
            </a:r>
            <a:endParaRPr lang="en-US" sz="5200" dirty="0">
              <a:latin typeface="Calibri" panose="020F0502020204030204" pitchFamily="34" charset="0"/>
              <a:cs typeface="Calibri" panose="020F0502020204030204" pitchFamily="34" charset="0"/>
            </a:endParaRPr>
          </a:p>
          <a:p>
            <a:r>
              <a:rPr lang="en-US" sz="2800" dirty="0">
                <a:latin typeface="Calibri"/>
                <a:cs typeface="Calibri"/>
              </a:rPr>
              <a:t>  </a:t>
            </a:r>
          </a:p>
          <a:p>
            <a:r>
              <a:rPr lang="en-US" sz="5200" b="1" u="sng" dirty="0">
                <a:latin typeface="Calibri"/>
                <a:cs typeface="Calibri"/>
              </a:rPr>
              <a:t>Methods</a:t>
            </a:r>
          </a:p>
          <a:p>
            <a:r>
              <a:rPr lang="en-US" sz="5200" b="1" dirty="0">
                <a:latin typeface="Calibri"/>
                <a:cs typeface="Calibri"/>
              </a:rPr>
              <a:t>Design and Production of MBLS Prisms</a:t>
            </a:r>
          </a:p>
          <a:p>
            <a:pPr algn="just"/>
            <a:r>
              <a:rPr lang="en-US" sz="5200" dirty="0">
                <a:latin typeface="Calibri"/>
                <a:ea typeface="Calibri"/>
                <a:cs typeface="Calibri"/>
              </a:rPr>
              <a:t>The goal was to design a concrete mold that could efficiently produce entire prisms. It was essential that the mold be simple to construct, easy to replicate, and composed of readily available materials. These principles guided the iterative design process and acted as a problem-solving lens.</a:t>
            </a:r>
            <a:endParaRPr lang="en-US" dirty="0"/>
          </a:p>
          <a:p>
            <a:r>
              <a:rPr lang="en-US" sz="2800" b="1" dirty="0">
                <a:latin typeface="Calibri"/>
                <a:cs typeface="Calibri"/>
              </a:rPr>
              <a:t>  </a:t>
            </a:r>
          </a:p>
          <a:p>
            <a:r>
              <a:rPr lang="en-US" sz="5200" b="1" dirty="0">
                <a:latin typeface="Calibri"/>
                <a:cs typeface="Calibri"/>
              </a:rPr>
              <a:t>Construction Manual and Video Creation</a:t>
            </a:r>
            <a:endParaRPr lang="en-US" sz="5200" b="1" dirty="0">
              <a:latin typeface="Calibri" panose="020F0502020204030204" pitchFamily="34" charset="0"/>
              <a:cs typeface="Calibri" panose="020F0502020204030204" pitchFamily="34" charset="0"/>
            </a:endParaRPr>
          </a:p>
          <a:p>
            <a:pPr algn="just"/>
            <a:r>
              <a:rPr lang="en-US" sz="5200" dirty="0">
                <a:latin typeface="Calibri"/>
                <a:cs typeface="Calibri"/>
              </a:rPr>
              <a:t>Each step was documented throughout the design and construction process to create a detailed construction manual. A video demonstrating the construction process was also produced. With thorough documentation, the MRC can smoothly take over the project and ensure its development and implementation.</a:t>
            </a:r>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43849DA7-4B75-3F30-4546-8AE845BEDF4D}"/>
              </a:ext>
            </a:extLst>
          </p:cNvPr>
          <p:cNvSpPr txBox="1"/>
          <p:nvPr/>
        </p:nvSpPr>
        <p:spPr>
          <a:xfrm>
            <a:off x="29578225" y="7098106"/>
            <a:ext cx="13260806" cy="30758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sz="5200" b="1" u="sng" dirty="0">
                <a:latin typeface="Calibri"/>
                <a:cs typeface="Calibri"/>
              </a:rPr>
              <a:t>Results cont.</a:t>
            </a:r>
          </a:p>
          <a:p>
            <a:pPr algn="l"/>
            <a:endParaRPr lang="en-US" sz="5200" b="1" u="sng" dirty="0">
              <a:latin typeface="Calibri"/>
              <a:cs typeface="Calibri"/>
            </a:endParaRPr>
          </a:p>
          <a:p>
            <a:pPr algn="l"/>
            <a:endParaRPr lang="en-US" sz="5200" b="1" u="sng" dirty="0">
              <a:latin typeface="Calibri"/>
              <a:cs typeface="Calibri"/>
            </a:endParaRPr>
          </a:p>
          <a:p>
            <a:pPr algn="l"/>
            <a:endParaRPr lang="en-US" sz="5200" b="1" u="sng" dirty="0">
              <a:latin typeface="Calibri"/>
              <a:cs typeface="Calibri"/>
            </a:endParaRPr>
          </a:p>
          <a:p>
            <a:pPr algn="l"/>
            <a:endParaRPr lang="en-US" sz="5200" b="1" u="sng" dirty="0">
              <a:latin typeface="Calibri"/>
              <a:cs typeface="Calibri"/>
            </a:endParaRPr>
          </a:p>
          <a:p>
            <a:pPr algn="l"/>
            <a:endParaRPr lang="en-US" sz="5200" b="1" u="sng" dirty="0">
              <a:latin typeface="Calibri"/>
              <a:cs typeface="Calibri"/>
            </a:endParaRPr>
          </a:p>
          <a:p>
            <a:pPr algn="l"/>
            <a:endParaRPr lang="en-US" sz="5200" b="1" u="sng" dirty="0">
              <a:latin typeface="Calibri"/>
              <a:cs typeface="Calibri"/>
            </a:endParaRPr>
          </a:p>
          <a:p>
            <a:pPr algn="l"/>
            <a:endParaRPr lang="en-US" sz="5200" b="1" u="sng" dirty="0">
              <a:latin typeface="Calibri"/>
              <a:cs typeface="Calibri"/>
            </a:endParaRPr>
          </a:p>
          <a:p>
            <a:pPr algn="l"/>
            <a:endParaRPr lang="en-US" sz="5200" b="1" u="sng" dirty="0">
              <a:latin typeface="Calibri"/>
              <a:cs typeface="Calibri"/>
            </a:endParaRPr>
          </a:p>
          <a:p>
            <a:pPr algn="l"/>
            <a:endParaRPr lang="en-US" sz="5200" b="1" u="sng" dirty="0">
              <a:latin typeface="Calibri"/>
              <a:cs typeface="Calibri"/>
            </a:endParaRPr>
          </a:p>
          <a:p>
            <a:pPr algn="l"/>
            <a:endParaRPr lang="en-US" sz="5200" b="1" u="sng" dirty="0">
              <a:latin typeface="Calibri"/>
              <a:cs typeface="Calibri"/>
            </a:endParaRPr>
          </a:p>
          <a:p>
            <a:pPr algn="l"/>
            <a:endParaRPr lang="en-US" sz="5200" b="1" u="sng" dirty="0">
              <a:latin typeface="Calibri"/>
              <a:cs typeface="Calibri"/>
            </a:endParaRPr>
          </a:p>
          <a:p>
            <a:pPr algn="l"/>
            <a:endParaRPr lang="en-US" sz="5200" b="1" u="sng" dirty="0">
              <a:latin typeface="Calibri"/>
              <a:cs typeface="Calibri"/>
            </a:endParaRPr>
          </a:p>
          <a:p>
            <a:pPr algn="l"/>
            <a:endParaRPr lang="en-US" sz="5200" b="1" u="sng" dirty="0">
              <a:latin typeface="Calibri"/>
              <a:cs typeface="Calibri"/>
            </a:endParaRPr>
          </a:p>
          <a:p>
            <a:pPr algn="ctr"/>
            <a:endParaRPr lang="en-US" sz="1100" i="1" dirty="0">
              <a:latin typeface="Calibri"/>
              <a:cs typeface="Calibri"/>
            </a:endParaRPr>
          </a:p>
          <a:p>
            <a:pPr algn="ctr"/>
            <a:r>
              <a:rPr lang="en-US" sz="4800" i="1" dirty="0">
                <a:latin typeface="Calibri"/>
                <a:cs typeface="Calibri"/>
              </a:rPr>
              <a:t>Figure 3: MBLS concrete prism </a:t>
            </a:r>
          </a:p>
          <a:p>
            <a:pPr algn="l"/>
            <a:r>
              <a:rPr lang="en-US" sz="5200" b="1" u="sng" dirty="0">
                <a:latin typeface="Calibri"/>
                <a:cs typeface="Calibri"/>
              </a:rPr>
              <a:t>Conclusion</a:t>
            </a:r>
            <a:endParaRPr lang="en-US" dirty="0"/>
          </a:p>
          <a:p>
            <a:pPr algn="just"/>
            <a:r>
              <a:rPr lang="en-US" sz="5200" dirty="0">
                <a:latin typeface="Calibri"/>
                <a:ea typeface="Calibri"/>
                <a:cs typeface="Calibri"/>
              </a:rPr>
              <a:t>The finalized mold could produce entire concrete prisms (Fig. 3) in a simple manner with readily available materials. In the future, the prism construction method needs to be streamlined to build the breakwater efficiently. Smooth knowledge transfer via the construction manual and video will ensure the project’s future development. Although the mold was successfully produced during this project, significant investment must be made to optimize the mold design and prepare for mass production. Additionally, an adequate concrete mixture must be determined so that the prisms can withstand the IRL’s aquatic environment and organisms can settle on the surface. </a:t>
            </a:r>
          </a:p>
          <a:p>
            <a:pPr algn="just"/>
            <a:r>
              <a:rPr lang="en-US" sz="2800" dirty="0">
                <a:latin typeface="Calibri"/>
                <a:ea typeface="Calibri"/>
                <a:cs typeface="Calibri"/>
              </a:rPr>
              <a:t>  </a:t>
            </a:r>
            <a:endParaRPr lang="en-US" sz="5200" dirty="0">
              <a:latin typeface="Calibri"/>
              <a:ea typeface="Calibri"/>
              <a:cs typeface="Calibri"/>
            </a:endParaRPr>
          </a:p>
          <a:p>
            <a:pPr algn="just"/>
            <a:r>
              <a:rPr lang="en-US" sz="5200" b="1" u="sng" dirty="0">
                <a:latin typeface="Calibri"/>
                <a:cs typeface="Calibri"/>
              </a:rPr>
              <a:t>References</a:t>
            </a:r>
            <a:endParaRPr lang="en-US" sz="5200" b="1" u="sng" dirty="0">
              <a:latin typeface="Calibri" panose="020F0502020204030204" pitchFamily="34" charset="0"/>
              <a:cs typeface="Calibri" panose="020F0502020204030204" pitchFamily="34" charset="0"/>
            </a:endParaRPr>
          </a:p>
          <a:p>
            <a:r>
              <a:rPr lang="en-US" sz="5200" dirty="0">
                <a:latin typeface="Calibri"/>
                <a:cs typeface="Calibri"/>
              </a:rPr>
              <a:t>[</a:t>
            </a:r>
            <a:r>
              <a:rPr lang="en-US" sz="5200" dirty="0">
                <a:latin typeface="Calibri" panose="020F0502020204030204" pitchFamily="34" charset="0"/>
                <a:cs typeface="Calibri" panose="020F0502020204030204" pitchFamily="34" charset="0"/>
              </a:rPr>
              <a:t>1] https://lovetheirl.org</a:t>
            </a:r>
          </a:p>
          <a:p>
            <a:r>
              <a:rPr lang="en-US" sz="2800" dirty="0">
                <a:latin typeface="Calibri"/>
                <a:cs typeface="Calibri"/>
              </a:rPr>
              <a:t>  </a:t>
            </a:r>
          </a:p>
          <a:p>
            <a:r>
              <a:rPr lang="en-US" sz="5200" b="1" u="sng" dirty="0">
                <a:latin typeface="Calibri"/>
                <a:cs typeface="Calibri"/>
              </a:rPr>
              <a:t>Acknowledgments</a:t>
            </a:r>
            <a:endParaRPr lang="en-US" sz="5200" b="1" u="sng" dirty="0">
              <a:latin typeface="Calibri" panose="020F0502020204030204" pitchFamily="34" charset="0"/>
              <a:cs typeface="Calibri" panose="020F0502020204030204" pitchFamily="34" charset="0"/>
            </a:endParaRPr>
          </a:p>
          <a:p>
            <a:r>
              <a:rPr lang="en-US" sz="4800" dirty="0">
                <a:latin typeface="Calibri"/>
                <a:cs typeface="Calibri"/>
              </a:rPr>
              <a:t>Mara Skadden, Marine Resources Council</a:t>
            </a:r>
          </a:p>
          <a:p>
            <a:r>
              <a:rPr lang="en-US" sz="4800" dirty="0">
                <a:latin typeface="Calibri"/>
                <a:cs typeface="Calibri"/>
              </a:rPr>
              <a:t>Keith Richardson, Hendrick Brothers Environmental</a:t>
            </a:r>
          </a:p>
          <a:p>
            <a:r>
              <a:rPr lang="en-US" sz="4800" dirty="0">
                <a:latin typeface="Calibri"/>
                <a:cs typeface="Calibri"/>
              </a:rPr>
              <a:t>Sarah Brooks, Florida Institute of Technology</a:t>
            </a: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a:p>
            <a:endParaRPr lang="en-US" sz="5200" dirty="0">
              <a:latin typeface="Calibri" panose="020F0502020204030204" pitchFamily="34" charset="0"/>
              <a:cs typeface="Calibri" panose="020F0502020204030204" pitchFamily="34" charset="0"/>
            </a:endParaRPr>
          </a:p>
        </p:txBody>
      </p:sp>
      <p:sp>
        <p:nvSpPr>
          <p:cNvPr id="9" name="Google Shape;50;p1">
            <a:extLst>
              <a:ext uri="{FF2B5EF4-FFF2-40B4-BE49-F238E27FC236}">
                <a16:creationId xmlns:a16="http://schemas.microsoft.com/office/drawing/2014/main" id="{14FEC9DC-1574-3853-DD0E-8DF685648941}"/>
              </a:ext>
            </a:extLst>
          </p:cNvPr>
          <p:cNvSpPr txBox="1"/>
          <p:nvPr/>
        </p:nvSpPr>
        <p:spPr>
          <a:xfrm>
            <a:off x="6105394" y="3695545"/>
            <a:ext cx="34667452" cy="1752519"/>
          </a:xfrm>
          <a:prstGeom prst="rect">
            <a:avLst/>
          </a:prstGeom>
          <a:noFill/>
          <a:ln>
            <a:noFill/>
          </a:ln>
        </p:spPr>
        <p:txBody>
          <a:bodyPr spcFirstLastPara="1" wrap="square" lIns="89675" tIns="44825" rIns="89675" bIns="44825" anchor="t" anchorCtr="0">
            <a:spAutoFit/>
          </a:bodyPr>
          <a:lstStyle/>
          <a:p>
            <a:pPr marL="0" marR="0" lvl="0" indent="0" algn="ctr" rtl="0">
              <a:spcBef>
                <a:spcPts val="0"/>
              </a:spcBef>
              <a:spcAft>
                <a:spcPts val="0"/>
              </a:spcAft>
              <a:buNone/>
            </a:pPr>
            <a:r>
              <a:rPr lang="en-US" sz="5400" b="1" i="0" u="none" strike="noStrike" cap="none" dirty="0">
                <a:solidFill>
                  <a:schemeClr val="dk1"/>
                </a:solidFill>
                <a:latin typeface="Calibri"/>
                <a:ea typeface="Calibri"/>
                <a:cs typeface="Calibri"/>
                <a:sym typeface="Calibri"/>
              </a:rPr>
              <a:t>Faculty Advisors: Dr. Emily Ralston and Dr. Ken Lindeman,</a:t>
            </a:r>
          </a:p>
          <a:p>
            <a:pPr marL="0" marR="0" lvl="0" indent="0" algn="ctr" rtl="0">
              <a:spcBef>
                <a:spcPts val="0"/>
              </a:spcBef>
              <a:spcAft>
                <a:spcPts val="0"/>
              </a:spcAft>
              <a:buNone/>
            </a:pPr>
            <a:r>
              <a:rPr lang="en-US" sz="5400" b="1" i="0" u="none" strike="noStrike" cap="none" dirty="0">
                <a:solidFill>
                  <a:schemeClr val="dk1"/>
                </a:solidFill>
                <a:latin typeface="Calibri"/>
                <a:ea typeface="Calibri"/>
                <a:cs typeface="Calibri"/>
                <a:sym typeface="Calibri"/>
              </a:rPr>
              <a:t>Dept. of Ocean Engineering and Marine Sciences, Florida Institute of Technology</a:t>
            </a:r>
            <a:endParaRPr lang="en-US" sz="5400" b="1" dirty="0">
              <a:solidFill>
                <a:schemeClr val="dk1"/>
              </a:solidFill>
              <a:latin typeface="Calibri"/>
              <a:ea typeface="Calibri"/>
              <a:cs typeface="Calibri"/>
              <a:sym typeface="Calibri"/>
            </a:endParaRPr>
          </a:p>
        </p:txBody>
      </p:sp>
      <p:pic>
        <p:nvPicPr>
          <p:cNvPr id="10" name="Picture 9" descr="A wood sculpture with holes in it&#10;&#10;Description automatically generated with medium confidence">
            <a:extLst>
              <a:ext uri="{FF2B5EF4-FFF2-40B4-BE49-F238E27FC236}">
                <a16:creationId xmlns:a16="http://schemas.microsoft.com/office/drawing/2014/main" id="{308641D1-01CD-CAD8-7387-3D7D9903BE63}"/>
              </a:ext>
            </a:extLst>
          </p:cNvPr>
          <p:cNvPicPr>
            <a:picLocks noChangeAspect="1"/>
          </p:cNvPicPr>
          <p:nvPr/>
        </p:nvPicPr>
        <p:blipFill>
          <a:blip r:embed="rId3"/>
          <a:stretch>
            <a:fillRect/>
          </a:stretch>
        </p:blipFill>
        <p:spPr>
          <a:xfrm>
            <a:off x="15279678" y="12719078"/>
            <a:ext cx="13242780" cy="11401742"/>
          </a:xfrm>
          <a:prstGeom prst="rect">
            <a:avLst/>
          </a:prstGeom>
        </p:spPr>
      </p:pic>
      <p:pic>
        <p:nvPicPr>
          <p:cNvPr id="16" name="Picture 15" descr="A concrete block with holes on a wood surface&#10;&#10;Description automatically generated">
            <a:extLst>
              <a:ext uri="{FF2B5EF4-FFF2-40B4-BE49-F238E27FC236}">
                <a16:creationId xmlns:a16="http://schemas.microsoft.com/office/drawing/2014/main" id="{61AB6A75-6C9D-9A93-FE99-58B1DB1A5AD2}"/>
              </a:ext>
            </a:extLst>
          </p:cNvPr>
          <p:cNvPicPr>
            <a:picLocks noChangeAspect="1"/>
          </p:cNvPicPr>
          <p:nvPr/>
        </p:nvPicPr>
        <p:blipFill>
          <a:blip r:embed="rId4"/>
          <a:stretch>
            <a:fillRect/>
          </a:stretch>
        </p:blipFill>
        <p:spPr>
          <a:xfrm>
            <a:off x="29605631" y="8120312"/>
            <a:ext cx="13233400" cy="10210800"/>
          </a:xfrm>
          <a:prstGeom prst="rect">
            <a:avLst/>
          </a:prstGeom>
        </p:spPr>
      </p:pic>
      <p:pic>
        <p:nvPicPr>
          <p:cNvPr id="18" name="Picture 17" descr="A triangular object on a wood surface&#10;&#10;Description automatically generated">
            <a:extLst>
              <a:ext uri="{FF2B5EF4-FFF2-40B4-BE49-F238E27FC236}">
                <a16:creationId xmlns:a16="http://schemas.microsoft.com/office/drawing/2014/main" id="{E8D0E8F4-EE40-AFD0-800E-2AE4534E28CB}"/>
              </a:ext>
            </a:extLst>
          </p:cNvPr>
          <p:cNvPicPr>
            <a:picLocks noChangeAspect="1"/>
          </p:cNvPicPr>
          <p:nvPr/>
        </p:nvPicPr>
        <p:blipFill>
          <a:blip r:embed="rId5"/>
          <a:stretch>
            <a:fillRect/>
          </a:stretch>
        </p:blipFill>
        <p:spPr>
          <a:xfrm>
            <a:off x="15276424" y="24950366"/>
            <a:ext cx="13242780" cy="11551138"/>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526</TotalTime>
  <Words>493</Words>
  <Application>Microsoft Office PowerPoint</Application>
  <PresentationFormat>Custom</PresentationFormat>
  <Paragraphs>97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shopper</dc:creator>
  <cp:lastModifiedBy>Matthew Ninesling</cp:lastModifiedBy>
  <cp:revision>8</cp:revision>
  <dcterms:created xsi:type="dcterms:W3CDTF">2007-04-04T14:17:42Z</dcterms:created>
  <dcterms:modified xsi:type="dcterms:W3CDTF">2024-04-12T16:31:59Z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