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8404800"/>
  <p:notesSz cx="68580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h4STXvP7kDno4AlMoqyKqfzKdN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25" d="100"/>
          <a:sy n="25" d="100"/>
        </p:scale>
        <p:origin x="19" y="7"/>
      </p:cViewPr>
      <p:guideLst>
        <p:guide orient="horz" pos="12096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4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38275" y="696913"/>
            <a:ext cx="39814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>
            <a:spLocks noGrp="1"/>
          </p:cNvSpPr>
          <p:nvPr>
            <p:ph type="sldNum" idx="12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696913"/>
            <a:ext cx="39814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" name="Google Shape;48;p1:notes"/>
          <p:cNvSpPr txBox="1">
            <a:spLocks noGrp="1"/>
          </p:cNvSpPr>
          <p:nvPr>
            <p:ph type="body" idx="1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1"/>
          </p:nvPr>
        </p:nvSpPr>
        <p:spPr>
          <a:xfrm rot="5400000">
            <a:off x="9272474" y="1881925"/>
            <a:ext cx="25346257" cy="39503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>
  <p:cSld name="Vertical Title and 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2193927" y="8960472"/>
            <a:ext cx="39503351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2193927" y="8960472"/>
            <a:ext cx="19599275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2"/>
          </p:nvPr>
        </p:nvSpPr>
        <p:spPr>
          <a:xfrm>
            <a:off x="22098000" y="8960472"/>
            <a:ext cx="19599276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body" idx="1"/>
          </p:nvPr>
        </p:nvSpPr>
        <p:spPr>
          <a:xfrm>
            <a:off x="2193926" y="8596198"/>
            <a:ext cx="19392900" cy="358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body" idx="2"/>
          </p:nvPr>
        </p:nvSpPr>
        <p:spPr>
          <a:xfrm>
            <a:off x="2193926" y="12180385"/>
            <a:ext cx="19392900" cy="22126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3"/>
          </p:nvPr>
        </p:nvSpPr>
        <p:spPr>
          <a:xfrm>
            <a:off x="22294852" y="8596198"/>
            <a:ext cx="19402426" cy="358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4"/>
          </p:nvPr>
        </p:nvSpPr>
        <p:spPr>
          <a:xfrm>
            <a:off x="22294852" y="12180385"/>
            <a:ext cx="19402426" cy="22126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title"/>
          </p:nvPr>
        </p:nvSpPr>
        <p:spPr>
          <a:xfrm>
            <a:off x="2193926" y="1528646"/>
            <a:ext cx="14439900" cy="6508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1"/>
          </p:nvPr>
        </p:nvSpPr>
        <p:spPr>
          <a:xfrm>
            <a:off x="17160877" y="1528648"/>
            <a:ext cx="24536399" cy="3277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63500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–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2"/>
          </p:nvPr>
        </p:nvSpPr>
        <p:spPr>
          <a:xfrm>
            <a:off x="2193926" y="8036779"/>
            <a:ext cx="14439900" cy="26269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>
            <a:spLocks noGrp="1"/>
          </p:cNvSpPr>
          <p:nvPr>
            <p:ph type="title"/>
          </p:nvPr>
        </p:nvSpPr>
        <p:spPr>
          <a:xfrm>
            <a:off x="8604251" y="26884663"/>
            <a:ext cx="26333450" cy="3171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2"/>
          <p:cNvSpPr>
            <a:spLocks noGrp="1"/>
          </p:cNvSpPr>
          <p:nvPr>
            <p:ph type="pic" idx="2"/>
          </p:nvPr>
        </p:nvSpPr>
        <p:spPr>
          <a:xfrm>
            <a:off x="8604251" y="3431325"/>
            <a:ext cx="26333450" cy="23043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1"/>
          </p:nvPr>
        </p:nvSpPr>
        <p:spPr>
          <a:xfrm>
            <a:off x="8604251" y="30055791"/>
            <a:ext cx="26333450" cy="450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43213019" y="6657123"/>
            <a:ext cx="685800" cy="31800645"/>
          </a:xfrm>
          <a:prstGeom prst="rect">
            <a:avLst/>
          </a:prstGeom>
          <a:solidFill>
            <a:srgbClr val="29459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/>
          <p:nvPr/>
        </p:nvSpPr>
        <p:spPr>
          <a:xfrm>
            <a:off x="0" y="6657123"/>
            <a:ext cx="685800" cy="31800645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72492" y="518070"/>
            <a:ext cx="8961120" cy="56796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3"/>
          <p:cNvCxnSpPr/>
          <p:nvPr/>
        </p:nvCxnSpPr>
        <p:spPr>
          <a:xfrm>
            <a:off x="-48126" y="6657123"/>
            <a:ext cx="43946946" cy="0"/>
          </a:xfrm>
          <a:prstGeom prst="straightConnector1">
            <a:avLst/>
          </a:prstGeom>
          <a:noFill/>
          <a:ln w="317500" cap="flat" cmpd="sng">
            <a:solidFill>
              <a:srgbClr val="B5AF6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" name="Google Shape;14;p3"/>
          <p:cNvCxnSpPr/>
          <p:nvPr/>
        </p:nvCxnSpPr>
        <p:spPr>
          <a:xfrm>
            <a:off x="-48126" y="38351831"/>
            <a:ext cx="43946946" cy="52968"/>
          </a:xfrm>
          <a:prstGeom prst="straightConnector1">
            <a:avLst/>
          </a:prstGeom>
          <a:noFill/>
          <a:ln w="381000" cap="flat" cmpd="sng">
            <a:solidFill>
              <a:srgbClr val="B5AF67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/>
          <p:nvPr/>
        </p:nvSpPr>
        <p:spPr>
          <a:xfrm>
            <a:off x="9296400" y="1410538"/>
            <a:ext cx="27352252" cy="399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75" tIns="44825" rIns="89675" bIns="4482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Shoreline Wave Energy Conversion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Darin Hiraldo, Ceana Palacio, Daniel Louw, and Gabriela Rodezno Wilson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Faculty Advisor(s): Dr. Stephen Wood and Dr. Chungkuk Jin                                                                                                              Dept. of Ocean Engineering and Marine Science, Florida Institute of Technology</a:t>
            </a: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8086727" y="7273927"/>
            <a:ext cx="184731" cy="1692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2AB9182C-B210-345A-1FCB-94FEC63C801E}"/>
              </a:ext>
            </a:extLst>
          </p:cNvPr>
          <p:cNvSpPr txBox="1"/>
          <p:nvPr/>
        </p:nvSpPr>
        <p:spPr>
          <a:xfrm>
            <a:off x="740975" y="6804193"/>
            <a:ext cx="13716000" cy="3120871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/>
            <a:r>
              <a:rPr lang="en-US" sz="5200" b="1" u="sng" dirty="0">
                <a:latin typeface="Calibri"/>
                <a:cs typeface="Calibri"/>
              </a:rPr>
              <a:t>Introduction</a:t>
            </a:r>
          </a:p>
          <a:p>
            <a:pPr algn="just"/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A study has shown that by 2050, many nations stretching across the equator will reach temperatures that are too high to sustain life</a:t>
            </a:r>
            <a:r>
              <a:rPr lang="en-US" sz="5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1.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 However, this crisis can be solved by turning to the source that covers more than 70% of our planet: water</a:t>
            </a:r>
            <a:r>
              <a:rPr lang="en-US" sz="5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. The United Nations Ocean Conference found that about 40% of the world population lives within 100 km (60 miles) of the coast in 2017</a:t>
            </a:r>
            <a:r>
              <a:rPr lang="en-US" sz="5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. Therefore, utilizing the ocean as a source for renewable energy holds the potential for more than 40% of the world’s population to receive clean energy. With that potential in mind, a study was conducted into proving the viability of a Shoreline Wave Energy Converter (SWEC) that operates on a magnetic induction coil.</a:t>
            </a:r>
          </a:p>
          <a:p>
            <a:pPr algn="just"/>
            <a:endParaRPr lang="en-US" sz="5200" b="1" u="sng" dirty="0">
              <a:latin typeface="Calibri"/>
              <a:cs typeface="Calibri"/>
            </a:endParaRPr>
          </a:p>
          <a:p>
            <a:pPr algn="just"/>
            <a:r>
              <a:rPr lang="en-US" sz="5200" b="1" u="sng" dirty="0">
                <a:latin typeface="Calibri"/>
                <a:cs typeface="Calibri"/>
              </a:rPr>
              <a:t>Objectives</a:t>
            </a:r>
          </a:p>
          <a:p>
            <a:pPr marL="914400" indent="-914400" algn="just">
              <a:buFont typeface="+mj-lt"/>
              <a:buAutoNum type="arabicPeriod"/>
            </a:pP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To prototype a wave energy converter that utilizes a magnetic induction coil to convert wave energy into a usable electrical output. 	</a:t>
            </a:r>
          </a:p>
          <a:p>
            <a:pPr marL="914400" indent="-914400" algn="just">
              <a:buFont typeface="+mj-lt"/>
              <a:buAutoNum type="arabicPeriod"/>
            </a:pP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To utilize a method of converting the electrical output into a usable form</a:t>
            </a:r>
          </a:p>
          <a:p>
            <a:pPr algn="just"/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algn="just"/>
            <a:r>
              <a:rPr lang="en-US" sz="5200" b="1" u="sng" dirty="0">
                <a:latin typeface="Calibri"/>
                <a:cs typeface="Calibri"/>
              </a:rPr>
              <a:t>Methods</a:t>
            </a:r>
          </a:p>
          <a:p>
            <a:pPr algn="just"/>
            <a:r>
              <a:rPr lang="en-US" sz="5200" b="1" dirty="0">
                <a:latin typeface="Calibri" panose="020F0502020204030204" pitchFamily="34" charset="0"/>
                <a:cs typeface="Calibri" panose="020F0502020204030204" pitchFamily="34" charset="0"/>
              </a:rPr>
              <a:t>Prototyping of a Wave Energy Converter (WEC)</a:t>
            </a:r>
          </a:p>
          <a:p>
            <a:pPr algn="just"/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Utilizing characteristics of an existing UNF study</a:t>
            </a:r>
            <a:r>
              <a:rPr lang="en-US" sz="5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, a 6-magnet system was utilized with 26 AWG copper wire to create the magnetic induction coil that complemented a WEC system made up of 3D printed material and linear bearings. Multiple designs and iterations were tested to prioritize velocity of the magnets passing through the coil.</a:t>
            </a:r>
          </a:p>
          <a:p>
            <a:pPr algn="just"/>
            <a:endParaRPr lang="en-US" sz="5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5200" b="1" dirty="0">
                <a:latin typeface="Calibri" panose="020F0502020204030204" pitchFamily="34" charset="0"/>
                <a:cs typeface="Calibri" panose="020F0502020204030204" pitchFamily="34" charset="0"/>
              </a:rPr>
              <a:t>Creation of a Usable Electrical Output</a:t>
            </a:r>
          </a:p>
          <a:p>
            <a:pPr algn="just"/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Through the use of a full-wave rectifier, the raw output of the WEC was converter from an alternating current (AC) to a direct current (DC) to power a red light emitting diode (LED).</a:t>
            </a:r>
          </a:p>
          <a:p>
            <a:pPr algn="just"/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9182C-B210-345A-1FCB-94FEC63C801E}"/>
              </a:ext>
            </a:extLst>
          </p:cNvPr>
          <p:cNvSpPr txBox="1"/>
          <p:nvPr/>
        </p:nvSpPr>
        <p:spPr>
          <a:xfrm>
            <a:off x="15108238" y="6804193"/>
            <a:ext cx="13716000" cy="3120871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/>
            <a:r>
              <a:rPr lang="en-US" sz="5200" b="1" u="sng" dirty="0">
                <a:latin typeface="Calibri"/>
                <a:cs typeface="Calibri"/>
              </a:rPr>
              <a:t>Results</a:t>
            </a:r>
          </a:p>
          <a:p>
            <a:pPr algn="just"/>
            <a:r>
              <a:rPr lang="en-US" sz="5200" b="1" dirty="0">
                <a:latin typeface="Calibri"/>
                <a:cs typeface="Calibri"/>
              </a:rPr>
              <a:t>Prototyping a Wave Energy Converter</a:t>
            </a:r>
          </a:p>
          <a:p>
            <a:pPr algn="just"/>
            <a:r>
              <a:rPr lang="en-US" sz="5200" dirty="0">
                <a:latin typeface="Calibri"/>
                <a:cs typeface="Calibri"/>
              </a:rPr>
              <a:t>The two designs created were the “Perpendicular Slider” (PS) and the “Truncated Cone” (TC). The values collected (Tables 1 &amp; 2) for the tests conducted at different wave frequencies for both designs and different slope angles for the PS.</a:t>
            </a:r>
          </a:p>
          <a:p>
            <a:pPr algn="l"/>
            <a:r>
              <a:rPr lang="en-US" sz="5200" dirty="0">
                <a:latin typeface="Calibri"/>
                <a:cs typeface="Calibri"/>
              </a:rPr>
              <a:t> </a:t>
            </a:r>
          </a:p>
          <a:p>
            <a:pPr algn="l"/>
            <a:endParaRPr lang="en-US" sz="5200" dirty="0">
              <a:latin typeface="Calibri"/>
              <a:cs typeface="Calibri"/>
            </a:endParaRPr>
          </a:p>
          <a:p>
            <a:pPr algn="l"/>
            <a:endParaRPr lang="en-US" sz="5200" b="1" u="sng" dirty="0">
              <a:latin typeface="Calibri"/>
              <a:cs typeface="Calibri"/>
            </a:endParaRPr>
          </a:p>
          <a:p>
            <a:pPr algn="l"/>
            <a:endParaRPr lang="en-US" sz="5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600" i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sz="4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4800" i="1" dirty="0">
                <a:latin typeface="Calibri" panose="020F0502020204030204" pitchFamily="34" charset="0"/>
                <a:cs typeface="Calibri" panose="020F0502020204030204" pitchFamily="34" charset="0"/>
              </a:rPr>
              <a:t>Table 1: PS Velocity output under varying slopes and wave-generator motor frequencies</a:t>
            </a: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kumimoji="0" lang="en-US" sz="4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Table 2: TC Velocity output under varying wave-generator motor frequencies</a:t>
            </a:r>
          </a:p>
          <a:p>
            <a:pPr algn="ctr"/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sz="4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The parameters decided upon for the magnetic induction coil (Table 3) are as follows:</a:t>
            </a:r>
          </a:p>
          <a:p>
            <a:pPr algn="just"/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52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52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52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52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52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4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Table 3: Magnetic induction coil parameters</a:t>
            </a:r>
          </a:p>
          <a:p>
            <a:pPr algn="just"/>
            <a:endParaRPr lang="en-US" sz="52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id="{2AB9182C-B210-345A-1FCB-94FEC63C801E}"/>
              </a:ext>
            </a:extLst>
          </p:cNvPr>
          <p:cNvSpPr txBox="1"/>
          <p:nvPr/>
        </p:nvSpPr>
        <p:spPr>
          <a:xfrm>
            <a:off x="29475501" y="6804193"/>
            <a:ext cx="13716000" cy="3120872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/>
            <a:r>
              <a:rPr lang="en-US" sz="5200" b="1" u="sng" dirty="0">
                <a:latin typeface="Calibri"/>
                <a:cs typeface="Calibri"/>
              </a:rPr>
              <a:t>Results (cont.)</a:t>
            </a:r>
          </a:p>
          <a:p>
            <a:pPr algn="l"/>
            <a:r>
              <a:rPr lang="en-US" sz="5200" b="1" dirty="0">
                <a:latin typeface="Calibri"/>
                <a:cs typeface="Calibri"/>
              </a:rPr>
              <a:t>Creation of a Usable Electrical Output</a:t>
            </a:r>
          </a:p>
          <a:p>
            <a:pPr algn="just"/>
            <a:r>
              <a:rPr lang="en-US" sz="5200" dirty="0">
                <a:latin typeface="Calibri"/>
                <a:cs typeface="Calibri"/>
              </a:rPr>
              <a:t>The output of the coil at a 2 Hz frequency (Fig. 1) peaks at about 3.25V recorded under AC. With the use of the full-wave rectifier, the voltage remains relatively constant at ~2V. </a:t>
            </a:r>
          </a:p>
          <a:p>
            <a:pPr algn="just"/>
            <a:endParaRPr lang="en-US" sz="5200" b="1" u="sng" dirty="0">
              <a:latin typeface="Calibri"/>
              <a:cs typeface="Calibri"/>
            </a:endParaRPr>
          </a:p>
          <a:p>
            <a:pPr algn="l"/>
            <a:endParaRPr lang="en-US" sz="5200" b="1" u="sng" dirty="0">
              <a:latin typeface="Calibri"/>
              <a:cs typeface="Calibri"/>
            </a:endParaRPr>
          </a:p>
          <a:p>
            <a:pPr algn="l"/>
            <a:endParaRPr lang="en-US" sz="5200" b="1" u="sng" dirty="0">
              <a:latin typeface="Calibri"/>
              <a:cs typeface="Calibri"/>
            </a:endParaRPr>
          </a:p>
          <a:p>
            <a:pPr algn="l"/>
            <a:endParaRPr lang="en-US" sz="5200" b="1" u="sng" dirty="0">
              <a:latin typeface="Calibri"/>
              <a:cs typeface="Calibri"/>
            </a:endParaRPr>
          </a:p>
          <a:p>
            <a:pPr algn="l"/>
            <a:endParaRPr lang="en-US" sz="5200" b="1" u="sng" dirty="0">
              <a:latin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4800" i="1" dirty="0">
                <a:latin typeface="Calibri" panose="020F0502020204030204" pitchFamily="34" charset="0"/>
                <a:cs typeface="Calibri" panose="020F0502020204030204" pitchFamily="34" charset="0"/>
              </a:rPr>
              <a:t>Figure 1: Oscilloscope reading of the WEC AC (yellow) and DC (blue) outputs with 1V vertical increments</a:t>
            </a:r>
            <a:endParaRPr lang="en-US" sz="5200" b="1" u="sng" dirty="0">
              <a:latin typeface="Calibri"/>
              <a:cs typeface="Calibri"/>
            </a:endParaRPr>
          </a:p>
          <a:p>
            <a:pPr algn="l"/>
            <a:r>
              <a:rPr lang="en-US" sz="1100" b="1" u="sng" dirty="0">
                <a:latin typeface="Calibri"/>
                <a:cs typeface="Calibri"/>
              </a:rPr>
              <a:t>  </a:t>
            </a:r>
            <a:endParaRPr lang="en-US" sz="5200" b="1" u="sng" dirty="0">
              <a:latin typeface="Calibri"/>
              <a:cs typeface="Calibri"/>
            </a:endParaRPr>
          </a:p>
          <a:p>
            <a:pPr algn="l"/>
            <a:r>
              <a:rPr lang="en-US" sz="5200" b="1" u="sng" dirty="0">
                <a:latin typeface="Calibri"/>
                <a:cs typeface="Calibri"/>
              </a:rPr>
              <a:t>Conclusion</a:t>
            </a:r>
            <a:endParaRPr lang="en-US" sz="5200" dirty="0">
              <a:latin typeface="Calibri"/>
              <a:cs typeface="Calibri"/>
            </a:endParaRPr>
          </a:p>
          <a:p>
            <a:pPr algn="just"/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The PS system proved more efficient than the TC in harnessing larger velocities under the same frequencies. Additionally, the magnetic induction coil was able to generate and convert energy into a usable source that was sufficient enough to provide the 1.8V required to power the red LED.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5200" dirty="0">
                <a:latin typeface="Calibri"/>
                <a:cs typeface="Calibri"/>
              </a:rPr>
              <a:t>Although proving viability in utilizing a SWEC, it is still necessary that there be extensive testing into the optimization of the system for a specific site. As well, proper measures must be taken to ensure safety from the intended environment.</a:t>
            </a:r>
          </a:p>
          <a:p>
            <a:pPr algn="just"/>
            <a:r>
              <a:rPr lang="en-US" sz="2800" dirty="0">
                <a:latin typeface="Calibri"/>
                <a:cs typeface="Calibri"/>
              </a:rPr>
              <a:t>  </a:t>
            </a:r>
            <a:endParaRPr lang="en-US" sz="5200" dirty="0">
              <a:latin typeface="Calibri"/>
              <a:cs typeface="Calibri"/>
            </a:endParaRPr>
          </a:p>
          <a:p>
            <a:pPr algn="just"/>
            <a:r>
              <a:rPr lang="en-US" sz="5200" b="1" u="sng" dirty="0">
                <a:latin typeface="Calibri"/>
                <a:cs typeface="Calibri"/>
              </a:rPr>
              <a:t>References</a:t>
            </a:r>
          </a:p>
          <a:p>
            <a:pPr marL="914400" indent="-914400" algn="just">
              <a:buFont typeface="+mj-lt"/>
              <a:buAutoNum type="arabicPeriod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Xu, Chi, et al. “Future of the Human Climate Niche.” Proceedings of the National Academy of Sciences, vol. 117, no. 21</a:t>
            </a:r>
          </a:p>
          <a:p>
            <a:pPr marL="914400" indent="-914400" algn="just">
              <a:buFont typeface="+mj-lt"/>
              <a:buAutoNum type="arabicPeriod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How Much Water Is There on Earth? | U.S. Geological Survey. </a:t>
            </a:r>
          </a:p>
          <a:p>
            <a:pPr marL="914400" indent="-914400" algn="just">
              <a:buFont typeface="+mj-lt"/>
              <a:buAutoNum type="arabicPeriod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Factsheet: People and Oceans. The Ocean Conference, United Nations, 5 June 2017</a:t>
            </a:r>
          </a:p>
          <a:p>
            <a:pPr marL="914400" indent="-914400" algn="just">
              <a:buFont typeface="+mj-lt"/>
              <a:buAutoNum type="arabicPeriod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Fernandez de Valderrama, Luis. Linear Generators in Wave Energy Conversion: Performance, Feasibility, and Location Study. 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5200" b="1" u="sng" dirty="0">
                <a:latin typeface="Calibri"/>
                <a:cs typeface="Calibri"/>
              </a:rPr>
              <a:t>Acknowledgements</a:t>
            </a:r>
          </a:p>
          <a:p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Humberto Lebrón Rivera, Florida Institute of Technology</a:t>
            </a: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BDD6E7E-E1C5-76DB-11DE-EA4E0491489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7817" b="5817"/>
          <a:stretch/>
        </p:blipFill>
        <p:spPr>
          <a:xfrm>
            <a:off x="29475501" y="11746524"/>
            <a:ext cx="13442305" cy="3868617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74AA653-8C22-899A-62DB-252EB5364C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788108"/>
              </p:ext>
            </p:extLst>
          </p:nvPr>
        </p:nvGraphicFramePr>
        <p:xfrm>
          <a:off x="15087600" y="12653725"/>
          <a:ext cx="13716000" cy="8994984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45440091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79554823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92043459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49370091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752545062"/>
                    </a:ext>
                  </a:extLst>
                </a:gridCol>
              </a:tblGrid>
              <a:tr h="848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Degree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8909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Frequency (Hz)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8909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Maximum Speed (m/s)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8909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Minimum Speed (m/s)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8909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Average Speed (m/s)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890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095366"/>
                  </a:ext>
                </a:extLst>
              </a:tr>
              <a:tr h="848148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4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0.102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0.0009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0.047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309608"/>
                  </a:ext>
                </a:extLst>
              </a:tr>
              <a:tr h="8481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0.333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0.0002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0.174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957367"/>
                  </a:ext>
                </a:extLst>
              </a:tr>
              <a:tr h="8481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0.431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0.0033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0.238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465000"/>
                  </a:ext>
                </a:extLst>
              </a:tr>
              <a:tr h="848148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4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15.7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0.258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0.0013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0.213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192712"/>
                  </a:ext>
                </a:extLst>
              </a:tr>
              <a:tr h="8481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0.357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0.0059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0.188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559513"/>
                  </a:ext>
                </a:extLst>
              </a:tr>
              <a:tr h="8481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0.367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0.0046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0.217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866054"/>
                  </a:ext>
                </a:extLst>
              </a:tr>
              <a:tr h="84814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4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21.5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0.199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0.0067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0.093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664737"/>
                  </a:ext>
                </a:extLst>
              </a:tr>
              <a:tr h="8481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0.194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0.0007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0.098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82197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A614CBE-769D-9598-F57A-A056912DD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917264"/>
              </p:ext>
            </p:extLst>
          </p:nvPr>
        </p:nvGraphicFramePr>
        <p:xfrm>
          <a:off x="15087600" y="23463819"/>
          <a:ext cx="13716000" cy="4341354"/>
        </p:xfrm>
        <a:graphic>
          <a:graphicData uri="http://schemas.openxmlformats.org/drawingml/2006/table">
            <a:tbl>
              <a:tblPr/>
              <a:tblGrid>
                <a:gridCol w="3429000">
                  <a:extLst>
                    <a:ext uri="{9D8B030D-6E8A-4147-A177-3AD203B41FA5}">
                      <a16:colId xmlns:a16="http://schemas.microsoft.com/office/drawing/2014/main" val="3390668677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187039259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4150607933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198232631"/>
                    </a:ext>
                  </a:extLst>
                </a:gridCol>
              </a:tblGrid>
              <a:tr h="9543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Frequency (Hz)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8909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Maximum Speed (m/s)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8909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Minimum Speed (m/s)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8909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Average Speed (m/s)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890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853087"/>
                  </a:ext>
                </a:extLst>
              </a:tr>
              <a:tr h="9543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0.019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0.0059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32601"/>
                  </a:ext>
                </a:extLst>
              </a:tr>
              <a:tr h="9543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0.077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0.0084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00"/>
                  </a:ext>
                </a:extLst>
              </a:tr>
              <a:tr h="9543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0.179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0.0931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70809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9EA3FDF-F115-A37A-D25D-8F4251BAAE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192756"/>
              </p:ext>
            </p:extLst>
          </p:nvPr>
        </p:nvGraphicFramePr>
        <p:xfrm>
          <a:off x="15087600" y="31276140"/>
          <a:ext cx="13716000" cy="6113280"/>
        </p:xfrm>
        <a:graphic>
          <a:graphicData uri="http://schemas.openxmlformats.org/drawingml/2006/table">
            <a:tbl>
              <a:tblPr/>
              <a:tblGrid>
                <a:gridCol w="6209071">
                  <a:extLst>
                    <a:ext uri="{9D8B030D-6E8A-4147-A177-3AD203B41FA5}">
                      <a16:colId xmlns:a16="http://schemas.microsoft.com/office/drawing/2014/main" val="3041643690"/>
                    </a:ext>
                  </a:extLst>
                </a:gridCol>
                <a:gridCol w="3067664">
                  <a:extLst>
                    <a:ext uri="{9D8B030D-6E8A-4147-A177-3AD203B41FA5}">
                      <a16:colId xmlns:a16="http://schemas.microsoft.com/office/drawing/2014/main" val="2965183784"/>
                    </a:ext>
                  </a:extLst>
                </a:gridCol>
                <a:gridCol w="4439265">
                  <a:extLst>
                    <a:ext uri="{9D8B030D-6E8A-4147-A177-3AD203B41FA5}">
                      <a16:colId xmlns:a16="http://schemas.microsoft.com/office/drawing/2014/main" val="955987677"/>
                    </a:ext>
                  </a:extLst>
                </a:gridCol>
              </a:tblGrid>
              <a:tr h="10188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Parameter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909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Value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909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Units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90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563941"/>
                  </a:ext>
                </a:extLst>
              </a:tr>
              <a:tr h="10188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Windings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~800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n/a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283711"/>
                  </a:ext>
                </a:extLst>
              </a:tr>
              <a:tr h="10188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Coil Diameter (inside)</a:t>
                      </a:r>
                    </a:p>
                  </a:txBody>
                  <a:tcPr marL="0" marR="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F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4.45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F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cm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583902"/>
                  </a:ext>
                </a:extLst>
              </a:tr>
              <a:tr h="10188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Wire Diameter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0.43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mm (26 AWG)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935749"/>
                  </a:ext>
                </a:extLst>
              </a:tr>
              <a:tr h="10188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Magnet Diameter</a:t>
                      </a:r>
                    </a:p>
                  </a:txBody>
                  <a:tcPr marL="0" marR="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F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1.905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F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cm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736979"/>
                  </a:ext>
                </a:extLst>
              </a:tr>
              <a:tr h="10188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Magnet Thickness</a:t>
                      </a:r>
                    </a:p>
                  </a:txBody>
                  <a:tcPr marL="0" marR="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0.635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cm</a:t>
                      </a:r>
                    </a:p>
                  </a:txBody>
                  <a:tcPr marL="11430" marR="11430" marT="7620" marB="76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80466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834</Words>
  <Application>Microsoft Office PowerPoint</Application>
  <PresentationFormat>Custom</PresentationFormat>
  <Paragraphs>158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shopper</dc:creator>
  <cp:lastModifiedBy>Darin Hiraldo</cp:lastModifiedBy>
  <cp:revision>8</cp:revision>
  <dcterms:created xsi:type="dcterms:W3CDTF">2007-04-04T14:17:42Z</dcterms:created>
  <dcterms:modified xsi:type="dcterms:W3CDTF">2024-04-14T22:14:17Z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0x0101008CB6C76999A8E946924D195080FADDE7</vt:lpwstr>
  </property>
</Properties>
</file>