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8404800" cx="43891200"/>
  <p:notesSz cx="68580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2096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2096" orient="horz"/>
        <p:guide pos="1382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4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38275" y="696913"/>
            <a:ext cx="398145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728"/>
              </a:spcBef>
              <a:spcAft>
                <a:spcPts val="0"/>
              </a:spcAft>
              <a:buSzPts val="1400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728"/>
              </a:spcBef>
              <a:spcAft>
                <a:spcPts val="0"/>
              </a:spcAft>
              <a:buSzPts val="1400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728"/>
              </a:spcBef>
              <a:spcAft>
                <a:spcPts val="0"/>
              </a:spcAft>
              <a:buSzPts val="1400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728"/>
              </a:spcBef>
              <a:spcAft>
                <a:spcPts val="0"/>
              </a:spcAft>
              <a:buSzPts val="1400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728"/>
              </a:spcBef>
              <a:spcAft>
                <a:spcPts val="0"/>
              </a:spcAft>
              <a:buSzPts val="1400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/>
          <p:nvPr>
            <p:ph idx="12" type="sldNum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:notes"/>
          <p:cNvSpPr/>
          <p:nvPr>
            <p:ph idx="2" type="sldImg"/>
          </p:nvPr>
        </p:nvSpPr>
        <p:spPr>
          <a:xfrm>
            <a:off x="1438275" y="696913"/>
            <a:ext cx="398145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" name="Google Shape;48;p1:notes"/>
          <p:cNvSpPr txBox="1"/>
          <p:nvPr>
            <p:ph idx="1" type="body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11"/>
          <p:cNvSpPr txBox="1"/>
          <p:nvPr>
            <p:ph idx="1" type="body"/>
          </p:nvPr>
        </p:nvSpPr>
        <p:spPr>
          <a:xfrm rot="5400000">
            <a:off x="9272474" y="1881925"/>
            <a:ext cx="25346257" cy="395033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58800" lvl="0" marL="457200" marR="0" rtl="0" algn="l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58800" lvl="1" marL="914400" marR="0" rtl="0" algn="l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58800" lvl="2" marL="1371600" marR="0" rtl="0" algn="l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0700" lvl="3" marL="1828800" marR="0" rtl="0" algn="l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20700" lvl="4" marL="2286000" marR="0" rtl="0" algn="l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20700" lvl="5" marL="2743200" marR="0" rtl="0" algn="l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20700" lvl="6" marL="3200400" marR="0" rtl="0" algn="l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20700" lvl="7" marL="3657600" marR="0" rtl="0" algn="l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20700" lvl="8" marL="4114800" marR="0" rtl="0" algn="l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>
  <p:cSld name="Vertical Title and 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2193927" y="8960472"/>
            <a:ext cx="39503351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58800" lvl="0" marL="457200" marR="0" rtl="0" algn="l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58800" lvl="1" marL="914400" marR="0" rtl="0" algn="l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58800" lvl="2" marL="1371600" marR="0" rtl="0" algn="l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0700" lvl="3" marL="1828800" marR="0" rtl="0" algn="l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20700" lvl="4" marL="2286000" marR="0" rtl="0" algn="l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20700" lvl="5" marL="2743200" marR="0" rtl="0" algn="l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20700" lvl="6" marL="3200400" marR="0" rtl="0" algn="l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20700" lvl="7" marL="3657600" marR="0" rtl="0" algn="l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20700" lvl="8" marL="4114800" marR="0" rtl="0" algn="l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2193927" y="8960472"/>
            <a:ext cx="19599275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84200" lvl="0" marL="457200" marR="0" rtl="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33400" lvl="1" marL="914400" marR="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572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572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572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572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572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57200" lvl="8" marL="4114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6"/>
          <p:cNvSpPr txBox="1"/>
          <p:nvPr>
            <p:ph idx="2" type="body"/>
          </p:nvPr>
        </p:nvSpPr>
        <p:spPr>
          <a:xfrm>
            <a:off x="22098000" y="8960472"/>
            <a:ext cx="19599276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84200" lvl="0" marL="457200" marR="0" rtl="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33400" lvl="1" marL="914400" marR="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572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572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572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572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572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57200" lvl="8" marL="4114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7"/>
          <p:cNvSpPr txBox="1"/>
          <p:nvPr>
            <p:ph idx="1" type="body"/>
          </p:nvPr>
        </p:nvSpPr>
        <p:spPr>
          <a:xfrm>
            <a:off x="2193926" y="8596198"/>
            <a:ext cx="19392900" cy="35841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7"/>
          <p:cNvSpPr txBox="1"/>
          <p:nvPr>
            <p:ph idx="2" type="body"/>
          </p:nvPr>
        </p:nvSpPr>
        <p:spPr>
          <a:xfrm>
            <a:off x="2193926" y="12180385"/>
            <a:ext cx="19392900" cy="221263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33400" lvl="0" marL="457200" marR="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72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31800" lvl="3" marL="18288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31800" lvl="4" marL="22860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31800" lvl="5" marL="2743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31800" lvl="6" marL="32004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31800" lvl="7" marL="3657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31800" lvl="8" marL="41148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7"/>
          <p:cNvSpPr txBox="1"/>
          <p:nvPr>
            <p:ph idx="3" type="body"/>
          </p:nvPr>
        </p:nvSpPr>
        <p:spPr>
          <a:xfrm>
            <a:off x="22294852" y="8596198"/>
            <a:ext cx="19402426" cy="35841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4" type="body"/>
          </p:nvPr>
        </p:nvSpPr>
        <p:spPr>
          <a:xfrm>
            <a:off x="22294852" y="12180385"/>
            <a:ext cx="19402426" cy="221263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33400" lvl="0" marL="457200" marR="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72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31800" lvl="3" marL="18288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31800" lvl="4" marL="22860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31800" lvl="5" marL="2743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31800" lvl="6" marL="32004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31800" lvl="7" marL="3657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31800" lvl="8" marL="41148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2193926" y="1528646"/>
            <a:ext cx="14439900" cy="65081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4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17160877" y="1528648"/>
            <a:ext cx="24536399" cy="327780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635000" lvl="0" marL="457200" marR="0" rtl="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84200" lvl="1" marL="914400" marR="0" rtl="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–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3400" lvl="2" marL="1371600" marR="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82600" lvl="3" marL="18288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82600" lvl="4" marL="22860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82600" lvl="5" marL="27432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82600" lvl="6" marL="3200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82600" lvl="7" marL="36576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82600" lvl="8" marL="41148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2193926" y="8036779"/>
            <a:ext cx="14439900" cy="26269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/>
          <p:nvPr>
            <p:ph type="title"/>
          </p:nvPr>
        </p:nvSpPr>
        <p:spPr>
          <a:xfrm>
            <a:off x="8604251" y="26884663"/>
            <a:ext cx="26333450" cy="31711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4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10"/>
          <p:cNvSpPr/>
          <p:nvPr>
            <p:ph idx="2" type="pic"/>
          </p:nvPr>
        </p:nvSpPr>
        <p:spPr>
          <a:xfrm>
            <a:off x="8604251" y="3431325"/>
            <a:ext cx="26333450" cy="230435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b="0" i="0" sz="6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10"/>
          <p:cNvSpPr txBox="1"/>
          <p:nvPr>
            <p:ph idx="1" type="body"/>
          </p:nvPr>
        </p:nvSpPr>
        <p:spPr>
          <a:xfrm>
            <a:off x="8604251" y="30055791"/>
            <a:ext cx="26333450" cy="4507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43213019" y="6657123"/>
            <a:ext cx="685800" cy="31800645"/>
          </a:xfrm>
          <a:prstGeom prst="rect">
            <a:avLst/>
          </a:prstGeom>
          <a:solidFill>
            <a:srgbClr val="29459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0" y="6657123"/>
            <a:ext cx="685800" cy="31800645"/>
          </a:xfrm>
          <a:prstGeom prst="rect">
            <a:avLst/>
          </a:prstGeom>
          <a:solidFill>
            <a:srgbClr val="76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2492" y="518070"/>
            <a:ext cx="8961120" cy="56796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Google Shape;13;p1"/>
          <p:cNvCxnSpPr/>
          <p:nvPr/>
        </p:nvCxnSpPr>
        <p:spPr>
          <a:xfrm>
            <a:off x="-48126" y="6657123"/>
            <a:ext cx="43946946" cy="0"/>
          </a:xfrm>
          <a:prstGeom prst="straightConnector1">
            <a:avLst/>
          </a:prstGeom>
          <a:noFill/>
          <a:ln cap="flat" cmpd="sng" w="317500">
            <a:solidFill>
              <a:srgbClr val="B5AF6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" name="Google Shape;14;p1"/>
          <p:cNvCxnSpPr/>
          <p:nvPr/>
        </p:nvCxnSpPr>
        <p:spPr>
          <a:xfrm>
            <a:off x="-48126" y="38351831"/>
            <a:ext cx="43946946" cy="52968"/>
          </a:xfrm>
          <a:prstGeom prst="straightConnector1">
            <a:avLst/>
          </a:prstGeom>
          <a:noFill/>
          <a:ln cap="flat" cmpd="sng" w="381000">
            <a:solidFill>
              <a:srgbClr val="B5AF67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/>
        </p:nvSpPr>
        <p:spPr>
          <a:xfrm>
            <a:off x="9296400" y="1410538"/>
            <a:ext cx="27352200" cy="40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25" lIns="89675" spcFirstLastPara="1" rIns="89675" wrap="square" tIns="448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Magnetic Hydro- Dynamic Waves</a:t>
            </a:r>
            <a:r>
              <a:rPr b="1" i="0" lang="en-US" sz="8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b="1" lang="en-US" sz="8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MHD</a:t>
            </a:r>
            <a:r>
              <a:rPr b="1" i="0" lang="en-US" sz="8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Koustav Saha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Faculty Advisor: </a:t>
            </a:r>
            <a:r>
              <a:rPr b="1" lang="en-US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Dr. Paul Martin</a:t>
            </a:r>
            <a:r>
              <a:rPr b="1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Dept. of </a:t>
            </a:r>
            <a:r>
              <a:rPr b="1" lang="en-US" sz="5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Space Science, Aerospace and Physics</a:t>
            </a:r>
            <a:r>
              <a:rPr b="1" i="0" lang="en-US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Florida Institute of Technology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3"/>
          <p:cNvSpPr txBox="1"/>
          <p:nvPr/>
        </p:nvSpPr>
        <p:spPr>
          <a:xfrm>
            <a:off x="8086727" y="7273927"/>
            <a:ext cx="184731" cy="16927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3"/>
          <p:cNvSpPr txBox="1"/>
          <p:nvPr/>
        </p:nvSpPr>
        <p:spPr>
          <a:xfrm>
            <a:off x="786700" y="6344575"/>
            <a:ext cx="8979900" cy="168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000" u="none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  <a:p>
            <a:pPr indent="0" lvl="0" marL="457200" rtl="0" algn="ctr">
              <a:lnSpc>
                <a:spcPct val="100000"/>
              </a:lnSpc>
              <a:spcBef>
                <a:spcPts val="5800"/>
              </a:spcBef>
              <a:spcAft>
                <a:spcPts val="0"/>
              </a:spcAft>
              <a:buNone/>
            </a:pPr>
            <a:r>
              <a:rPr b="1" lang="en-US" sz="5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Introduction:</a:t>
            </a:r>
            <a:endParaRPr b="1" sz="5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ctr">
              <a:lnSpc>
                <a:spcPct val="100000"/>
              </a:lnSpc>
              <a:spcBef>
                <a:spcPts val="580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Magnetic hydrodynamic waves or MHD waves are low frequency waves that are the result of solar 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winds 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hitting the </a:t>
            </a:r>
            <a:r>
              <a:rPr b="1" i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Plasmasphere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Earth.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ctr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waves primarily being of low frequencies range from between </a:t>
            </a: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 to 500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mHz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ctr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Therefore, these waves can be divided into five sections, Pi 1, 2, 3, 4 and 5. For this research, the primary focus is on Pi 2 and 3 bands.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b="1" i="1" sz="72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3" name="Google Shape;53;p13" title="Reaserch Proposal Image 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5125" y="21409525"/>
            <a:ext cx="11325050" cy="3875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3"/>
          <p:cNvSpPr txBox="1"/>
          <p:nvPr/>
        </p:nvSpPr>
        <p:spPr>
          <a:xfrm>
            <a:off x="1650950" y="27368950"/>
            <a:ext cx="8979900" cy="95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5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5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Abstract:</a:t>
            </a:r>
            <a:endParaRPr b="1" sz="5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00000"/>
              </a:lnSpc>
              <a:spcBef>
                <a:spcPts val="580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 experiment intends to elaborate upon the idea that </a:t>
            </a:r>
            <a:r>
              <a:rPr b="1" i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day-side MHD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waves and </a:t>
            </a:r>
            <a:r>
              <a:rPr b="1" i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night-side MHD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waves both originate from solar winds. 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 extensive data collection and processing , it can be understood that day-side waves are a result of night-side waves</a:t>
            </a:r>
            <a:r>
              <a:rPr b="1" i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travelling 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the day-side post their inception in the night-side</a:t>
            </a:r>
            <a:r>
              <a:rPr lang="en-US" sz="4800">
                <a:solidFill>
                  <a:schemeClr val="dk1"/>
                </a:solidFill>
              </a:rPr>
              <a:t>.</a:t>
            </a:r>
            <a:endParaRPr sz="48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4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800">
                <a:solidFill>
                  <a:schemeClr val="dk1"/>
                </a:solidFill>
              </a:rPr>
              <a:t>.</a:t>
            </a:r>
            <a:endParaRPr sz="4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4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10630838" y="7425300"/>
            <a:ext cx="18963900" cy="168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5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5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Methodology:</a:t>
            </a:r>
            <a:endParaRPr b="1" sz="5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00000"/>
              </a:lnSpc>
              <a:spcBef>
                <a:spcPts val="5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5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of Magnetometers</a:t>
            </a:r>
            <a:r>
              <a:rPr lang="en-US" sz="5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5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00000"/>
              </a:lnSpc>
              <a:spcBef>
                <a:spcPts val="5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Ground-based magnetometers are used to detect the Earth’s magnetic field and its fluctuations.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Arrays of magnetometers across latitudes provide profiles of field line displacements (Alfvén waves) characterized by Duration and Frequency.</a:t>
            </a:r>
            <a:endParaRPr b="1" i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00000"/>
              </a:lnSpc>
              <a:spcBef>
                <a:spcPts val="5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5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Collection and Processing</a:t>
            </a:r>
            <a:r>
              <a:rPr lang="en-US" sz="5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5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00000"/>
              </a:lnSpc>
              <a:spcBef>
                <a:spcPts val="5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data collected from the magnetometers have low frequencies and need to be cleaned up. Therefore, a </a:t>
            </a: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Short Time Fourier Transform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performed using python.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14835550" y="29297525"/>
            <a:ext cx="11587500" cy="105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 cleaning up the data, a heatmap spectrogram is created to provide a better understanding of the distribution of frequencies of the waves relative to the time in seconds since the inception of each event.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 a wavelet transform is performed after having normalized the waves between</a:t>
            </a: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26.9 mHz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27.5 mHz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further statistical analysis.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29796900" y="23163175"/>
            <a:ext cx="12249900" cy="199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5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5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Results and Conclusion:</a:t>
            </a:r>
            <a:endParaRPr b="1" sz="5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00000"/>
              </a:lnSpc>
              <a:spcBef>
                <a:spcPts val="520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dayside data reflects much lesser events with greater noise at higher frequencies. Also, the number of events seem to drastically decrease with greater time dilation indicating a weak signal. 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the contrary, nightside signals exhibit large event counts for the entire </a:t>
            </a:r>
            <a:r>
              <a:rPr b="1"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1024 seconds.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Furthermore, the frequency of each signal is higher than their counterpart’s at the same level of noise.</a:t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Therefore , it can be understood that the dayside waves are a result of diferent interference patterns and does not have a single source. While the night side waves are direct results of the disturbances caused by solar winds. </a:t>
            </a:r>
            <a:r>
              <a:rPr lang="en-US" sz="4800">
                <a:solidFill>
                  <a:schemeClr val="dk1"/>
                </a:solidFill>
              </a:rPr>
              <a:t> </a:t>
            </a:r>
            <a:endParaRPr sz="48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8" name="Google Shape;58;p13" title="myplot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920525" y="18632700"/>
            <a:ext cx="16265089" cy="7853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 title="482868381_2329939967385217_4777811649352176641_n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458975" y="7273925"/>
            <a:ext cx="12249899" cy="15585049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14070725" y="26982675"/>
            <a:ext cx="13242900" cy="16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Figure 2: Short Time Fourier Transform plots 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1103850" y="25747575"/>
            <a:ext cx="11587500" cy="3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Figure 1: Elaboration of different bandwidths</a:t>
            </a:r>
            <a:r>
              <a:rPr lang="en-US" sz="5200"/>
              <a:t> 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