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</p:sldIdLst>
  <p:sldSz cy="38404800" cx="43891200"/>
  <p:notesSz cx="6858000" cy="9296400"/>
  <p:embeddedFontLst>
    <p:embeddedFont>
      <p:font typeface="Montserrat SemiBold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549">
          <p15:clr>
            <a:srgbClr val="A4A3A4"/>
          </p15:clr>
        </p15:guide>
        <p15:guide id="2" pos="866">
          <p15:clr>
            <a:srgbClr val="747775"/>
          </p15:clr>
        </p15:guide>
        <p15:guide id="3" orient="horz" pos="10224">
          <p15:clr>
            <a:srgbClr val="747775"/>
          </p15:clr>
        </p15:guide>
        <p15:guide id="4" orient="horz" pos="19114">
          <p15:clr>
            <a:srgbClr val="747775"/>
          </p15:clr>
        </p15:guide>
        <p15:guide id="5" pos="26880">
          <p15:clr>
            <a:srgbClr val="747775"/>
          </p15:clr>
        </p15:guide>
        <p15:guide id="6" pos="10046">
          <p15:clr>
            <a:srgbClr val="747775"/>
          </p15:clr>
        </p15:guide>
      </p15:sldGuideLst>
    </p:ext>
    <p:ext uri="GoogleSlidesCustomDataVersion2">
      <go:slidesCustomData xmlns:go="http://customooxmlschemas.google.com/" r:id="rId12" roundtripDataSignature="AMtx7miNXH3j+jDQmQXf90vCmft2JPii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843320A-87B6-4825-9370-9D889646BC5F}">
  <a:tblStyle styleId="{3843320A-87B6-4825-9370-9D889646BC5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549" orient="horz"/>
        <p:guide pos="866"/>
        <p:guide pos="10224" orient="horz"/>
        <p:guide pos="19114" orient="horz"/>
        <p:guide pos="26880"/>
        <p:guide pos="1004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SemiBold-boldItalic.fntdata"/><Relationship Id="rId10" Type="http://schemas.openxmlformats.org/officeDocument/2006/relationships/font" Target="fonts/MontserratSemiBold-italic.fntdata"/><Relationship Id="rId12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MontserratSemiBold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MontserratSemiBol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4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38275" y="696913"/>
            <a:ext cx="398145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34c9b02f87d_0_7:notes"/>
          <p:cNvSpPr txBox="1"/>
          <p:nvPr>
            <p:ph idx="12" type="sldNum"/>
          </p:nvPr>
        </p:nvSpPr>
        <p:spPr>
          <a:xfrm>
            <a:off x="3884614" y="8829675"/>
            <a:ext cx="29718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g34c9b02f87d_0_7:notes"/>
          <p:cNvSpPr/>
          <p:nvPr>
            <p:ph idx="2" type="sldImg"/>
          </p:nvPr>
        </p:nvSpPr>
        <p:spPr>
          <a:xfrm>
            <a:off x="1438275" y="696913"/>
            <a:ext cx="3981600" cy="348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" name="Google Shape;48;g34c9b02f87d_0_7:notes"/>
          <p:cNvSpPr txBox="1"/>
          <p:nvPr>
            <p:ph idx="1" type="body"/>
          </p:nvPr>
        </p:nvSpPr>
        <p:spPr>
          <a:xfrm>
            <a:off x="685800" y="4414838"/>
            <a:ext cx="5486400" cy="41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13"/>
          <p:cNvSpPr txBox="1"/>
          <p:nvPr>
            <p:ph idx="1" type="body"/>
          </p:nvPr>
        </p:nvSpPr>
        <p:spPr>
          <a:xfrm rot="5400000">
            <a:off x="9272474" y="1881925"/>
            <a:ext cx="25346257" cy="395033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58800" lvl="0" marL="4572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58800" lvl="1" marL="9144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58800" lvl="2" marL="13716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20700" lvl="3" marL="1828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20700" lvl="4" marL="22860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20700" lvl="5" marL="27432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20700" lvl="6" marL="32004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20700" lvl="7" marL="36576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20700" lvl="8" marL="4114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>
  <p:cSld name="Vertical Title and 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2193927" y="8960472"/>
            <a:ext cx="39503351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58800" lvl="0" marL="4572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58800" lvl="1" marL="9144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58800" lvl="2" marL="13716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20700" lvl="3" marL="1828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20700" lvl="4" marL="22860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20700" lvl="5" marL="27432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20700" lvl="6" marL="32004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20700" lvl="7" marL="36576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20700" lvl="8" marL="4114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8"/>
          <p:cNvSpPr txBox="1"/>
          <p:nvPr>
            <p:ph idx="1" type="body"/>
          </p:nvPr>
        </p:nvSpPr>
        <p:spPr>
          <a:xfrm>
            <a:off x="2193927" y="8960472"/>
            <a:ext cx="19599275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84200" lvl="0" marL="4572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33400" lvl="1" marL="9144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82600" lvl="2" marL="1371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57200" lvl="3" marL="1828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57200" lvl="4" marL="22860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57200" lvl="5" marL="27432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57200" lvl="6" marL="32004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57200" lvl="7" marL="3657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57200" lvl="8" marL="4114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8"/>
          <p:cNvSpPr txBox="1"/>
          <p:nvPr>
            <p:ph idx="2" type="body"/>
          </p:nvPr>
        </p:nvSpPr>
        <p:spPr>
          <a:xfrm>
            <a:off x="22098000" y="8960472"/>
            <a:ext cx="19599276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84200" lvl="0" marL="4572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33400" lvl="1" marL="9144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82600" lvl="2" marL="1371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57200" lvl="3" marL="1828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57200" lvl="4" marL="22860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57200" lvl="5" marL="27432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57200" lvl="6" marL="32004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57200" lvl="7" marL="3657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57200" lvl="8" marL="4114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9"/>
          <p:cNvSpPr txBox="1"/>
          <p:nvPr>
            <p:ph idx="1" type="body"/>
          </p:nvPr>
        </p:nvSpPr>
        <p:spPr>
          <a:xfrm>
            <a:off x="2193926" y="8596198"/>
            <a:ext cx="19392900" cy="35841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9"/>
          <p:cNvSpPr txBox="1"/>
          <p:nvPr>
            <p:ph idx="2" type="body"/>
          </p:nvPr>
        </p:nvSpPr>
        <p:spPr>
          <a:xfrm>
            <a:off x="2193926" y="12180385"/>
            <a:ext cx="19392900" cy="221263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334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572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318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318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318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318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318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318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9"/>
          <p:cNvSpPr txBox="1"/>
          <p:nvPr>
            <p:ph idx="3" type="body"/>
          </p:nvPr>
        </p:nvSpPr>
        <p:spPr>
          <a:xfrm>
            <a:off x="22294852" y="8596198"/>
            <a:ext cx="19402426" cy="35841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9"/>
          <p:cNvSpPr txBox="1"/>
          <p:nvPr>
            <p:ph idx="4" type="body"/>
          </p:nvPr>
        </p:nvSpPr>
        <p:spPr>
          <a:xfrm>
            <a:off x="22294852" y="12180385"/>
            <a:ext cx="19402426" cy="221263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334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572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318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318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318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318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318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318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2193926" y="1528646"/>
            <a:ext cx="14439900" cy="65081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4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17160877" y="1528648"/>
            <a:ext cx="24536399" cy="327780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635000" lvl="0" marL="457200" marR="0" rtl="0" algn="l">
              <a:lnSpc>
                <a:spcPct val="100000"/>
              </a:lnSpc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b="0" i="0" sz="6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84200" lvl="1" marL="9144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–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3400" lvl="2" marL="13716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82600" lvl="3" marL="18288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82600" lvl="4" marL="22860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82600" lvl="5" marL="2743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82600" lvl="6" marL="3200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82600" lvl="7" marL="3657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82600" lvl="8" marL="41148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2193926" y="8036779"/>
            <a:ext cx="14439900" cy="26269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type="title"/>
          </p:nvPr>
        </p:nvSpPr>
        <p:spPr>
          <a:xfrm>
            <a:off x="8604251" y="26884663"/>
            <a:ext cx="26333450" cy="31711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4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12"/>
          <p:cNvSpPr/>
          <p:nvPr>
            <p:ph idx="2" type="pic"/>
          </p:nvPr>
        </p:nvSpPr>
        <p:spPr>
          <a:xfrm>
            <a:off x="8604251" y="3431325"/>
            <a:ext cx="26333450" cy="23043529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12"/>
          <p:cNvSpPr txBox="1"/>
          <p:nvPr>
            <p:ph idx="1" type="body"/>
          </p:nvPr>
        </p:nvSpPr>
        <p:spPr>
          <a:xfrm>
            <a:off x="8604251" y="30055791"/>
            <a:ext cx="26333450" cy="4507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43213019" y="6657123"/>
            <a:ext cx="685800" cy="31800645"/>
          </a:xfrm>
          <a:prstGeom prst="rect">
            <a:avLst/>
          </a:prstGeom>
          <a:solidFill>
            <a:srgbClr val="29459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3"/>
          <p:cNvSpPr/>
          <p:nvPr/>
        </p:nvSpPr>
        <p:spPr>
          <a:xfrm>
            <a:off x="0" y="6657123"/>
            <a:ext cx="685800" cy="31800645"/>
          </a:xfrm>
          <a:prstGeom prst="rect">
            <a:avLst/>
          </a:prstGeom>
          <a:solidFill>
            <a:srgbClr val="76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2492" y="518070"/>
            <a:ext cx="8961120" cy="56796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Google Shape;13;p3"/>
          <p:cNvCxnSpPr/>
          <p:nvPr/>
        </p:nvCxnSpPr>
        <p:spPr>
          <a:xfrm>
            <a:off x="-48126" y="6657123"/>
            <a:ext cx="43946946" cy="0"/>
          </a:xfrm>
          <a:prstGeom prst="straightConnector1">
            <a:avLst/>
          </a:prstGeom>
          <a:noFill/>
          <a:ln cap="flat" cmpd="sng" w="317500">
            <a:solidFill>
              <a:srgbClr val="B5AF67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" name="Google Shape;14;p3"/>
          <p:cNvCxnSpPr/>
          <p:nvPr/>
        </p:nvCxnSpPr>
        <p:spPr>
          <a:xfrm>
            <a:off x="-48126" y="38351831"/>
            <a:ext cx="43946946" cy="52968"/>
          </a:xfrm>
          <a:prstGeom prst="straightConnector1">
            <a:avLst/>
          </a:prstGeom>
          <a:noFill/>
          <a:ln cap="flat" cmpd="sng" w="381000">
            <a:solidFill>
              <a:srgbClr val="B5AF67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2.png"/><Relationship Id="rId5" Type="http://schemas.openxmlformats.org/officeDocument/2006/relationships/image" Target="../media/image5.png"/><Relationship Id="rId6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g34c9b02f87d_0_7" title="pfd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397513" y="8487900"/>
            <a:ext cx="25274650" cy="12087872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g34c9b02f87d_0_7"/>
          <p:cNvSpPr txBox="1"/>
          <p:nvPr/>
        </p:nvSpPr>
        <p:spPr>
          <a:xfrm>
            <a:off x="9905125" y="1410550"/>
            <a:ext cx="29053200" cy="40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25" lIns="89675" spcFirstLastPara="1" rIns="89675" wrap="square" tIns="448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1" lang="en-US" sz="8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Ethanol to Ethylene via CircleStar Catalyst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1" lang="en-US" sz="6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Lucca DeMarco, Max Puig Powell, Caden Royster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Faculty Advisor: </a:t>
            </a:r>
            <a:r>
              <a:rPr b="1" lang="en-US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Dr. Jonathan E. Whitlow</a:t>
            </a:r>
            <a:r>
              <a:rPr b="1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Dept. of C</a:t>
            </a:r>
            <a:r>
              <a:rPr b="1" lang="en-US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hemistry and</a:t>
            </a:r>
            <a:r>
              <a:rPr b="1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Chemical Engineering</a:t>
            </a:r>
            <a:r>
              <a:rPr b="1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Florida Institute of Technology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g34c9b02f87d_0_7"/>
          <p:cNvSpPr/>
          <p:nvPr/>
        </p:nvSpPr>
        <p:spPr>
          <a:xfrm>
            <a:off x="1354700" y="7219353"/>
            <a:ext cx="14593500" cy="1244100"/>
          </a:xfrm>
          <a:prstGeom prst="rect">
            <a:avLst/>
          </a:prstGeom>
          <a:solidFill>
            <a:srgbClr val="76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g34c9b02f87d_0_7"/>
          <p:cNvSpPr txBox="1"/>
          <p:nvPr/>
        </p:nvSpPr>
        <p:spPr>
          <a:xfrm>
            <a:off x="3868847" y="7082575"/>
            <a:ext cx="9129900" cy="15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5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Abstract</a:t>
            </a:r>
            <a:endParaRPr b="1" sz="75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g34c9b02f87d_0_7"/>
          <p:cNvSpPr/>
          <p:nvPr/>
        </p:nvSpPr>
        <p:spPr>
          <a:xfrm>
            <a:off x="1334000" y="16317925"/>
            <a:ext cx="17445600" cy="1244100"/>
          </a:xfrm>
          <a:prstGeom prst="rect">
            <a:avLst/>
          </a:prstGeom>
          <a:solidFill>
            <a:srgbClr val="76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g34c9b02f87d_0_7"/>
          <p:cNvSpPr txBox="1"/>
          <p:nvPr/>
        </p:nvSpPr>
        <p:spPr>
          <a:xfrm>
            <a:off x="3322093" y="16159050"/>
            <a:ext cx="14692200" cy="15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5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Novelty</a:t>
            </a:r>
            <a:endParaRPr b="1" sz="75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g34c9b02f87d_0_7"/>
          <p:cNvSpPr/>
          <p:nvPr/>
        </p:nvSpPr>
        <p:spPr>
          <a:xfrm>
            <a:off x="1332250" y="24763100"/>
            <a:ext cx="12200700" cy="1244100"/>
          </a:xfrm>
          <a:prstGeom prst="rect">
            <a:avLst/>
          </a:prstGeom>
          <a:solidFill>
            <a:srgbClr val="76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g34c9b02f87d_0_7"/>
          <p:cNvSpPr txBox="1"/>
          <p:nvPr/>
        </p:nvSpPr>
        <p:spPr>
          <a:xfrm>
            <a:off x="2869300" y="24763100"/>
            <a:ext cx="9130200" cy="15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5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Reactions</a:t>
            </a:r>
            <a:endParaRPr b="1" sz="75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g34c9b02f87d_0_7"/>
          <p:cNvSpPr/>
          <p:nvPr/>
        </p:nvSpPr>
        <p:spPr>
          <a:xfrm>
            <a:off x="1334050" y="29721230"/>
            <a:ext cx="12200700" cy="1244100"/>
          </a:xfrm>
          <a:prstGeom prst="rect">
            <a:avLst/>
          </a:prstGeom>
          <a:solidFill>
            <a:srgbClr val="76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g34c9b02f87d_0_7"/>
          <p:cNvSpPr txBox="1"/>
          <p:nvPr/>
        </p:nvSpPr>
        <p:spPr>
          <a:xfrm>
            <a:off x="1910208" y="29694550"/>
            <a:ext cx="10826100" cy="15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5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Process Specifications</a:t>
            </a:r>
            <a:endParaRPr b="1" sz="75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g34c9b02f87d_0_7"/>
          <p:cNvSpPr/>
          <p:nvPr/>
        </p:nvSpPr>
        <p:spPr>
          <a:xfrm>
            <a:off x="14772350" y="27801978"/>
            <a:ext cx="27885000" cy="1244100"/>
          </a:xfrm>
          <a:prstGeom prst="rect">
            <a:avLst/>
          </a:prstGeom>
          <a:solidFill>
            <a:srgbClr val="76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g34c9b02f87d_0_7"/>
          <p:cNvSpPr txBox="1"/>
          <p:nvPr/>
        </p:nvSpPr>
        <p:spPr>
          <a:xfrm>
            <a:off x="19992052" y="27732663"/>
            <a:ext cx="17445600" cy="15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5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Economics and Profitability</a:t>
            </a:r>
            <a:endParaRPr b="1" sz="75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g34c9b02f87d_0_7"/>
          <p:cNvSpPr/>
          <p:nvPr/>
        </p:nvSpPr>
        <p:spPr>
          <a:xfrm>
            <a:off x="17314563" y="7222228"/>
            <a:ext cx="25357500" cy="1244100"/>
          </a:xfrm>
          <a:prstGeom prst="rect">
            <a:avLst/>
          </a:prstGeom>
          <a:solidFill>
            <a:srgbClr val="76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g34c9b02f87d_0_7"/>
          <p:cNvSpPr txBox="1"/>
          <p:nvPr/>
        </p:nvSpPr>
        <p:spPr>
          <a:xfrm>
            <a:off x="22102860" y="7082575"/>
            <a:ext cx="15864000" cy="15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5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Process Flow Diagram</a:t>
            </a:r>
            <a:endParaRPr b="1" sz="75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g34c9b02f87d_0_7"/>
          <p:cNvSpPr txBox="1"/>
          <p:nvPr/>
        </p:nvSpPr>
        <p:spPr>
          <a:xfrm>
            <a:off x="1332250" y="26131575"/>
            <a:ext cx="11982000" cy="3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300">
                <a:latin typeface="Calibri"/>
                <a:ea typeface="Calibri"/>
                <a:cs typeface="Calibri"/>
                <a:sym typeface="Calibri"/>
              </a:rPr>
              <a:t>Ethanol ⇄ Ethylene + Water</a:t>
            </a:r>
            <a:endParaRPr sz="53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300">
                <a:latin typeface="Calibri"/>
                <a:ea typeface="Calibri"/>
                <a:cs typeface="Calibri"/>
                <a:sym typeface="Calibri"/>
              </a:rPr>
              <a:t>Ethanol → Acetaldehyde + Hydrogen</a:t>
            </a:r>
            <a:endParaRPr sz="53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300">
                <a:latin typeface="Calibri"/>
                <a:ea typeface="Calibri"/>
                <a:cs typeface="Calibri"/>
                <a:sym typeface="Calibri"/>
              </a:rPr>
              <a:t>2 Ethanol </a:t>
            </a:r>
            <a:r>
              <a:rPr lang="en-US" sz="5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→ Diethyl Ether + Water</a:t>
            </a:r>
            <a:endParaRPr sz="53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g34c9b02f87d_0_7"/>
          <p:cNvSpPr txBox="1"/>
          <p:nvPr/>
        </p:nvSpPr>
        <p:spPr>
          <a:xfrm>
            <a:off x="1375459" y="17860375"/>
            <a:ext cx="12666300" cy="67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5588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5200"/>
              <a:buFont typeface="Calibri"/>
              <a:buChar char="●"/>
            </a:pPr>
            <a:r>
              <a:rPr lang="en-US" sz="5200">
                <a:latin typeface="Calibri"/>
                <a:ea typeface="Calibri"/>
                <a:cs typeface="Calibri"/>
                <a:sym typeface="Calibri"/>
              </a:rPr>
              <a:t>Unique catalyst shape maximizes surface area and catalyst lifetime</a:t>
            </a:r>
            <a:endParaRPr sz="5200">
              <a:latin typeface="Calibri"/>
              <a:ea typeface="Calibri"/>
              <a:cs typeface="Calibri"/>
              <a:sym typeface="Calibri"/>
            </a:endParaRPr>
          </a:p>
          <a:p>
            <a:pPr indent="-5588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5200"/>
              <a:buFont typeface="Calibri"/>
              <a:buChar char="●"/>
            </a:pPr>
            <a:r>
              <a:rPr lang="en-US" sz="5200">
                <a:latin typeface="Calibri"/>
                <a:ea typeface="Calibri"/>
                <a:cs typeface="Calibri"/>
                <a:sym typeface="Calibri"/>
              </a:rPr>
              <a:t>Operates 25 ℃ cooler than alternative shapes</a:t>
            </a:r>
            <a:endParaRPr sz="5200">
              <a:latin typeface="Calibri"/>
              <a:ea typeface="Calibri"/>
              <a:cs typeface="Calibri"/>
              <a:sym typeface="Calibri"/>
            </a:endParaRPr>
          </a:p>
          <a:p>
            <a:pPr indent="-5588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5200"/>
              <a:buFont typeface="Calibri"/>
              <a:buChar char="●"/>
            </a:pPr>
            <a:r>
              <a:rPr lang="en-US" sz="5200">
                <a:latin typeface="Calibri"/>
                <a:ea typeface="Calibri"/>
                <a:cs typeface="Calibri"/>
                <a:sym typeface="Calibri"/>
              </a:rPr>
              <a:t>Reduces carbon emissions by 10%</a:t>
            </a:r>
            <a:endParaRPr sz="5200">
              <a:latin typeface="Calibri"/>
              <a:ea typeface="Calibri"/>
              <a:cs typeface="Calibri"/>
              <a:sym typeface="Calibri"/>
            </a:endParaRPr>
          </a:p>
          <a:p>
            <a:pPr indent="-5588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5200"/>
              <a:buFont typeface="Calibri"/>
              <a:buChar char="●"/>
            </a:pPr>
            <a:r>
              <a:rPr lang="en-US" sz="5200">
                <a:latin typeface="Calibri"/>
                <a:ea typeface="Calibri"/>
                <a:cs typeface="Calibri"/>
                <a:sym typeface="Calibri"/>
              </a:rPr>
              <a:t>Selectivity improved to </a:t>
            </a:r>
            <a:r>
              <a:rPr lang="en-US" sz="5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99.5%</a:t>
            </a:r>
            <a:endParaRPr sz="5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g34c9b02f87d_0_7"/>
          <p:cNvSpPr txBox="1"/>
          <p:nvPr/>
        </p:nvSpPr>
        <p:spPr>
          <a:xfrm>
            <a:off x="1334050" y="31116375"/>
            <a:ext cx="12200700" cy="55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5461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5000"/>
              <a:buFont typeface="Calibri"/>
              <a:buChar char="●"/>
            </a:pPr>
            <a:r>
              <a:rPr lang="en-US" sz="5000">
                <a:latin typeface="Calibri"/>
                <a:ea typeface="Calibri"/>
                <a:cs typeface="Calibri"/>
                <a:sym typeface="Calibri"/>
              </a:rPr>
              <a:t>Plant located in Sioux Falls, South Dakota</a:t>
            </a:r>
            <a:endParaRPr sz="5000"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5000"/>
              <a:buFont typeface="Calibri"/>
              <a:buChar char="●"/>
            </a:pPr>
            <a:r>
              <a:rPr lang="en-US" sz="5000">
                <a:latin typeface="Calibri"/>
                <a:ea typeface="Calibri"/>
                <a:cs typeface="Calibri"/>
                <a:sym typeface="Calibri"/>
              </a:rPr>
              <a:t>Capital cost of $35 million</a:t>
            </a:r>
            <a:endParaRPr sz="5000"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5000"/>
              <a:buFont typeface="Calibri"/>
              <a:buChar char="●"/>
            </a:pPr>
            <a:r>
              <a:rPr lang="en-US" sz="5000">
                <a:latin typeface="Calibri"/>
                <a:ea typeface="Calibri"/>
                <a:cs typeface="Calibri"/>
                <a:sym typeface="Calibri"/>
              </a:rPr>
              <a:t>Annual manufacturing cost of $490 million</a:t>
            </a:r>
            <a:endParaRPr sz="5000"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5000"/>
              <a:buFont typeface="Calibri"/>
              <a:buChar char="●"/>
            </a:pPr>
            <a:r>
              <a:rPr lang="en-US" sz="5000">
                <a:latin typeface="Calibri"/>
                <a:ea typeface="Calibri"/>
                <a:cs typeface="Calibri"/>
                <a:sym typeface="Calibri"/>
              </a:rPr>
              <a:t>Net profit of $640 million after 2 years of construction and 10 years of production</a:t>
            </a:r>
            <a:endParaRPr sz="5000"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5000"/>
              <a:buFont typeface="Calibri"/>
              <a:buChar char="●"/>
            </a:pPr>
            <a:r>
              <a:rPr lang="en-US" sz="5000">
                <a:latin typeface="Calibri"/>
                <a:ea typeface="Calibri"/>
                <a:cs typeface="Calibri"/>
                <a:sym typeface="Calibri"/>
              </a:rPr>
              <a:t>Break even</a:t>
            </a:r>
            <a:r>
              <a:rPr lang="en-US" sz="5000">
                <a:latin typeface="Calibri"/>
                <a:ea typeface="Calibri"/>
                <a:cs typeface="Calibri"/>
                <a:sym typeface="Calibri"/>
              </a:rPr>
              <a:t> point after 6 months</a:t>
            </a:r>
            <a:endParaRPr sz="5000"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5000"/>
              <a:buFont typeface="Calibri"/>
              <a:buChar char="●"/>
            </a:pPr>
            <a:r>
              <a:rPr lang="en-US" sz="5000">
                <a:latin typeface="Calibri"/>
                <a:ea typeface="Calibri"/>
                <a:cs typeface="Calibri"/>
                <a:sym typeface="Calibri"/>
              </a:rPr>
              <a:t>37,000 kg/hr of ethylene produced annually</a:t>
            </a:r>
            <a:endParaRPr sz="5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g34c9b02f87d_0_7"/>
          <p:cNvSpPr txBox="1"/>
          <p:nvPr/>
        </p:nvSpPr>
        <p:spPr>
          <a:xfrm>
            <a:off x="1038250" y="8632000"/>
            <a:ext cx="14692200" cy="75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5200">
                <a:latin typeface="Calibri"/>
                <a:ea typeface="Calibri"/>
                <a:cs typeface="Calibri"/>
                <a:sym typeface="Calibri"/>
              </a:rPr>
              <a:t>Ethanol-to-ethylene conversion via catalytic dehydration is optimized using the CircleStar catalyst, whose unique geometry improves heat distribution and site exposure. This enables lower operating temperatures, 99.5% selectivity, and reduced emissions. The process supports renewable feedstocks and yields $70 million in annual profit at scale.</a:t>
            </a:r>
            <a:endParaRPr sz="5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g34c9b02f87d_0_7"/>
          <p:cNvSpPr/>
          <p:nvPr/>
        </p:nvSpPr>
        <p:spPr>
          <a:xfrm>
            <a:off x="32906200" y="15849203"/>
            <a:ext cx="9753000" cy="1244100"/>
          </a:xfrm>
          <a:prstGeom prst="rect">
            <a:avLst/>
          </a:prstGeom>
          <a:solidFill>
            <a:srgbClr val="76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g34c9b02f87d_0_7"/>
          <p:cNvSpPr txBox="1"/>
          <p:nvPr/>
        </p:nvSpPr>
        <p:spPr>
          <a:xfrm>
            <a:off x="34731712" y="15773913"/>
            <a:ext cx="6102000" cy="15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5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PFD Table Index</a:t>
            </a:r>
            <a:endParaRPr b="1" sz="75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0" name="Google Shape;70;g34c9b02f87d_0_7"/>
          <p:cNvGraphicFramePr/>
          <p:nvPr/>
        </p:nvGraphicFramePr>
        <p:xfrm>
          <a:off x="32906200" y="17221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{3843320A-87B6-4825-9370-9D889646BC5F}</a:tableStyleId>
              </a:tblPr>
              <a:tblGrid>
                <a:gridCol w="2586000"/>
                <a:gridCol w="7165150"/>
              </a:tblGrid>
              <a:tr h="930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Index</a:t>
                      </a:r>
                      <a:endParaRPr b="1"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3136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</a:t>
                      </a:r>
                      <a:endParaRPr b="1"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31360"/>
                      </a:srgbClr>
                    </a:solidFill>
                  </a:tcPr>
                </a:tc>
              </a:tr>
              <a:tr h="930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-101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204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Distillation Tower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20450"/>
                      </a:srgbClr>
                    </a:solidFill>
                  </a:tcPr>
                </a:tc>
              </a:tr>
              <a:tr h="930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P-101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3136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Centrifugal Pump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31360"/>
                      </a:srgbClr>
                    </a:solidFill>
                  </a:tcPr>
                </a:tc>
              </a:tr>
              <a:tr h="930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F-101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204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Natural Gas Furnace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20450"/>
                      </a:srgbClr>
                    </a:solidFill>
                  </a:tcPr>
                </a:tc>
              </a:tr>
              <a:tr h="912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R-101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3136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Packed Bed Reactor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31360"/>
                      </a:srgbClr>
                    </a:solidFill>
                  </a:tcPr>
                </a:tc>
              </a:tr>
              <a:tr h="930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F-102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204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Natural Gas Furnace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20450"/>
                      </a:srgbClr>
                    </a:solidFill>
                  </a:tcPr>
                </a:tc>
              </a:tr>
              <a:tr h="1026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R-102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3136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Packed Bed Reactor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31360"/>
                      </a:srgbClr>
                    </a:solidFill>
                  </a:tcPr>
                </a:tc>
              </a:tr>
              <a:tr h="930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</a:t>
                      </a: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-101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204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Floating Head Cooler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20450"/>
                      </a:srgbClr>
                    </a:solidFill>
                  </a:tcPr>
                </a:tc>
              </a:tr>
              <a:tr h="930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FL-101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3136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Two-Phase Separator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31360"/>
                      </a:srgbClr>
                    </a:solidFill>
                  </a:tcPr>
                </a:tc>
              </a:tr>
              <a:tr h="930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</a:t>
                      </a: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-102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204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Fixed Pipe Cooler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20450"/>
                      </a:srgbClr>
                    </a:solidFill>
                  </a:tcPr>
                </a:tc>
              </a:tr>
              <a:tr h="930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FL-102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3136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Two-Phase Separator</a:t>
                      </a:r>
                      <a:endParaRPr sz="4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60000">
                        <a:alpha val="3136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71" name="Google Shape;71;g34c9b02f87d_0_7"/>
          <p:cNvSpPr txBox="1"/>
          <p:nvPr/>
        </p:nvSpPr>
        <p:spPr>
          <a:xfrm>
            <a:off x="29549875" y="16452800"/>
            <a:ext cx="2437500" cy="14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>
                <a:solidFill>
                  <a:srgbClr val="434343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Product</a:t>
            </a:r>
            <a:endParaRPr sz="2500">
              <a:solidFill>
                <a:srgbClr val="434343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>
                <a:solidFill>
                  <a:srgbClr val="434343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37,000 kg/hr</a:t>
            </a:r>
            <a:endParaRPr sz="2500">
              <a:solidFill>
                <a:srgbClr val="434343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>
                <a:solidFill>
                  <a:srgbClr val="434343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99% ethylene</a:t>
            </a:r>
            <a:endParaRPr sz="2500">
              <a:solidFill>
                <a:srgbClr val="434343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pic>
        <p:nvPicPr>
          <p:cNvPr id="72" name="Google Shape;72;g34c9b02f87d_0_7" title="Profit Graph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235675" y="29149806"/>
            <a:ext cx="12200699" cy="8852581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g34c9b02f87d_0_7" title="CircleStarCatalyst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365474" y="17772714"/>
            <a:ext cx="5928526" cy="5884557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g34c9b02f87d_0_7"/>
          <p:cNvSpPr txBox="1"/>
          <p:nvPr/>
        </p:nvSpPr>
        <p:spPr>
          <a:xfrm>
            <a:off x="17397525" y="12383900"/>
            <a:ext cx="2437500" cy="124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>
                <a:solidFill>
                  <a:srgbClr val="434343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50,000 gal/hr</a:t>
            </a:r>
            <a:endParaRPr sz="2500">
              <a:solidFill>
                <a:srgbClr val="434343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>
                <a:solidFill>
                  <a:srgbClr val="434343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60% water</a:t>
            </a:r>
            <a:endParaRPr sz="2500">
              <a:solidFill>
                <a:srgbClr val="434343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>
                <a:solidFill>
                  <a:srgbClr val="434343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40% ethanol</a:t>
            </a:r>
            <a:endParaRPr sz="2500">
              <a:solidFill>
                <a:srgbClr val="434343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pic>
        <p:nvPicPr>
          <p:cNvPr id="75" name="Google Shape;75;g34c9b02f87d_0_7" title="PieChart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4500387" y="29456125"/>
            <a:ext cx="14176825" cy="823995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g34c9b02f87d_0_7"/>
          <p:cNvSpPr/>
          <p:nvPr/>
        </p:nvSpPr>
        <p:spPr>
          <a:xfrm>
            <a:off x="20687050" y="20941450"/>
            <a:ext cx="10826100" cy="1244100"/>
          </a:xfrm>
          <a:prstGeom prst="rect">
            <a:avLst/>
          </a:prstGeom>
          <a:solidFill>
            <a:srgbClr val="76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g34c9b02f87d_0_7"/>
          <p:cNvSpPr txBox="1"/>
          <p:nvPr/>
        </p:nvSpPr>
        <p:spPr>
          <a:xfrm>
            <a:off x="21535000" y="20801800"/>
            <a:ext cx="9130200" cy="15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5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Design Method</a:t>
            </a:r>
            <a:endParaRPr b="1" sz="75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g34c9b02f87d_0_7"/>
          <p:cNvSpPr txBox="1"/>
          <p:nvPr/>
        </p:nvSpPr>
        <p:spPr>
          <a:xfrm>
            <a:off x="20687050" y="22469575"/>
            <a:ext cx="10826100" cy="47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565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300"/>
              <a:buFont typeface="Calibri"/>
              <a:buChar char="●"/>
            </a:pPr>
            <a:r>
              <a:rPr lang="en-US" sz="5300">
                <a:latin typeface="Calibri"/>
                <a:ea typeface="Calibri"/>
                <a:cs typeface="Calibri"/>
                <a:sym typeface="Calibri"/>
              </a:rPr>
              <a:t>Designed and Modeled in Aspen V14</a:t>
            </a:r>
            <a:endParaRPr sz="5300">
              <a:latin typeface="Calibri"/>
              <a:ea typeface="Calibri"/>
              <a:cs typeface="Calibri"/>
              <a:sym typeface="Calibri"/>
            </a:endParaRPr>
          </a:p>
          <a:p>
            <a:pPr indent="-565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300"/>
              <a:buFont typeface="Calibri"/>
              <a:buChar char="●"/>
            </a:pPr>
            <a:r>
              <a:rPr lang="en-US" sz="5300">
                <a:latin typeface="Calibri"/>
                <a:ea typeface="Calibri"/>
                <a:cs typeface="Calibri"/>
                <a:sym typeface="Calibri"/>
              </a:rPr>
              <a:t>PFD modeled in process flow diagram editor on Draw</a:t>
            </a:r>
            <a:endParaRPr sz="5300">
              <a:latin typeface="Calibri"/>
              <a:ea typeface="Calibri"/>
              <a:cs typeface="Calibri"/>
              <a:sym typeface="Calibri"/>
            </a:endParaRPr>
          </a:p>
          <a:p>
            <a:pPr indent="-565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300"/>
              <a:buFont typeface="Calibri"/>
              <a:buChar char="●"/>
            </a:pPr>
            <a:r>
              <a:rPr lang="en-US" sz="5300">
                <a:latin typeface="Calibri"/>
                <a:ea typeface="Calibri"/>
                <a:cs typeface="Calibri"/>
                <a:sym typeface="Calibri"/>
              </a:rPr>
              <a:t>CircleStar design from BASF</a:t>
            </a:r>
            <a:endParaRPr sz="53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3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2007-04-04T14:17:42Z</dcterms:created>
  <dc:creator>shopper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0x0101008CB6C76999A8E946924D195080FADDE7</vt:lpwstr>
  </property>
</Properties>
</file>