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8404800" cx="438912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0Uc+C9BTSuPuZcdllBV2wl0XE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7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/>
          <p:nvPr/>
        </p:nvSpPr>
        <p:spPr>
          <a:xfrm>
            <a:off x="3376450" y="7575300"/>
            <a:ext cx="10863900" cy="1332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9296400" y="1372438"/>
            <a:ext cx="27352200" cy="4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RealEase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Donovan Murphy, Jonathan Bailey, and Enrique Obregon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Dr.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Fitzroy Nembhard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Dept. of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Florida Institute of Technology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8086727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" name="Google Shape;53;p1" title="RealEase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59900" y="0"/>
            <a:ext cx="9131300" cy="645922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956149" y="7516500"/>
            <a:ext cx="13724700" cy="1450200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Novelty</a:t>
            </a:r>
            <a:endParaRPr b="1" sz="7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1024650" y="33840750"/>
            <a:ext cx="41841900" cy="1450200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Motivation</a:t>
            </a:r>
            <a:endParaRPr b="1" sz="7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9073499" y="7516500"/>
            <a:ext cx="13724700" cy="1450200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endParaRPr b="1" sz="7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1198775" y="35290950"/>
            <a:ext cx="41356800" cy="3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dk1"/>
                </a:solidFill>
              </a:rPr>
              <a:t>The real estate market’s fragmented data and limited analytical tools challenge buyers making significant financial decisions. </a:t>
            </a:r>
            <a:r>
              <a:rPr b="1" lang="en-US" sz="5000">
                <a:solidFill>
                  <a:schemeClr val="dk1"/>
                </a:solidFill>
              </a:rPr>
              <a:t>RealEase</a:t>
            </a:r>
            <a:r>
              <a:rPr lang="en-US" sz="5000">
                <a:solidFill>
                  <a:schemeClr val="dk1"/>
                </a:solidFill>
              </a:rPr>
              <a:t> addresses this by centralizing comprehensive listings and delivering advanced analysis tools. It enhances transparency with actionable insights into investment potential and lifestyle factors, empowering users to navigate the home-buying process with confidence and clarity.</a:t>
            </a:r>
            <a:endParaRPr sz="5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5000">
              <a:solidFill>
                <a:schemeClr val="dk1"/>
              </a:solidFill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042875" y="8993600"/>
            <a:ext cx="13839000" cy="70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</a:rPr>
              <a:t>RealEase’s </a:t>
            </a:r>
            <a:r>
              <a:rPr lang="en-US" sz="4800">
                <a:solidFill>
                  <a:schemeClr val="dk1"/>
                </a:solidFill>
              </a:rPr>
              <a:t>unique tools include:</a:t>
            </a:r>
            <a:endParaRPr sz="4800">
              <a:solidFill>
                <a:schemeClr val="dk1"/>
              </a:solidFill>
            </a:endParaRPr>
          </a:p>
          <a:p>
            <a:pPr indent="-533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Char char="●"/>
            </a:pPr>
            <a:r>
              <a:rPr b="1" lang="en-US" sz="4800">
                <a:solidFill>
                  <a:schemeClr val="dk1"/>
                </a:solidFill>
              </a:rPr>
              <a:t>Market Insights</a:t>
            </a:r>
            <a:r>
              <a:rPr lang="en-US" sz="4800">
                <a:solidFill>
                  <a:schemeClr val="dk1"/>
                </a:solidFill>
              </a:rPr>
              <a:t>: Visualizes historical data, trends, and value indices with interactive charts.</a:t>
            </a:r>
            <a:endParaRPr b="1"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800"/>
              <a:buChar char="●"/>
            </a:pPr>
            <a:r>
              <a:rPr b="1" lang="en-US" sz="4800">
                <a:solidFill>
                  <a:schemeClr val="dk1"/>
                </a:solidFill>
              </a:rPr>
              <a:t>Home Comparison Tool</a:t>
            </a:r>
            <a:r>
              <a:rPr lang="en-US" sz="4800">
                <a:solidFill>
                  <a:schemeClr val="dk1"/>
                </a:solidFill>
              </a:rPr>
              <a:t>: </a:t>
            </a:r>
            <a:r>
              <a:rPr lang="en-US" sz="4800">
                <a:solidFill>
                  <a:schemeClr val="dk1"/>
                </a:solidFill>
              </a:rPr>
              <a:t>Color-coded metrics for intuitive property evaluation.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Char char="●"/>
            </a:pPr>
            <a:r>
              <a:rPr b="1" lang="en-US" sz="4800">
                <a:solidFill>
                  <a:schemeClr val="dk1"/>
                </a:solidFill>
              </a:rPr>
              <a:t>ROI Calculator</a:t>
            </a:r>
            <a:r>
              <a:rPr lang="en-US" sz="4800">
                <a:solidFill>
                  <a:schemeClr val="dk1"/>
                </a:solidFill>
              </a:rPr>
              <a:t>: Simplifies financial analysis with instant cash flow and appreciation metrics.</a:t>
            </a:r>
            <a:endParaRPr b="1" sz="4800">
              <a:solidFill>
                <a:schemeClr val="dk1"/>
              </a:solidFill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29293100" y="8966700"/>
            <a:ext cx="13505100" cy="109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Data Aggregation</a:t>
            </a:r>
            <a:r>
              <a:rPr lang="en-US" sz="4800">
                <a:solidFill>
                  <a:schemeClr val="dk1"/>
                </a:solidFill>
              </a:rPr>
              <a:t>: HomeHarvest and API data stored in MongoDB for real-time listings.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Backend</a:t>
            </a:r>
            <a:r>
              <a:rPr lang="en-US" sz="4800">
                <a:solidFill>
                  <a:schemeClr val="dk1"/>
                </a:solidFill>
              </a:rPr>
              <a:t>: Flask for data processing.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Frontend</a:t>
            </a:r>
            <a:r>
              <a:rPr lang="en-US" sz="4800">
                <a:solidFill>
                  <a:schemeClr val="dk1"/>
                </a:solidFill>
              </a:rPr>
              <a:t>: React, JavaScript and Plotly.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Features</a:t>
            </a:r>
            <a:r>
              <a:rPr lang="en-US" sz="4800">
                <a:solidFill>
                  <a:schemeClr val="dk1"/>
                </a:solidFill>
              </a:rPr>
              <a:t>: Comparison tool, ROI calculator, market insights, and location-based search.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Machine Learning</a:t>
            </a:r>
            <a:r>
              <a:rPr lang="en-US" sz="4800">
                <a:solidFill>
                  <a:schemeClr val="dk1"/>
                </a:solidFill>
              </a:rPr>
              <a:t>: XGBoost for price predictions using aggregated data.</a:t>
            </a:r>
            <a:endParaRPr sz="4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AutoNum type="arabicPeriod"/>
            </a:pPr>
            <a:r>
              <a:rPr b="1" lang="en-US" sz="4800">
                <a:solidFill>
                  <a:schemeClr val="dk1"/>
                </a:solidFill>
              </a:rPr>
              <a:t>Testing</a:t>
            </a:r>
            <a:r>
              <a:rPr lang="en-US" sz="4800">
                <a:solidFill>
                  <a:schemeClr val="dk1"/>
                </a:solidFill>
              </a:rPr>
              <a:t>: Iterative usability tests and design updates for reliability and user experience. This ensures a robust, user-friendly platform.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t/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5014824" y="7516488"/>
            <a:ext cx="13724700" cy="1450200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Abstract</a:t>
            </a:r>
            <a:endParaRPr b="1" sz="7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15234325" y="8966700"/>
            <a:ext cx="13505100" cy="121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4800">
                <a:solidFill>
                  <a:schemeClr val="dk1"/>
                </a:solidFill>
              </a:rPr>
              <a:t>RealEase</a:t>
            </a:r>
            <a:r>
              <a:rPr lang="en-US" sz="4800">
                <a:solidFill>
                  <a:schemeClr val="dk1"/>
                </a:solidFill>
              </a:rPr>
              <a:t> transforms home buying through a web platform that integrates advanced property analysis with intuitive tools. Aggregating listings via various APIs, it offers a Market Insights Dashboard for visualizing trends and value indices, a Home Comparison Tool with color-coded evaluations, an ROI Calculator for financial projections, and robust Home Search functionality. Leveraging machine learning, </a:t>
            </a:r>
            <a:r>
              <a:rPr b="1" lang="en-US" sz="4800">
                <a:solidFill>
                  <a:schemeClr val="dk1"/>
                </a:solidFill>
              </a:rPr>
              <a:t>RealEase </a:t>
            </a:r>
            <a:r>
              <a:rPr lang="en-US" sz="4800">
                <a:solidFill>
                  <a:schemeClr val="dk1"/>
                </a:solidFill>
              </a:rPr>
              <a:t>empowers users with data-driven decisions, making sophisticated real estate analysis accessible to everyone.</a:t>
            </a:r>
            <a:endParaRPr b="1" sz="4800">
              <a:solidFill>
                <a:schemeClr val="dk1"/>
              </a:solidFill>
            </a:endParaRPr>
          </a:p>
        </p:txBody>
      </p:sp>
      <p:pic>
        <p:nvPicPr>
          <p:cNvPr id="62" name="Google Shape;62;p1"/>
          <p:cNvPicPr preferRelativeResize="0"/>
          <p:nvPr/>
        </p:nvPicPr>
        <p:blipFill rotWithShape="1">
          <a:blip r:embed="rId4">
            <a:alphaModFix/>
          </a:blip>
          <a:srcRect b="0" l="0" r="0" t="21673"/>
          <a:stretch/>
        </p:blipFill>
        <p:spPr>
          <a:xfrm>
            <a:off x="29126450" y="21405909"/>
            <a:ext cx="13838399" cy="11766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126450" y="18679225"/>
            <a:ext cx="13838376" cy="272668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" name="Google Shape;64;p1"/>
          <p:cNvGrpSpPr/>
          <p:nvPr/>
        </p:nvGrpSpPr>
        <p:grpSpPr>
          <a:xfrm>
            <a:off x="1061845" y="15423151"/>
            <a:ext cx="13838413" cy="18417591"/>
            <a:chOff x="1244438" y="15304325"/>
            <a:chExt cx="13148136" cy="18463750"/>
          </a:xfrm>
        </p:grpSpPr>
        <p:pic>
          <p:nvPicPr>
            <p:cNvPr id="65" name="Google Shape;65;p1" title="Screenshot 2025-04-17 at 11.16.12 PM.png"/>
            <p:cNvPicPr preferRelativeResize="0"/>
            <p:nvPr/>
          </p:nvPicPr>
          <p:blipFill rotWithShape="1">
            <a:blip r:embed="rId6">
              <a:alphaModFix/>
            </a:blip>
            <a:srcRect b="1960" l="0" r="0" t="0"/>
            <a:stretch/>
          </p:blipFill>
          <p:spPr>
            <a:xfrm>
              <a:off x="1244438" y="15304325"/>
              <a:ext cx="12994600" cy="60259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" title="Screenshot 2025-04-17 at 11.17.14 PM.png"/>
            <p:cNvPicPr preferRelativeResize="0"/>
            <p:nvPr/>
          </p:nvPicPr>
          <p:blipFill rotWithShape="1">
            <a:blip r:embed="rId7">
              <a:alphaModFix/>
            </a:blip>
            <a:srcRect b="0" l="3043" r="2142" t="6050"/>
            <a:stretch/>
          </p:blipFill>
          <p:spPr>
            <a:xfrm>
              <a:off x="1309650" y="20912200"/>
              <a:ext cx="13082924" cy="128558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7" name="Google Shape;67;p1" title="Screenshot 2025-04-17 at 11.34.55 PM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4847850" y="19136475"/>
            <a:ext cx="14058650" cy="14035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