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8404800" cx="43891200"/>
  <p:notesSz cx="6858000" cy="9296400"/>
  <p:embeddedFontLst>
    <p:embeddedFont>
      <p:font typeface="Lora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gc8gR+R/LWE4WkD+l+VvcZayEG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096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Lora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or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ora-regular.fntdata"/><Relationship Id="rId8" Type="http://schemas.openxmlformats.org/officeDocument/2006/relationships/font" Target="fonts/Lor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forms.gle/3HyCHsE83QAYqUzc9" TargetMode="External"/><Relationship Id="rId3" Type="http://schemas.openxmlformats.org/officeDocument/2006/relationships/hyperlink" Target="https://forms.gle/42UbuCQtUsc6x8Az8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4d6436da87_0_0:notes"/>
          <p:cNvSpPr txBox="1"/>
          <p:nvPr>
            <p:ph idx="12" type="sldNum"/>
          </p:nvPr>
        </p:nvSpPr>
        <p:spPr>
          <a:xfrm>
            <a:off x="3884614" y="8829675"/>
            <a:ext cx="29718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34d6436da87_0_0:notes"/>
          <p:cNvSpPr/>
          <p:nvPr>
            <p:ph idx="2" type="sldImg"/>
          </p:nvPr>
        </p:nvSpPr>
        <p:spPr>
          <a:xfrm>
            <a:off x="1438275" y="696913"/>
            <a:ext cx="39816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g34d6436da87_0_0:notes"/>
          <p:cNvSpPr txBox="1"/>
          <p:nvPr>
            <p:ph idx="1" type="body"/>
          </p:nvPr>
        </p:nvSpPr>
        <p:spPr>
          <a:xfrm>
            <a:off x="685800" y="4414838"/>
            <a:ext cx="5486400" cy="41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u="sng">
                <a:solidFill>
                  <a:srgbClr val="1155CC"/>
                </a:solidFill>
                <a:latin typeface="Lora"/>
                <a:ea typeface="Lora"/>
                <a:cs typeface="Lora"/>
                <a:sym typeface="Lora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https://forms.gle/3HyCHsE83QAYqUzc9</a:t>
            </a:r>
            <a:r>
              <a:rPr lang="en-US" sz="1100">
                <a:latin typeface="Lora"/>
                <a:ea typeface="Lora"/>
                <a:cs typeface="Lora"/>
                <a:sym typeface="Lora"/>
              </a:rPr>
              <a:t> </a:t>
            </a:r>
            <a:endParaRPr sz="1100"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latin typeface="Lora"/>
                <a:ea typeface="Lora"/>
                <a:cs typeface="Lora"/>
                <a:sym typeface="Lora"/>
              </a:rPr>
              <a:t>What are your opinions on the games we’ve ranked so far: </a:t>
            </a:r>
            <a:r>
              <a:rPr lang="en-US" sz="1100" u="sng">
                <a:solidFill>
                  <a:srgbClr val="1155CC"/>
                </a:solidFill>
                <a:latin typeface="Lora"/>
                <a:ea typeface="Lora"/>
                <a:cs typeface="Lora"/>
                <a:sym typeface="Lor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https://forms.gle/42UbuCQtUsc6x8Az8</a:t>
            </a:r>
            <a:r>
              <a:rPr lang="en-US" sz="1100">
                <a:latin typeface="Lora"/>
                <a:ea typeface="Lora"/>
                <a:cs typeface="Lora"/>
                <a:sym typeface="Lora"/>
              </a:rPr>
              <a:t> </a:t>
            </a:r>
            <a:endParaRPr sz="1100"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2" type="body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3" type="body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4" type="body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35000" lvl="0" marL="457200" marR="0" rtl="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84200" lvl="1" marL="9144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3400" lvl="2" marL="13716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2"/>
          <p:cNvSpPr/>
          <p:nvPr>
            <p:ph idx="2" type="pic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cap="flat" cmpd="sng" w="3175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cap="flat" cmpd="sng" w="3810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7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4d6436da87_0_0"/>
          <p:cNvSpPr txBox="1"/>
          <p:nvPr/>
        </p:nvSpPr>
        <p:spPr>
          <a:xfrm>
            <a:off x="9296400" y="1410538"/>
            <a:ext cx="27352200" cy="3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5" lIns="89675" spcFirstLastPara="1" rIns="89675" wrap="square" tIns="44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i="0" lang="en-US" sz="8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Automated COVID-19 Detection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en-US" sz="6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Rodrigo Alarcon, </a:t>
            </a:r>
            <a:r>
              <a:rPr b="1" lang="en-US" sz="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Emma Conti, Lamine Deen, </a:t>
            </a:r>
            <a:r>
              <a:rPr b="1" i="0" lang="en-US" sz="6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Audrey Eley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 Dr. Nematzadeh, Dept. of Computer Science, Florida Institute of Technology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g34d6436da87_0_0"/>
          <p:cNvSpPr txBox="1"/>
          <p:nvPr/>
        </p:nvSpPr>
        <p:spPr>
          <a:xfrm>
            <a:off x="8086727" y="7273927"/>
            <a:ext cx="1848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g34d6436da87_0_0"/>
          <p:cNvSpPr txBox="1"/>
          <p:nvPr/>
        </p:nvSpPr>
        <p:spPr>
          <a:xfrm>
            <a:off x="445325" y="7273925"/>
            <a:ext cx="157362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1" i="0" lang="en-US" sz="7000" u="none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i="0" lang="en-US" sz="70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PHASE 1: Data Cleaning &amp; </a:t>
            </a:r>
            <a:r>
              <a:rPr b="1" i="0" lang="en-US" sz="72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Preprocessing</a:t>
            </a:r>
            <a:endParaRPr b="1" i="0" sz="70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4d6436da87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8600" y="808375"/>
            <a:ext cx="7242600" cy="3991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g34d6436da87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80838" y="15682475"/>
            <a:ext cx="1584450" cy="316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g34d6436da87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10238" y="15682476"/>
            <a:ext cx="584559" cy="31689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34d6436da87_0_0"/>
          <p:cNvSpPr txBox="1"/>
          <p:nvPr/>
        </p:nvSpPr>
        <p:spPr>
          <a:xfrm>
            <a:off x="937125" y="20345875"/>
            <a:ext cx="206073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1" i="0" lang="en-US" sz="72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PHASE 2: Classification &amp; Prediction</a:t>
            </a:r>
            <a:endParaRPr b="1" i="0" sz="70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g34d6436da87_0_0"/>
          <p:cNvSpPr txBox="1"/>
          <p:nvPr/>
        </p:nvSpPr>
        <p:spPr>
          <a:xfrm>
            <a:off x="1110300" y="31451250"/>
            <a:ext cx="92925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1" i="0" lang="en-US" sz="70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	PHASE 3: Evaluation</a:t>
            </a:r>
            <a:r>
              <a:rPr b="1" i="0" lang="en-US" sz="7000" u="none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34d6436da87_0_0"/>
          <p:cNvSpPr txBox="1"/>
          <p:nvPr/>
        </p:nvSpPr>
        <p:spPr>
          <a:xfrm>
            <a:off x="1345888" y="18842538"/>
            <a:ext cx="11145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Audio 242 &amp; Shortened Mel-Spectrogram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g34d6436da87_0_0"/>
          <p:cNvSpPr txBox="1"/>
          <p:nvPr/>
        </p:nvSpPr>
        <p:spPr>
          <a:xfrm>
            <a:off x="29257181" y="36531332"/>
            <a:ext cx="12255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VoCOVID Recording Activity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34d6436da87_0_0"/>
          <p:cNvSpPr txBox="1"/>
          <p:nvPr/>
        </p:nvSpPr>
        <p:spPr>
          <a:xfrm>
            <a:off x="29318060" y="26458882"/>
            <a:ext cx="12255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VoCOVID Dashboard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g34d6436da87_0_0"/>
          <p:cNvSpPr txBox="1"/>
          <p:nvPr/>
        </p:nvSpPr>
        <p:spPr>
          <a:xfrm>
            <a:off x="12556000" y="8214175"/>
            <a:ext cx="14760600" cy="12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Kaggle dataset: “Covid-19 Cough Audio Classification”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recordings converted into Mel Spectrograms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Binarized target variable to “Healthy” and “COVID”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CNN Model Achritechture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 1: Conv 3×3 (1→32) → BN → ReLU → MaxPool 2×2 → Channel‑Attention 32 → Spatial‑Attention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 2: Conv 3×3 (32→64) → BN → ReLU → MaxPool 2×2 → Channel‑Attention 64 → Spatial‑Attention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 3: Conv 3×3 (64→128) → BN → ReLU → MaxPool 2×2 → Channel‑Attention 128 → Spatial‑Attention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Head: AdaptiveAvgPool 1×1 → Flatten → FC 128→64 → ReLU → Dropout 0.5 → FC 64→2 (logits)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1" i="0" sz="4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g34d6436da87_0_0"/>
          <p:cNvSpPr txBox="1"/>
          <p:nvPr/>
        </p:nvSpPr>
        <p:spPr>
          <a:xfrm>
            <a:off x="14078475" y="20828800"/>
            <a:ext cx="12925200" cy="95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t/>
            </a:r>
            <a:endParaRPr b="1" i="0" sz="72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ResNet50 model uses pretrained ResNet50 model and replaces with our data at the last layer to maximize accuracy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Attention Enhanced CNN uses 3 convolutional blocks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1,118 datapoints are used under each classification using oversampling to ensure there is an equal amount of each evaluation type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Attention Enhanced CNN was selected for integration within the web application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g34d6436da87_0_0"/>
          <p:cNvSpPr txBox="1"/>
          <p:nvPr/>
        </p:nvSpPr>
        <p:spPr>
          <a:xfrm>
            <a:off x="29070525" y="7273925"/>
            <a:ext cx="13889400" cy="100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1" i="0" lang="en-US" sz="70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PHASE 4: Web Application</a:t>
            </a:r>
            <a:endParaRPr b="1" i="0" sz="70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Interface for classification via CNN model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Displays all research done for the project on the various types of ML models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Integrates the CNN and allows users to upload recordings of coughs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Symptom questionnaire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Login and recording saved securely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save multiple recordings per user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Segments recording to one cough, converts to Mel spectrogram, and classifies recording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•"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Recommends testing for COVID-19 if classification of recording is COVID-19 positive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g34d6436da87_0_0"/>
          <p:cNvSpPr/>
          <p:nvPr/>
        </p:nvSpPr>
        <p:spPr>
          <a:xfrm>
            <a:off x="1385138" y="22024625"/>
            <a:ext cx="5840700" cy="14160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ResNet50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g34d6436da87_0_0"/>
          <p:cNvSpPr/>
          <p:nvPr/>
        </p:nvSpPr>
        <p:spPr>
          <a:xfrm>
            <a:off x="7731800" y="22040913"/>
            <a:ext cx="5840700" cy="14160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Attention Enhanced CNN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g34d6436da87_0_0"/>
          <p:cNvSpPr/>
          <p:nvPr/>
        </p:nvSpPr>
        <p:spPr>
          <a:xfrm>
            <a:off x="4251850" y="33110150"/>
            <a:ext cx="5334000" cy="14160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Healthy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4d6436da87_0_0"/>
          <p:cNvSpPr/>
          <p:nvPr/>
        </p:nvSpPr>
        <p:spPr>
          <a:xfrm>
            <a:off x="4251850" y="35128975"/>
            <a:ext cx="5334000" cy="14160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COVID-19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8" name="Google Shape;68;g34d6436da87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455013" y="25258363"/>
            <a:ext cx="12049719" cy="42483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g34d6436da87_0_0"/>
          <p:cNvSpPr txBox="1"/>
          <p:nvPr/>
        </p:nvSpPr>
        <p:spPr>
          <a:xfrm>
            <a:off x="14358975" y="31031125"/>
            <a:ext cx="12925200" cy="76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1" i="0" lang="en-US" sz="7000" u="none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1" i="0" sz="70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Char char="•"/>
            </a:pPr>
            <a:r>
              <a:rPr b="1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Highest achieved accuracy with Attention Enhanced CNN was 69%</a:t>
            </a:r>
            <a:endParaRPr b="1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Char char="•"/>
            </a:pPr>
            <a:r>
              <a:rPr b="1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Precision was 73%, minimizing false positive and negatives</a:t>
            </a:r>
            <a:endParaRPr b="1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Char char="•"/>
            </a:pPr>
            <a:r>
              <a:rPr b="1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a binary model to determine if user has COVID or is considered healthy</a:t>
            </a:r>
            <a:endParaRPr b="1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Char char="•"/>
            </a:pPr>
            <a:r>
              <a:rPr b="1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may indicate the user is ‘symptomatic’ under a healthy evaluation based on confidence level</a:t>
            </a:r>
            <a:endParaRPr b="1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t/>
            </a:r>
            <a:endParaRPr b="1" i="0" sz="7000" u="none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4d6436da87_0_0"/>
          <p:cNvSpPr/>
          <p:nvPr/>
        </p:nvSpPr>
        <p:spPr>
          <a:xfrm>
            <a:off x="1109745" y="8684496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Initial Data Audit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4d6436da87_0_0"/>
          <p:cNvSpPr/>
          <p:nvPr/>
        </p:nvSpPr>
        <p:spPr>
          <a:xfrm>
            <a:off x="1109745" y="10119108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Filtering &amp; Cleaning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4d6436da87_0_0"/>
          <p:cNvSpPr/>
          <p:nvPr/>
        </p:nvSpPr>
        <p:spPr>
          <a:xfrm>
            <a:off x="1109745" y="11553723"/>
            <a:ext cx="3389100" cy="1198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Waveform to Mel-Spectrogram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4d6436da87_0_0"/>
          <p:cNvSpPr/>
          <p:nvPr/>
        </p:nvSpPr>
        <p:spPr>
          <a:xfrm>
            <a:off x="1109745" y="13099930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Cough Segment Extraction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4d6436da87_0_0"/>
          <p:cNvSpPr/>
          <p:nvPr/>
        </p:nvSpPr>
        <p:spPr>
          <a:xfrm>
            <a:off x="4983146" y="8684496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 Sync &amp; Class Selection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4d6436da87_0_0"/>
          <p:cNvSpPr/>
          <p:nvPr/>
        </p:nvSpPr>
        <p:spPr>
          <a:xfrm>
            <a:off x="4983146" y="10119110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Oversampling Minority Class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4d6436da87_0_0"/>
          <p:cNvSpPr/>
          <p:nvPr/>
        </p:nvSpPr>
        <p:spPr>
          <a:xfrm>
            <a:off x="4983146" y="11553723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Augmentation Integration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4d6436da87_0_0"/>
          <p:cNvSpPr/>
          <p:nvPr/>
        </p:nvSpPr>
        <p:spPr>
          <a:xfrm>
            <a:off x="4983146" y="12988337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Final Balancing &amp; Shuffling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4d6436da87_0_0"/>
          <p:cNvSpPr/>
          <p:nvPr/>
        </p:nvSpPr>
        <p:spPr>
          <a:xfrm>
            <a:off x="8826464" y="8615900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Dataset Splitting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4d6436da87_0_0"/>
          <p:cNvSpPr/>
          <p:nvPr/>
        </p:nvSpPr>
        <p:spPr>
          <a:xfrm>
            <a:off x="8826464" y="10107642"/>
            <a:ext cx="3389100" cy="1084200"/>
          </a:xfrm>
          <a:prstGeom prst="roundRect">
            <a:avLst>
              <a:gd fmla="val 16667" name="adj"/>
            </a:avLst>
          </a:prstGeom>
          <a:noFill/>
          <a:ln cap="flat" cmpd="sng" w="114300">
            <a:solidFill>
              <a:srgbClr val="294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PyTorch DataLoader Prep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4d6436da87_0_0"/>
          <p:cNvSpPr/>
          <p:nvPr/>
        </p:nvSpPr>
        <p:spPr>
          <a:xfrm>
            <a:off x="937125" y="7349375"/>
            <a:ext cx="26437500" cy="12585300"/>
          </a:xfrm>
          <a:prstGeom prst="rect">
            <a:avLst/>
          </a:prstGeom>
          <a:noFill/>
          <a:ln cap="flat" cmpd="sng" w="11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g34d6436da87_0_0"/>
          <p:cNvSpPr/>
          <p:nvPr/>
        </p:nvSpPr>
        <p:spPr>
          <a:xfrm>
            <a:off x="937125" y="20345875"/>
            <a:ext cx="26437500" cy="10685100"/>
          </a:xfrm>
          <a:prstGeom prst="rect">
            <a:avLst/>
          </a:prstGeom>
          <a:noFill/>
          <a:ln cap="flat" cmpd="sng" w="11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34d6436da87_0_0"/>
          <p:cNvSpPr/>
          <p:nvPr/>
        </p:nvSpPr>
        <p:spPr>
          <a:xfrm>
            <a:off x="937125" y="31599725"/>
            <a:ext cx="26437500" cy="6474300"/>
          </a:xfrm>
          <a:prstGeom prst="rect">
            <a:avLst/>
          </a:prstGeom>
          <a:noFill/>
          <a:ln cap="flat" cmpd="sng" w="11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34d6436da87_0_0"/>
          <p:cNvSpPr/>
          <p:nvPr/>
        </p:nvSpPr>
        <p:spPr>
          <a:xfrm>
            <a:off x="27932225" y="7349975"/>
            <a:ext cx="15027600" cy="30765300"/>
          </a:xfrm>
          <a:prstGeom prst="rect">
            <a:avLst/>
          </a:prstGeom>
          <a:noFill/>
          <a:ln cap="flat" cmpd="sng" w="11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34d6436da87_0_0"/>
          <p:cNvSpPr txBox="1"/>
          <p:nvPr/>
        </p:nvSpPr>
        <p:spPr>
          <a:xfrm>
            <a:off x="1069700" y="14394641"/>
            <a:ext cx="10993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Preprocessing for Attention Enhanced CNN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34d6436da87_0_0"/>
          <p:cNvSpPr txBox="1"/>
          <p:nvPr/>
        </p:nvSpPr>
        <p:spPr>
          <a:xfrm>
            <a:off x="1345900" y="37034175"/>
            <a:ext cx="11145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Binary Evaluation of User Status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34d6436da87_0_0"/>
          <p:cNvSpPr txBox="1"/>
          <p:nvPr/>
        </p:nvSpPr>
        <p:spPr>
          <a:xfrm>
            <a:off x="2004050" y="24064313"/>
            <a:ext cx="11145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Developed Models for Testing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34d6436da87_0_0"/>
          <p:cNvSpPr txBox="1"/>
          <p:nvPr/>
        </p:nvSpPr>
        <p:spPr>
          <a:xfrm>
            <a:off x="1455025" y="29368813"/>
            <a:ext cx="122559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Attention Enhanced CNN Training Validation  Loss and Accuracy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g34d6436da87_0_0" title="Screenshot 2025-04-18 at 11.01.41 PM.png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8784675" y="18010450"/>
            <a:ext cx="13643475" cy="8631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34d6436da87_0_0" title="Screenshot 2025-04-18 at 11.02.50 PM.png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8624263" y="28146088"/>
            <a:ext cx="13643474" cy="86830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2007-04-04T14:17:42Z</dcterms:created>
  <dc:creator>shopper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