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7"/>
  </p:notesMasterIdLst>
  <p:sldIdLst>
    <p:sldId id="256" r:id="rId5"/>
    <p:sldId id="257" r:id="rId6"/>
  </p:sldIdLst>
  <p:sldSz cx="43891200" cy="38404800"/>
  <p:notesSz cx="68580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2096">
          <p15:clr>
            <a:srgbClr val="A4A3A4"/>
          </p15:clr>
        </p15:guide>
        <p15:guide id="2" pos="13824">
          <p15:clr>
            <a:srgbClr val="A4A3A4"/>
          </p15:clr>
        </p15:guide>
      </p15:sldGuideLst>
    </p:ext>
    <p:ext uri="GoogleSlidesCustomDataVersion2">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 r:id="rId8" roundtripDataSignature="AMtx7minOXzHQCACABuj2G96TWsPduWzd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87585E-6486-34FF-E9DA-4A9EFAD12556}" v="85" dt="2025-04-19T02:31:52.645"/>
    <p1510:client id="{F4D00AC0-95BC-409A-93BF-E202A87C77B8}" v="478" dt="2025-04-19T02:31:42.9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2096"/>
        <p:guide pos="13824"/>
      </p:guideLst>
    </p:cSldViewPr>
  </p:slide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dan Pryzgoda" userId="cd13df7f-79af-42df-9cd5-71472ac63431" providerId="ADAL" clId="{F4D00AC0-95BC-409A-93BF-E202A87C77B8}"/>
    <pc:docChg chg="undo custSel modSld">
      <pc:chgData name="Aidan Pryzgoda" userId="cd13df7f-79af-42df-9cd5-71472ac63431" providerId="ADAL" clId="{F4D00AC0-95BC-409A-93BF-E202A87C77B8}" dt="2025-04-19T02:31:42.990" v="483" actId="20577"/>
      <pc:docMkLst>
        <pc:docMk/>
      </pc:docMkLst>
      <pc:sldChg chg="addSp delSp modSp mod">
        <pc:chgData name="Aidan Pryzgoda" userId="cd13df7f-79af-42df-9cd5-71472ac63431" providerId="ADAL" clId="{F4D00AC0-95BC-409A-93BF-E202A87C77B8}" dt="2025-04-19T02:31:42.990" v="483" actId="20577"/>
        <pc:sldMkLst>
          <pc:docMk/>
          <pc:sldMk cId="0" sldId="256"/>
        </pc:sldMkLst>
        <pc:spChg chg="add mod">
          <ac:chgData name="Aidan Pryzgoda" userId="cd13df7f-79af-42df-9cd5-71472ac63431" providerId="ADAL" clId="{F4D00AC0-95BC-409A-93BF-E202A87C77B8}" dt="2025-04-19T02:04:22.814" v="55" actId="1076"/>
          <ac:spMkLst>
            <pc:docMk/>
            <pc:sldMk cId="0" sldId="256"/>
            <ac:spMk id="2" creationId="{D22D5D86-C1A1-328B-E474-3D49ABDD3220}"/>
          </ac:spMkLst>
        </pc:spChg>
        <pc:spChg chg="add mod">
          <ac:chgData name="Aidan Pryzgoda" userId="cd13df7f-79af-42df-9cd5-71472ac63431" providerId="ADAL" clId="{F4D00AC0-95BC-409A-93BF-E202A87C77B8}" dt="2025-04-19T02:06:44.888" v="220" actId="20577"/>
          <ac:spMkLst>
            <pc:docMk/>
            <pc:sldMk cId="0" sldId="256"/>
            <ac:spMk id="10" creationId="{9F47AACA-A869-7A5F-4E60-B020516F65AA}"/>
          </ac:spMkLst>
        </pc:spChg>
        <pc:spChg chg="add mod">
          <ac:chgData name="Aidan Pryzgoda" userId="cd13df7f-79af-42df-9cd5-71472ac63431" providerId="ADAL" clId="{F4D00AC0-95BC-409A-93BF-E202A87C77B8}" dt="2025-04-19T02:06:48.230" v="224" actId="20577"/>
          <ac:spMkLst>
            <pc:docMk/>
            <pc:sldMk cId="0" sldId="256"/>
            <ac:spMk id="14" creationId="{9EEC3C17-DE49-9470-36ED-4734CC311991}"/>
          </ac:spMkLst>
        </pc:spChg>
        <pc:spChg chg="add mod">
          <ac:chgData name="Aidan Pryzgoda" userId="cd13df7f-79af-42df-9cd5-71472ac63431" providerId="ADAL" clId="{F4D00AC0-95BC-409A-93BF-E202A87C77B8}" dt="2025-04-19T02:06:39.441" v="216" actId="20577"/>
          <ac:spMkLst>
            <pc:docMk/>
            <pc:sldMk cId="0" sldId="256"/>
            <ac:spMk id="22" creationId="{8CB33621-724A-58D2-C7B8-448CBA515231}"/>
          </ac:spMkLst>
        </pc:spChg>
        <pc:spChg chg="add mod">
          <ac:chgData name="Aidan Pryzgoda" userId="cd13df7f-79af-42df-9cd5-71472ac63431" providerId="ADAL" clId="{F4D00AC0-95BC-409A-93BF-E202A87C77B8}" dt="2025-04-19T02:06:17.686" v="152" actId="1076"/>
          <ac:spMkLst>
            <pc:docMk/>
            <pc:sldMk cId="0" sldId="256"/>
            <ac:spMk id="23" creationId="{2900E1FA-12D0-C2C5-4C4C-F25401CB0F14}"/>
          </ac:spMkLst>
        </pc:spChg>
        <pc:spChg chg="add mod">
          <ac:chgData name="Aidan Pryzgoda" userId="cd13df7f-79af-42df-9cd5-71472ac63431" providerId="ADAL" clId="{F4D00AC0-95BC-409A-93BF-E202A87C77B8}" dt="2025-04-19T02:07:40.540" v="280" actId="1076"/>
          <ac:spMkLst>
            <pc:docMk/>
            <pc:sldMk cId="0" sldId="256"/>
            <ac:spMk id="28" creationId="{994D5C39-2824-7562-942D-CD58F75F2C00}"/>
          </ac:spMkLst>
        </pc:spChg>
        <pc:spChg chg="add del mod">
          <ac:chgData name="Aidan Pryzgoda" userId="cd13df7f-79af-42df-9cd5-71472ac63431" providerId="ADAL" clId="{F4D00AC0-95BC-409A-93BF-E202A87C77B8}" dt="2025-04-19T02:08:13.352" v="285" actId="478"/>
          <ac:spMkLst>
            <pc:docMk/>
            <pc:sldMk cId="0" sldId="256"/>
            <ac:spMk id="35" creationId="{CDFFCB34-5E26-D50A-7CFE-E6B350ED3ADD}"/>
          </ac:spMkLst>
        </pc:spChg>
        <pc:spChg chg="mod">
          <ac:chgData name="Aidan Pryzgoda" userId="cd13df7f-79af-42df-9cd5-71472ac63431" providerId="ADAL" clId="{F4D00AC0-95BC-409A-93BF-E202A87C77B8}" dt="2025-04-19T02:25:55.824" v="376" actId="20577"/>
          <ac:spMkLst>
            <pc:docMk/>
            <pc:sldMk cId="0" sldId="256"/>
            <ac:spMk id="52" creationId="{00000000-0000-0000-0000-000000000000}"/>
          </ac:spMkLst>
        </pc:spChg>
        <pc:spChg chg="mod">
          <ac:chgData name="Aidan Pryzgoda" userId="cd13df7f-79af-42df-9cd5-71472ac63431" providerId="ADAL" clId="{F4D00AC0-95BC-409A-93BF-E202A87C77B8}" dt="2025-04-19T02:31:42.990" v="483" actId="20577"/>
          <ac:spMkLst>
            <pc:docMk/>
            <pc:sldMk cId="0" sldId="256"/>
            <ac:spMk id="62" creationId="{00000000-0000-0000-0000-000000000000}"/>
          </ac:spMkLst>
        </pc:spChg>
        <pc:picChg chg="mod">
          <ac:chgData name="Aidan Pryzgoda" userId="cd13df7f-79af-42df-9cd5-71472ac63431" providerId="ADAL" clId="{F4D00AC0-95BC-409A-93BF-E202A87C77B8}" dt="2025-04-19T02:06:15.311" v="151" actId="1076"/>
          <ac:picMkLst>
            <pc:docMk/>
            <pc:sldMk cId="0" sldId="256"/>
            <ac:picMk id="3" creationId="{ED34A402-D3A2-CA5C-F71E-75CDF6B22FD7}"/>
          </ac:picMkLst>
        </pc:picChg>
        <pc:picChg chg="add mod">
          <ac:chgData name="Aidan Pryzgoda" userId="cd13df7f-79af-42df-9cd5-71472ac63431" providerId="ADAL" clId="{F4D00AC0-95BC-409A-93BF-E202A87C77B8}" dt="2025-04-19T02:06:58.926" v="227"/>
          <ac:picMkLst>
            <pc:docMk/>
            <pc:sldMk cId="0" sldId="256"/>
            <ac:picMk id="27" creationId="{7BA618FD-7C53-262E-91CD-ABB4D8E6030C}"/>
          </ac:picMkLst>
        </pc:picChg>
        <pc:cxnChg chg="add mod">
          <ac:chgData name="Aidan Pryzgoda" userId="cd13df7f-79af-42df-9cd5-71472ac63431" providerId="ADAL" clId="{F4D00AC0-95BC-409A-93BF-E202A87C77B8}" dt="2025-04-19T02:04:36.300" v="57" actId="14100"/>
          <ac:cxnSpMkLst>
            <pc:docMk/>
            <pc:sldMk cId="0" sldId="256"/>
            <ac:cxnSpMk id="5" creationId="{CA901686-8E32-DF8F-9676-6694F3C89361}"/>
          </ac:cxnSpMkLst>
        </pc:cxnChg>
        <pc:cxnChg chg="add mod">
          <ac:chgData name="Aidan Pryzgoda" userId="cd13df7f-79af-42df-9cd5-71472ac63431" providerId="ADAL" clId="{F4D00AC0-95BC-409A-93BF-E202A87C77B8}" dt="2025-04-19T02:05:08.059" v="89" actId="14100"/>
          <ac:cxnSpMkLst>
            <pc:docMk/>
            <pc:sldMk cId="0" sldId="256"/>
            <ac:cxnSpMk id="11" creationId="{AA49649D-5FC4-A382-32FD-BDE589A63727}"/>
          </ac:cxnSpMkLst>
        </pc:cxnChg>
        <pc:cxnChg chg="add mod">
          <ac:chgData name="Aidan Pryzgoda" userId="cd13df7f-79af-42df-9cd5-71472ac63431" providerId="ADAL" clId="{F4D00AC0-95BC-409A-93BF-E202A87C77B8}" dt="2025-04-19T02:05:49.582" v="124" actId="14100"/>
          <ac:cxnSpMkLst>
            <pc:docMk/>
            <pc:sldMk cId="0" sldId="256"/>
            <ac:cxnSpMk id="15" creationId="{52D8BE17-8D16-978A-34D6-BC92B79F09B9}"/>
          </ac:cxnSpMkLst>
        </pc:cxnChg>
        <pc:cxnChg chg="add mod">
          <ac:chgData name="Aidan Pryzgoda" userId="cd13df7f-79af-42df-9cd5-71472ac63431" providerId="ADAL" clId="{F4D00AC0-95BC-409A-93BF-E202A87C77B8}" dt="2025-04-19T02:06:57.234" v="226" actId="14100"/>
          <ac:cxnSpMkLst>
            <pc:docMk/>
            <pc:sldMk cId="0" sldId="256"/>
            <ac:cxnSpMk id="20" creationId="{FAD8200B-13C2-C26B-AA2F-BE3E09D54694}"/>
          </ac:cxnSpMkLst>
        </pc:cxnChg>
        <pc:cxnChg chg="add mod">
          <ac:chgData name="Aidan Pryzgoda" userId="cd13df7f-79af-42df-9cd5-71472ac63431" providerId="ADAL" clId="{F4D00AC0-95BC-409A-93BF-E202A87C77B8}" dt="2025-04-19T02:06:23.775" v="154" actId="14100"/>
          <ac:cxnSpMkLst>
            <pc:docMk/>
            <pc:sldMk cId="0" sldId="256"/>
            <ac:cxnSpMk id="21" creationId="{25A0F71D-7208-E130-0147-55093AD077B3}"/>
          </ac:cxnSpMkLst>
        </pc:cxnChg>
        <pc:cxnChg chg="add mod">
          <ac:chgData name="Aidan Pryzgoda" userId="cd13df7f-79af-42df-9cd5-71472ac63431" providerId="ADAL" clId="{F4D00AC0-95BC-409A-93BF-E202A87C77B8}" dt="2025-04-19T02:07:47.646" v="282" actId="14100"/>
          <ac:cxnSpMkLst>
            <pc:docMk/>
            <pc:sldMk cId="0" sldId="256"/>
            <ac:cxnSpMk id="29" creationId="{8EF99557-9CE4-223F-770F-0418C35311B3}"/>
          </ac:cxnSpMkLst>
        </pc:cxnChg>
      </pc:sldChg>
    </pc:docChg>
  </pc:docChgLst>
  <pc:docChgLst>
    <pc:chgData name="Thomas Owenburg" userId="S::towenburg2019@fit.edu::99ec1c8b-cca2-489b-a0e8-423fa76c27fb" providerId="AD" clId="Web-{1387585E-6486-34FF-E9DA-4A9EFAD12556}"/>
    <pc:docChg chg="modSld">
      <pc:chgData name="Thomas Owenburg" userId="S::towenburg2019@fit.edu::99ec1c8b-cca2-489b-a0e8-423fa76c27fb" providerId="AD" clId="Web-{1387585E-6486-34FF-E9DA-4A9EFAD12556}" dt="2025-04-19T02:31:52.629" v="45" actId="20577"/>
      <pc:docMkLst>
        <pc:docMk/>
      </pc:docMkLst>
      <pc:sldChg chg="addSp delSp modSp">
        <pc:chgData name="Thomas Owenburg" userId="S::towenburg2019@fit.edu::99ec1c8b-cca2-489b-a0e8-423fa76c27fb" providerId="AD" clId="Web-{1387585E-6486-34FF-E9DA-4A9EFAD12556}" dt="2025-04-19T02:31:52.629" v="45" actId="20577"/>
        <pc:sldMkLst>
          <pc:docMk/>
          <pc:sldMk cId="0" sldId="256"/>
        </pc:sldMkLst>
        <pc:spChg chg="mod">
          <ac:chgData name="Thomas Owenburg" userId="S::towenburg2019@fit.edu::99ec1c8b-cca2-489b-a0e8-423fa76c27fb" providerId="AD" clId="Web-{1387585E-6486-34FF-E9DA-4A9EFAD12556}" dt="2025-04-19T02:17:54.697" v="25" actId="1076"/>
          <ac:spMkLst>
            <pc:docMk/>
            <pc:sldMk cId="0" sldId="256"/>
            <ac:spMk id="59" creationId="{00000000-0000-0000-0000-000000000000}"/>
          </ac:spMkLst>
        </pc:spChg>
        <pc:spChg chg="mod">
          <ac:chgData name="Thomas Owenburg" userId="S::towenburg2019@fit.edu::99ec1c8b-cca2-489b-a0e8-423fa76c27fb" providerId="AD" clId="Web-{1387585E-6486-34FF-E9DA-4A9EFAD12556}" dt="2025-04-19T02:31:52.629" v="45" actId="20577"/>
          <ac:spMkLst>
            <pc:docMk/>
            <pc:sldMk cId="0" sldId="256"/>
            <ac:spMk id="62" creationId="{00000000-0000-0000-0000-000000000000}"/>
          </ac:spMkLst>
        </pc:spChg>
        <pc:spChg chg="mod">
          <ac:chgData name="Thomas Owenburg" userId="S::towenburg2019@fit.edu::99ec1c8b-cca2-489b-a0e8-423fa76c27fb" providerId="AD" clId="Web-{1387585E-6486-34FF-E9DA-4A9EFAD12556}" dt="2025-04-19T02:17:49.775" v="24" actId="20577"/>
          <ac:spMkLst>
            <pc:docMk/>
            <pc:sldMk cId="0" sldId="256"/>
            <ac:spMk id="70" creationId="{00000000-0000-0000-0000-000000000000}"/>
          </ac:spMkLst>
        </pc:spChg>
        <pc:spChg chg="mod">
          <ac:chgData name="Thomas Owenburg" userId="S::towenburg2019@fit.edu::99ec1c8b-cca2-489b-a0e8-423fa76c27fb" providerId="AD" clId="Web-{1387585E-6486-34FF-E9DA-4A9EFAD12556}" dt="2025-04-19T02:25:49.002" v="34" actId="20577"/>
          <ac:spMkLst>
            <pc:docMk/>
            <pc:sldMk cId="0" sldId="256"/>
            <ac:spMk id="72" creationId="{00000000-0000-0000-0000-000000000000}"/>
          </ac:spMkLst>
        </pc:spChg>
        <pc:spChg chg="mod">
          <ac:chgData name="Thomas Owenburg" userId="S::towenburg2019@fit.edu::99ec1c8b-cca2-489b-a0e8-423fa76c27fb" providerId="AD" clId="Web-{1387585E-6486-34FF-E9DA-4A9EFAD12556}" dt="2025-04-19T02:15:05.963" v="16" actId="20577"/>
          <ac:spMkLst>
            <pc:docMk/>
            <pc:sldMk cId="0" sldId="256"/>
            <ac:spMk id="76" creationId="{00000000-0000-0000-0000-000000000000}"/>
          </ac:spMkLst>
        </pc:spChg>
        <pc:spChg chg="mod">
          <ac:chgData name="Thomas Owenburg" userId="S::towenburg2019@fit.edu::99ec1c8b-cca2-489b-a0e8-423fa76c27fb" providerId="AD" clId="Web-{1387585E-6486-34FF-E9DA-4A9EFAD12556}" dt="2025-04-19T02:26:55.362" v="44" actId="20577"/>
          <ac:spMkLst>
            <pc:docMk/>
            <pc:sldMk cId="0" sldId="256"/>
            <ac:spMk id="77" creationId="{00000000-0000-0000-0000-000000000000}"/>
          </ac:spMkLst>
        </pc:spChg>
        <pc:graphicFrameChg chg="add del mod">
          <ac:chgData name="Thomas Owenburg" userId="S::towenburg2019@fit.edu::99ec1c8b-cca2-489b-a0e8-423fa76c27fb" providerId="AD" clId="Web-{1387585E-6486-34FF-E9DA-4A9EFAD12556}" dt="2025-04-19T02:13:07.821" v="7"/>
          <ac:graphicFrameMkLst>
            <pc:docMk/>
            <pc:sldMk cId="0" sldId="256"/>
            <ac:graphicFrameMk id="4" creationId="{2090489F-0B54-3DEE-CE25-A9541D0774C7}"/>
          </ac:graphicFrameMkLst>
        </pc:graphicFrameChg>
        <pc:picChg chg="mod">
          <ac:chgData name="Thomas Owenburg" userId="S::towenburg2019@fit.edu::99ec1c8b-cca2-489b-a0e8-423fa76c27fb" providerId="AD" clId="Web-{1387585E-6486-34FF-E9DA-4A9EFAD12556}" dt="2025-04-19T02:15:08.682" v="17" actId="1076"/>
          <ac:picMkLst>
            <pc:docMk/>
            <pc:sldMk cId="0" sldId="256"/>
            <ac:picMk id="82" creationId="{00000000-0000-0000-0000-000000000000}"/>
          </ac:picMkLst>
        </pc:picChg>
      </pc:sldChg>
      <pc:sldChg chg="addSp delSp">
        <pc:chgData name="Thomas Owenburg" userId="S::towenburg2019@fit.edu::99ec1c8b-cca2-489b-a0e8-423fa76c27fb" providerId="AD" clId="Web-{1387585E-6486-34FF-E9DA-4A9EFAD12556}" dt="2025-04-19T02:22:30.737" v="26"/>
        <pc:sldMkLst>
          <pc:docMk/>
          <pc:sldMk cId="0" sldId="257"/>
        </pc:sldMkLst>
        <pc:graphicFrameChg chg="add del">
          <ac:chgData name="Thomas Owenburg" userId="S::towenburg2019@fit.edu::99ec1c8b-cca2-489b-a0e8-423fa76c27fb" providerId="AD" clId="Web-{1387585E-6486-34FF-E9DA-4A9EFAD12556}" dt="2025-04-19T02:22:30.737" v="26"/>
          <ac:graphicFrameMkLst>
            <pc:docMk/>
            <pc:sldMk cId="0" sldId="257"/>
            <ac:graphicFrameMk id="2" creationId="{BE0E3AC6-0464-CFF0-6CE7-F6BEE32ADB0A}"/>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6513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4" y="0"/>
            <a:ext cx="2971800" cy="46513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1pPr>
            <a:lvl2pPr marL="914400" marR="0" lvl="1"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2pPr>
            <a:lvl3pPr marL="1371600" marR="0" lvl="2"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3pPr>
            <a:lvl4pPr marL="1828800" marR="0" lvl="3"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4pPr>
            <a:lvl5pPr marL="2286000" marR="0" lvl="4"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5"/>
            <a:ext cx="2971800" cy="465138"/>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47" name="Google Shape;47;p1:notes"/>
          <p:cNvSpPr>
            <a:spLocks noGrp="1" noRot="1" noChangeAspect="1"/>
          </p:cNvSpPr>
          <p:nvPr>
            <p:ph type="sldImg" idx="2"/>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8" name="Google Shape;48;p1:notes"/>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latin typeface="Arial"/>
                <a:ea typeface="Arial"/>
                <a:cs typeface="Arial"/>
                <a:sym typeface="Arial"/>
              </a:rPr>
              <a:t>Instructions say do not put anything above the gold line, but I think it would be nice to position the </a:t>
            </a:r>
            <a:r>
              <a:rPr lang="en-US" err="1">
                <a:latin typeface="Arial"/>
                <a:ea typeface="Arial"/>
                <a:cs typeface="Arial"/>
                <a:sym typeface="Arial"/>
              </a:rPr>
              <a:t>ashrae</a:t>
            </a:r>
            <a:r>
              <a:rPr lang="en-US">
                <a:latin typeface="Arial"/>
                <a:ea typeface="Arial"/>
                <a:cs typeface="Arial"/>
                <a:sym typeface="Arial"/>
              </a:rPr>
              <a:t> student logo in the top right. </a:t>
            </a:r>
            <a:endParaRPr>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2:notes"/>
          <p:cNvSpPr txBox="1">
            <a:spLocks noGrp="1"/>
          </p:cNvSpPr>
          <p:nvPr>
            <p:ph type="body" idx="1"/>
          </p:nvPr>
        </p:nvSpPr>
        <p:spPr>
          <a:xfrm>
            <a:off x="685800" y="4414838"/>
            <a:ext cx="5486400" cy="4184650"/>
          </a:xfrm>
          <a:prstGeom prst="rect">
            <a:avLst/>
          </a:prstGeom>
        </p:spPr>
        <p:txBody>
          <a:bodyPr spcFirstLastPara="1" wrap="square" lIns="91425" tIns="45700" rIns="91425" bIns="45700" anchor="t" anchorCtr="0">
            <a:noAutofit/>
          </a:bodyPr>
          <a:lstStyle/>
          <a:p>
            <a:pPr marL="0" lvl="0" indent="0" algn="l" rtl="0">
              <a:spcBef>
                <a:spcPts val="728"/>
              </a:spcBef>
              <a:spcAft>
                <a:spcPts val="0"/>
              </a:spcAft>
              <a:buNone/>
            </a:pPr>
            <a:endParaRPr/>
          </a:p>
        </p:txBody>
      </p:sp>
      <p:sp>
        <p:nvSpPr>
          <p:cNvPr id="86" name="Google Shape;86;p2:notes"/>
          <p:cNvSpPr>
            <a:spLocks noGrp="1" noRot="1" noChangeAspect="1"/>
          </p:cNvSpPr>
          <p:nvPr>
            <p:ph type="sldImg" idx="2"/>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1"/>
        <p:cNvGrpSpPr/>
        <p:nvPr/>
      </p:nvGrpSpPr>
      <p:grpSpPr>
        <a:xfrm>
          <a:off x="0" y="0"/>
          <a:ext cx="0" cy="0"/>
          <a:chOff x="0" y="0"/>
          <a:chExt cx="0" cy="0"/>
        </a:xfrm>
      </p:grpSpPr>
      <p:sp>
        <p:nvSpPr>
          <p:cNvPr id="42" name="Google Shape;42;p13"/>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43" name="Google Shape;43;p13"/>
          <p:cNvSpPr txBox="1">
            <a:spLocks noGrp="1"/>
          </p:cNvSpPr>
          <p:nvPr>
            <p:ph type="body" idx="1"/>
          </p:nvPr>
        </p:nvSpPr>
        <p:spPr>
          <a:xfrm rot="5400000">
            <a:off x="9272474" y="1881925"/>
            <a:ext cx="25346257" cy="39503351"/>
          </a:xfrm>
          <a:prstGeom prst="rect">
            <a:avLst/>
          </a:prstGeom>
          <a:noFill/>
          <a:ln>
            <a:noFill/>
          </a:ln>
        </p:spPr>
        <p:txBody>
          <a:bodyPr spcFirstLastPara="1" wrap="square" lIns="91425" tIns="45700" rIns="91425" bIns="45700" anchor="t" anchorCtr="0">
            <a:noAutofit/>
          </a:bodyPr>
          <a:lstStyle>
            <a:lvl1pPr marL="457200" marR="0" lvl="0"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p:cSld name="Vertical Title and Text">
    <p:spTree>
      <p:nvGrpSpPr>
        <p:cNvPr id="1"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19" name="Google Shape;19;p6"/>
          <p:cNvSpPr txBox="1">
            <a:spLocks noGrp="1"/>
          </p:cNvSpPr>
          <p:nvPr>
            <p:ph type="body" idx="1"/>
          </p:nvPr>
        </p:nvSpPr>
        <p:spPr>
          <a:xfrm>
            <a:off x="2193927" y="8960472"/>
            <a:ext cx="39503351" cy="25346257"/>
          </a:xfrm>
          <a:prstGeom prst="rect">
            <a:avLst/>
          </a:prstGeom>
          <a:noFill/>
          <a:ln>
            <a:noFill/>
          </a:ln>
        </p:spPr>
        <p:txBody>
          <a:bodyPr spcFirstLastPara="1" wrap="square" lIns="91425" tIns="45700" rIns="91425" bIns="45700" anchor="t" anchorCtr="0">
            <a:noAutofit/>
          </a:bodyPr>
          <a:lstStyle>
            <a:lvl1pPr marL="457200" marR="0" lvl="0"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23" name="Google Shape;23;p8"/>
          <p:cNvSpPr txBox="1">
            <a:spLocks noGrp="1"/>
          </p:cNvSpPr>
          <p:nvPr>
            <p:ph type="body" idx="1"/>
          </p:nvPr>
        </p:nvSpPr>
        <p:spPr>
          <a:xfrm>
            <a:off x="2193927" y="8960472"/>
            <a:ext cx="19599275" cy="25346257"/>
          </a:xfrm>
          <a:prstGeom prst="rect">
            <a:avLst/>
          </a:prstGeom>
          <a:noFill/>
          <a:ln>
            <a:noFill/>
          </a:ln>
        </p:spPr>
        <p:txBody>
          <a:bodyPr spcFirstLastPara="1" wrap="square" lIns="91425" tIns="45700" rIns="91425" bIns="45700" anchor="t" anchorCtr="0">
            <a:noAutofit/>
          </a:bodyPr>
          <a:lstStyle>
            <a:lvl1pPr marL="457200" marR="0" lvl="0"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
        <p:nvSpPr>
          <p:cNvPr id="24" name="Google Shape;24;p8"/>
          <p:cNvSpPr txBox="1">
            <a:spLocks noGrp="1"/>
          </p:cNvSpPr>
          <p:nvPr>
            <p:ph type="body" idx="2"/>
          </p:nvPr>
        </p:nvSpPr>
        <p:spPr>
          <a:xfrm>
            <a:off x="22098000" y="8960472"/>
            <a:ext cx="19599276" cy="25346257"/>
          </a:xfrm>
          <a:prstGeom prst="rect">
            <a:avLst/>
          </a:prstGeom>
          <a:noFill/>
          <a:ln>
            <a:noFill/>
          </a:ln>
        </p:spPr>
        <p:txBody>
          <a:bodyPr spcFirstLastPara="1" wrap="square" lIns="91425" tIns="45700" rIns="91425" bIns="45700" anchor="t" anchorCtr="0">
            <a:noAutofit/>
          </a:bodyPr>
          <a:lstStyle>
            <a:lvl1pPr marL="457200" marR="0" lvl="0"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5"/>
        <p:cNvGrpSpPr/>
        <p:nvPr/>
      </p:nvGrpSpPr>
      <p:grpSpPr>
        <a:xfrm>
          <a:off x="0" y="0"/>
          <a:ext cx="0" cy="0"/>
          <a:chOff x="0" y="0"/>
          <a:chExt cx="0" cy="0"/>
        </a:xfrm>
      </p:grpSpPr>
      <p:sp>
        <p:nvSpPr>
          <p:cNvPr id="26" name="Google Shape;26;p9"/>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27" name="Google Shape;27;p9"/>
          <p:cNvSpPr txBox="1">
            <a:spLocks noGrp="1"/>
          </p:cNvSpPr>
          <p:nvPr>
            <p:ph type="body" idx="1"/>
          </p:nvPr>
        </p:nvSpPr>
        <p:spPr>
          <a:xfrm>
            <a:off x="2193926" y="8596198"/>
            <a:ext cx="19392900" cy="3584188"/>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lnSpc>
                <a:spcPct val="100000"/>
              </a:lnSpc>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lnSpc>
                <a:spcPct val="100000"/>
              </a:lnSpc>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28" name="Google Shape;28;p9"/>
          <p:cNvSpPr txBox="1">
            <a:spLocks noGrp="1"/>
          </p:cNvSpPr>
          <p:nvPr>
            <p:ph type="body" idx="2"/>
          </p:nvPr>
        </p:nvSpPr>
        <p:spPr>
          <a:xfrm>
            <a:off x="2193926" y="12180385"/>
            <a:ext cx="19392900" cy="22126342"/>
          </a:xfrm>
          <a:prstGeom prst="rect">
            <a:avLst/>
          </a:prstGeom>
          <a:noFill/>
          <a:ln>
            <a:noFill/>
          </a:ln>
        </p:spPr>
        <p:txBody>
          <a:bodyPr spcFirstLastPara="1" wrap="square" lIns="91425" tIns="45700" rIns="91425" bIns="45700" anchor="t" anchorCtr="0">
            <a:noAutofit/>
          </a:bodyPr>
          <a:lstStyle>
            <a:lvl1pPr marL="457200" marR="0" lvl="0"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
        <p:nvSpPr>
          <p:cNvPr id="29" name="Google Shape;29;p9"/>
          <p:cNvSpPr txBox="1">
            <a:spLocks noGrp="1"/>
          </p:cNvSpPr>
          <p:nvPr>
            <p:ph type="body" idx="3"/>
          </p:nvPr>
        </p:nvSpPr>
        <p:spPr>
          <a:xfrm>
            <a:off x="22294852" y="8596198"/>
            <a:ext cx="19402426" cy="3584188"/>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lnSpc>
                <a:spcPct val="100000"/>
              </a:lnSpc>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lnSpc>
                <a:spcPct val="100000"/>
              </a:lnSpc>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30" name="Google Shape;30;p9"/>
          <p:cNvSpPr txBox="1">
            <a:spLocks noGrp="1"/>
          </p:cNvSpPr>
          <p:nvPr>
            <p:ph type="body" idx="4"/>
          </p:nvPr>
        </p:nvSpPr>
        <p:spPr>
          <a:xfrm>
            <a:off x="22294852" y="12180385"/>
            <a:ext cx="19402426" cy="22126342"/>
          </a:xfrm>
          <a:prstGeom prst="rect">
            <a:avLst/>
          </a:prstGeom>
          <a:noFill/>
          <a:ln>
            <a:noFill/>
          </a:ln>
        </p:spPr>
        <p:txBody>
          <a:bodyPr spcFirstLastPara="1" wrap="square" lIns="91425" tIns="45700" rIns="91425" bIns="45700" anchor="t" anchorCtr="0">
            <a:noAutofit/>
          </a:bodyPr>
          <a:lstStyle>
            <a:lvl1pPr marL="457200" marR="0" lvl="0"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3"/>
        <p:cNvGrpSpPr/>
        <p:nvPr/>
      </p:nvGrpSpPr>
      <p:grpSpPr>
        <a:xfrm>
          <a:off x="0" y="0"/>
          <a:ext cx="0" cy="0"/>
          <a:chOff x="0" y="0"/>
          <a:chExt cx="0" cy="0"/>
        </a:xfrm>
      </p:grpSpPr>
      <p:sp>
        <p:nvSpPr>
          <p:cNvPr id="34" name="Google Shape;34;p11"/>
          <p:cNvSpPr txBox="1">
            <a:spLocks noGrp="1"/>
          </p:cNvSpPr>
          <p:nvPr>
            <p:ph type="title"/>
          </p:nvPr>
        </p:nvSpPr>
        <p:spPr>
          <a:xfrm>
            <a:off x="2193926" y="1528646"/>
            <a:ext cx="14439900" cy="6508132"/>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4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35" name="Google Shape;35;p11"/>
          <p:cNvSpPr txBox="1">
            <a:spLocks noGrp="1"/>
          </p:cNvSpPr>
          <p:nvPr>
            <p:ph type="body" idx="1"/>
          </p:nvPr>
        </p:nvSpPr>
        <p:spPr>
          <a:xfrm>
            <a:off x="17160877" y="1528648"/>
            <a:ext cx="24536399" cy="32778079"/>
          </a:xfrm>
          <a:prstGeom prst="rect">
            <a:avLst/>
          </a:prstGeom>
          <a:noFill/>
          <a:ln>
            <a:noFill/>
          </a:ln>
        </p:spPr>
        <p:txBody>
          <a:bodyPr spcFirstLastPara="1" wrap="square" lIns="91425" tIns="45700" rIns="91425" bIns="45700" anchor="t" anchorCtr="0">
            <a:noAutofit/>
          </a:bodyPr>
          <a:lstStyle>
            <a:lvl1pPr marL="457200" marR="0" lvl="0" indent="-635000" algn="l" rtl="0">
              <a:lnSpc>
                <a:spcPct val="100000"/>
              </a:lnSpc>
              <a:spcBef>
                <a:spcPts val="1280"/>
              </a:spcBef>
              <a:spcAft>
                <a:spcPts val="0"/>
              </a:spcAft>
              <a:buClr>
                <a:schemeClr val="dk1"/>
              </a:buClr>
              <a:buSzPts val="6400"/>
              <a:buFont typeface="Arial"/>
              <a:buChar char="•"/>
              <a:defRPr sz="6400" b="0" i="0" u="none" strike="noStrike" cap="none">
                <a:solidFill>
                  <a:schemeClr val="dk1"/>
                </a:solidFill>
                <a:latin typeface="Arial"/>
                <a:ea typeface="Arial"/>
                <a:cs typeface="Arial"/>
                <a:sym typeface="Arial"/>
              </a:defRPr>
            </a:lvl1pPr>
            <a:lvl2pPr marL="914400" marR="0" lvl="1"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2pPr>
            <a:lvl3pPr marL="1371600" marR="0" lvl="2"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3pPr>
            <a:lvl4pPr marL="1828800" marR="0" lvl="3"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4pPr>
            <a:lvl5pPr marL="2286000" marR="0" lvl="4"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5pPr>
            <a:lvl6pPr marL="2743200" marR="0" lvl="5"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6pPr>
            <a:lvl7pPr marL="3200400" marR="0" lvl="6"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7pPr>
            <a:lvl8pPr marL="3657600" marR="0" lvl="7"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8pPr>
            <a:lvl9pPr marL="4114800" marR="0" lvl="8"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9pPr>
          </a:lstStyle>
          <a:p>
            <a:endParaRPr/>
          </a:p>
        </p:txBody>
      </p:sp>
      <p:sp>
        <p:nvSpPr>
          <p:cNvPr id="36" name="Google Shape;36;p11"/>
          <p:cNvSpPr txBox="1">
            <a:spLocks noGrp="1"/>
          </p:cNvSpPr>
          <p:nvPr>
            <p:ph type="body" idx="2"/>
          </p:nvPr>
        </p:nvSpPr>
        <p:spPr>
          <a:xfrm>
            <a:off x="2193926" y="8036779"/>
            <a:ext cx="14439900" cy="262699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7"/>
        <p:cNvGrpSpPr/>
        <p:nvPr/>
      </p:nvGrpSpPr>
      <p:grpSpPr>
        <a:xfrm>
          <a:off x="0" y="0"/>
          <a:ext cx="0" cy="0"/>
          <a:chOff x="0" y="0"/>
          <a:chExt cx="0" cy="0"/>
        </a:xfrm>
      </p:grpSpPr>
      <p:sp>
        <p:nvSpPr>
          <p:cNvPr id="38" name="Google Shape;38;p12"/>
          <p:cNvSpPr txBox="1">
            <a:spLocks noGrp="1"/>
          </p:cNvSpPr>
          <p:nvPr>
            <p:ph type="title"/>
          </p:nvPr>
        </p:nvSpPr>
        <p:spPr>
          <a:xfrm>
            <a:off x="8604251" y="26884663"/>
            <a:ext cx="26333450" cy="3171129"/>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4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39" name="Google Shape;39;p12"/>
          <p:cNvSpPr>
            <a:spLocks noGrp="1"/>
          </p:cNvSpPr>
          <p:nvPr>
            <p:ph type="pic" idx="2"/>
          </p:nvPr>
        </p:nvSpPr>
        <p:spPr>
          <a:xfrm>
            <a:off x="8604251" y="3431325"/>
            <a:ext cx="26333450" cy="23043529"/>
          </a:xfrm>
          <a:prstGeom prst="rect">
            <a:avLst/>
          </a:prstGeom>
          <a:noFill/>
          <a:ln>
            <a:noFill/>
          </a:ln>
        </p:spPr>
      </p:sp>
      <p:sp>
        <p:nvSpPr>
          <p:cNvPr id="40" name="Google Shape;40;p12"/>
          <p:cNvSpPr txBox="1">
            <a:spLocks noGrp="1"/>
          </p:cNvSpPr>
          <p:nvPr>
            <p:ph type="body" idx="1"/>
          </p:nvPr>
        </p:nvSpPr>
        <p:spPr>
          <a:xfrm>
            <a:off x="8604251" y="30055791"/>
            <a:ext cx="26333450" cy="450788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Arial"/>
              <a:ea typeface="Arial"/>
              <a:cs typeface="Arial"/>
              <a:sym typeface="Arial"/>
            </a:endParaRPr>
          </a:p>
        </p:txBody>
      </p:sp>
      <p:pic>
        <p:nvPicPr>
          <p:cNvPr id="12" name="Google Shape;12;p3"/>
          <p:cNvPicPr preferRelativeResize="0"/>
          <p:nvPr/>
        </p:nvPicPr>
        <p:blipFill rotWithShape="1">
          <a:blip r:embed="rId13">
            <a:alphaModFix/>
          </a:blip>
          <a:srcRect/>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w="317500" cap="flat" cmpd="sng">
            <a:solidFill>
              <a:srgbClr val="B5AF67"/>
            </a:solidFill>
            <a:prstDash val="solid"/>
            <a:round/>
            <a:headEnd type="none" w="sm" len="sm"/>
            <a:tailEnd type="none" w="sm" len="sm"/>
          </a:ln>
        </p:spPr>
      </p:cxnSp>
      <p:cxnSp>
        <p:nvCxnSpPr>
          <p:cNvPr id="14" name="Google Shape;14;p3"/>
          <p:cNvCxnSpPr/>
          <p:nvPr/>
        </p:nvCxnSpPr>
        <p:spPr>
          <a:xfrm>
            <a:off x="-48126" y="38351831"/>
            <a:ext cx="43946946" cy="52968"/>
          </a:xfrm>
          <a:prstGeom prst="straightConnector1">
            <a:avLst/>
          </a:prstGeom>
          <a:noFill/>
          <a:ln w="381000" cap="flat" cmpd="sng">
            <a:solidFill>
              <a:srgbClr val="B5AF67"/>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pic>
        <p:nvPicPr>
          <p:cNvPr id="50" name="Google Shape;50;p1"/>
          <p:cNvPicPr preferRelativeResize="0"/>
          <p:nvPr/>
        </p:nvPicPr>
        <p:blipFill rotWithShape="1">
          <a:blip r:embed="rId3">
            <a:alphaModFix/>
          </a:blip>
          <a:srcRect t="5946"/>
          <a:stretch/>
        </p:blipFill>
        <p:spPr>
          <a:xfrm>
            <a:off x="30146855" y="8791705"/>
            <a:ext cx="11792005" cy="5309768"/>
          </a:xfrm>
          <a:prstGeom prst="rect">
            <a:avLst/>
          </a:prstGeom>
          <a:noFill/>
          <a:ln>
            <a:noFill/>
          </a:ln>
        </p:spPr>
      </p:pic>
      <p:pic>
        <p:nvPicPr>
          <p:cNvPr id="51" name="Google Shape;51;p1"/>
          <p:cNvPicPr preferRelativeResize="0"/>
          <p:nvPr/>
        </p:nvPicPr>
        <p:blipFill rotWithShape="1">
          <a:blip r:embed="rId4">
            <a:alphaModFix/>
          </a:blip>
          <a:srcRect/>
          <a:stretch/>
        </p:blipFill>
        <p:spPr>
          <a:xfrm>
            <a:off x="30146855" y="14956837"/>
            <a:ext cx="11790084" cy="5349750"/>
          </a:xfrm>
          <a:prstGeom prst="rect">
            <a:avLst/>
          </a:prstGeom>
          <a:noFill/>
          <a:ln>
            <a:noFill/>
          </a:ln>
        </p:spPr>
      </p:pic>
      <p:sp>
        <p:nvSpPr>
          <p:cNvPr id="52" name="Google Shape;52;p1"/>
          <p:cNvSpPr txBox="1"/>
          <p:nvPr/>
        </p:nvSpPr>
        <p:spPr>
          <a:xfrm>
            <a:off x="9296400" y="1410538"/>
            <a:ext cx="27352252" cy="5138061"/>
          </a:xfrm>
          <a:prstGeom prst="rect">
            <a:avLst/>
          </a:prstGeom>
          <a:noFill/>
          <a:ln>
            <a:noFill/>
          </a:ln>
        </p:spPr>
        <p:txBody>
          <a:bodyPr spcFirstLastPara="1" wrap="square" lIns="89675" tIns="44825" rIns="89675" bIns="44825" anchor="t" anchorCtr="0">
            <a:spAutoFit/>
          </a:bodyPr>
          <a:lstStyle/>
          <a:p>
            <a:pPr marL="0" marR="0" lvl="0" indent="0" algn="ctr" rtl="0">
              <a:lnSpc>
                <a:spcPct val="100000"/>
              </a:lnSpc>
              <a:spcBef>
                <a:spcPts val="0"/>
              </a:spcBef>
              <a:spcAft>
                <a:spcPts val="0"/>
              </a:spcAft>
              <a:buClr>
                <a:srgbClr val="000000"/>
              </a:buClr>
              <a:buSzPts val="8000"/>
              <a:buFont typeface="Arial"/>
              <a:buNone/>
            </a:pPr>
            <a:r>
              <a:rPr lang="en-US" sz="8000" b="1" i="0" u="none" strike="noStrike" cap="none">
                <a:solidFill>
                  <a:schemeClr val="dk1"/>
                </a:solidFill>
                <a:latin typeface="Calibri"/>
                <a:ea typeface="Calibri"/>
                <a:cs typeface="Calibri"/>
                <a:sym typeface="Calibri"/>
              </a:rPr>
              <a:t>Experimental Platform for Evaluating Building Envelope Technologies for Decarbonization</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000"/>
              <a:buFont typeface="Arial"/>
              <a:buNone/>
            </a:pPr>
            <a:r>
              <a:rPr lang="en-US" sz="6000" b="1" i="0" u="none" strike="noStrike" cap="none">
                <a:solidFill>
                  <a:schemeClr val="dk1"/>
                </a:solidFill>
                <a:latin typeface="Calibri"/>
                <a:ea typeface="Calibri"/>
                <a:cs typeface="Calibri"/>
                <a:sym typeface="Calibri"/>
              </a:rPr>
              <a:t>Aidan Pryzgoda, Benedict Tarby, Alex French, Thomas </a:t>
            </a:r>
            <a:r>
              <a:rPr lang="en-US" sz="6000" b="1" i="0" u="none" strike="noStrike" cap="none" err="1">
                <a:solidFill>
                  <a:schemeClr val="dk1"/>
                </a:solidFill>
                <a:latin typeface="Calibri"/>
                <a:ea typeface="Calibri"/>
                <a:cs typeface="Calibri"/>
                <a:sym typeface="Calibri"/>
              </a:rPr>
              <a:t>Owenburg</a:t>
            </a:r>
            <a:r>
              <a:rPr lang="en-US" sz="6000" b="1" i="0" u="none" strike="noStrike" cap="none">
                <a:solidFill>
                  <a:schemeClr val="dk1"/>
                </a:solidFill>
                <a:latin typeface="Calibri"/>
                <a:ea typeface="Calibri"/>
                <a:cs typeface="Calibri"/>
                <a:sym typeface="Calibri"/>
              </a:rPr>
              <a:t>, Mazin Al-</a:t>
            </a:r>
            <a:r>
              <a:rPr lang="en-US" sz="6000" b="1" i="0" u="none" strike="noStrike" cap="none" err="1">
                <a:solidFill>
                  <a:schemeClr val="dk1"/>
                </a:solidFill>
                <a:latin typeface="Calibri"/>
                <a:ea typeface="Calibri"/>
                <a:cs typeface="Calibri"/>
                <a:sym typeface="Calibri"/>
              </a:rPr>
              <a:t>Siyabi</a:t>
            </a:r>
            <a:endParaRPr sz="11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5400"/>
              <a:buFont typeface="Arial"/>
              <a:buNone/>
            </a:pPr>
            <a:r>
              <a:rPr lang="en-US" sz="5400" b="1" i="0" u="none" strike="noStrike" cap="none">
                <a:solidFill>
                  <a:schemeClr val="dk1"/>
                </a:solidFill>
                <a:latin typeface="Calibri"/>
                <a:ea typeface="Calibri"/>
                <a:cs typeface="Calibri"/>
                <a:sym typeface="Calibri"/>
              </a:rPr>
              <a:t>Faculty Advisors: Dr. Hamidreza Najafi and Dr. Chiradeep Sen</a:t>
            </a:r>
            <a:endParaRPr/>
          </a:p>
          <a:p>
            <a:pPr marL="0" marR="0" lvl="0" indent="0" algn="ctr" rtl="0">
              <a:lnSpc>
                <a:spcPct val="100000"/>
              </a:lnSpc>
              <a:spcBef>
                <a:spcPts val="0"/>
              </a:spcBef>
              <a:spcAft>
                <a:spcPts val="0"/>
              </a:spcAft>
              <a:buClr>
                <a:srgbClr val="000000"/>
              </a:buClr>
              <a:buSzPts val="5400"/>
              <a:buFont typeface="Arial"/>
              <a:buNone/>
            </a:pPr>
            <a:r>
              <a:rPr lang="en-US" sz="5400" b="1" i="0" u="none" strike="noStrike" cap="none">
                <a:solidFill>
                  <a:schemeClr val="dk1"/>
                </a:solidFill>
                <a:latin typeface="Calibri"/>
                <a:ea typeface="Calibri"/>
                <a:cs typeface="Calibri"/>
                <a:sym typeface="Calibri"/>
              </a:rPr>
              <a:t> Dept. of Mechanical and Civil Engineering, Florida Institute of Technology</a:t>
            </a:r>
            <a:endParaRPr/>
          </a:p>
        </p:txBody>
      </p:sp>
      <p:sp>
        <p:nvSpPr>
          <p:cNvPr id="53" name="Google Shape;53;p1"/>
          <p:cNvSpPr txBox="1"/>
          <p:nvPr/>
        </p:nvSpPr>
        <p:spPr>
          <a:xfrm>
            <a:off x="8086727" y="7273927"/>
            <a:ext cx="184731" cy="169277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Calibri"/>
              <a:ea typeface="Calibri"/>
              <a:cs typeface="Calibri"/>
              <a:sym typeface="Calibri"/>
            </a:endParaRPr>
          </a:p>
        </p:txBody>
      </p:sp>
      <p:sp>
        <p:nvSpPr>
          <p:cNvPr id="54" name="Google Shape;54;p1"/>
          <p:cNvSpPr txBox="1"/>
          <p:nvPr/>
        </p:nvSpPr>
        <p:spPr>
          <a:xfrm>
            <a:off x="1268698" y="7325225"/>
            <a:ext cx="13258800" cy="1143000"/>
          </a:xfrm>
          <a:prstGeom prst="rect">
            <a:avLst/>
          </a:prstGeom>
          <a:solidFill>
            <a:srgbClr val="FFFFFF"/>
          </a:solidFill>
          <a:ln w="1143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7200"/>
              <a:buFont typeface="Arial"/>
              <a:buNone/>
            </a:pPr>
            <a:r>
              <a:rPr lang="en-US" sz="7200" b="1" i="0" u="none" strike="noStrike" cap="none">
                <a:solidFill>
                  <a:schemeClr val="dk1"/>
                </a:solidFill>
                <a:latin typeface="Calibri"/>
                <a:ea typeface="Calibri"/>
                <a:cs typeface="Calibri"/>
                <a:sym typeface="Calibri"/>
              </a:rPr>
              <a:t>Introduction</a:t>
            </a:r>
            <a:endParaRPr sz="7200" b="1" i="0" u="none" strike="noStrike" cap="none">
              <a:solidFill>
                <a:schemeClr val="dk1"/>
              </a:solidFill>
              <a:latin typeface="Calibri"/>
              <a:ea typeface="Calibri"/>
              <a:cs typeface="Calibri"/>
              <a:sym typeface="Calibri"/>
            </a:endParaRPr>
          </a:p>
        </p:txBody>
      </p:sp>
      <p:sp>
        <p:nvSpPr>
          <p:cNvPr id="55" name="Google Shape;55;p1"/>
          <p:cNvSpPr txBox="1"/>
          <p:nvPr/>
        </p:nvSpPr>
        <p:spPr>
          <a:xfrm>
            <a:off x="15316200" y="7325225"/>
            <a:ext cx="13258800" cy="1143000"/>
          </a:xfrm>
          <a:prstGeom prst="rect">
            <a:avLst/>
          </a:prstGeom>
          <a:solidFill>
            <a:srgbClr val="FFFFFF"/>
          </a:solidFill>
          <a:ln w="1143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7200"/>
              <a:buFont typeface="Arial"/>
              <a:buNone/>
            </a:pPr>
            <a:r>
              <a:rPr lang="en-US" sz="7200" b="1" i="0" u="none" strike="noStrike" cap="none">
                <a:solidFill>
                  <a:schemeClr val="dk1"/>
                </a:solidFill>
                <a:latin typeface="Calibri"/>
                <a:ea typeface="Calibri"/>
                <a:cs typeface="Calibri"/>
                <a:sym typeface="Calibri"/>
              </a:rPr>
              <a:t>Objectives</a:t>
            </a:r>
            <a:endParaRPr sz="7200" b="1" i="0" u="none" strike="noStrike" cap="none">
              <a:solidFill>
                <a:schemeClr val="dk1"/>
              </a:solidFill>
              <a:latin typeface="Calibri"/>
              <a:ea typeface="Calibri"/>
              <a:cs typeface="Calibri"/>
              <a:sym typeface="Calibri"/>
            </a:endParaRPr>
          </a:p>
        </p:txBody>
      </p:sp>
      <p:sp>
        <p:nvSpPr>
          <p:cNvPr id="56" name="Google Shape;56;p1"/>
          <p:cNvSpPr txBox="1"/>
          <p:nvPr/>
        </p:nvSpPr>
        <p:spPr>
          <a:xfrm>
            <a:off x="15316199" y="8564869"/>
            <a:ext cx="13715259" cy="4616618"/>
          </a:xfrm>
          <a:prstGeom prst="rect">
            <a:avLst/>
          </a:prstGeom>
          <a:noFill/>
          <a:ln>
            <a:noFill/>
          </a:ln>
        </p:spPr>
        <p:txBody>
          <a:bodyPr spcFirstLastPara="1" wrap="square" lIns="91425" tIns="91425" rIns="91425" bIns="91425" anchor="t" anchorCtr="0">
            <a:spAutoFit/>
          </a:bodyPr>
          <a:lstStyle/>
          <a:p>
            <a:pPr marL="685800" marR="0" lvl="0" indent="-685800" algn="l" rtl="0">
              <a:lnSpc>
                <a:spcPct val="100000"/>
              </a:lnSpc>
              <a:spcBef>
                <a:spcPts val="0"/>
              </a:spcBef>
              <a:spcAft>
                <a:spcPts val="0"/>
              </a:spcAft>
              <a:buClr>
                <a:srgbClr val="000000"/>
              </a:buClr>
              <a:buSzPts val="4800"/>
              <a:buFont typeface="Arial"/>
              <a:buChar char="•"/>
            </a:pPr>
            <a:r>
              <a:rPr lang="en-US" sz="4800" b="0" i="0" u="none" strike="noStrike" cap="none">
                <a:solidFill>
                  <a:srgbClr val="000000"/>
                </a:solidFill>
                <a:latin typeface="Calibri"/>
                <a:ea typeface="Calibri"/>
                <a:cs typeface="Calibri"/>
                <a:sym typeface="Calibri"/>
              </a:rPr>
              <a:t>Develop a modular apparatus to demonstrate heat transfer through building envelope components.</a:t>
            </a:r>
            <a:endParaRPr/>
          </a:p>
          <a:p>
            <a:pPr marL="685800" marR="0" lvl="0" indent="-685800" algn="l" rtl="0">
              <a:lnSpc>
                <a:spcPct val="100000"/>
              </a:lnSpc>
              <a:spcBef>
                <a:spcPts val="0"/>
              </a:spcBef>
              <a:spcAft>
                <a:spcPts val="0"/>
              </a:spcAft>
              <a:buClr>
                <a:srgbClr val="000000"/>
              </a:buClr>
              <a:buSzPts val="4800"/>
              <a:buFont typeface="Arial"/>
              <a:buChar char="•"/>
            </a:pPr>
            <a:r>
              <a:rPr lang="en-US" sz="4800" b="0" i="0" u="none" strike="noStrike" cap="none">
                <a:solidFill>
                  <a:srgbClr val="000000"/>
                </a:solidFill>
                <a:latin typeface="Calibri"/>
                <a:ea typeface="Calibri"/>
                <a:cs typeface="Calibri"/>
                <a:sym typeface="Calibri"/>
              </a:rPr>
              <a:t>Enable hands-on learning of heat transfer measurement and analysis techniques.</a:t>
            </a:r>
            <a:endParaRPr/>
          </a:p>
          <a:p>
            <a:pPr marL="685800" marR="0" lvl="0" indent="-685800" algn="l" rtl="0">
              <a:lnSpc>
                <a:spcPct val="100000"/>
              </a:lnSpc>
              <a:spcBef>
                <a:spcPts val="0"/>
              </a:spcBef>
              <a:spcAft>
                <a:spcPts val="0"/>
              </a:spcAft>
              <a:buClr>
                <a:srgbClr val="000000"/>
              </a:buClr>
              <a:buSzPts val="4800"/>
              <a:buFont typeface="Arial"/>
              <a:buChar char="•"/>
            </a:pPr>
            <a:r>
              <a:rPr lang="en-US" sz="4800" b="0" i="0" u="none" strike="noStrike" cap="none">
                <a:solidFill>
                  <a:srgbClr val="000000"/>
                </a:solidFill>
                <a:latin typeface="Calibri"/>
                <a:ea typeface="Calibri"/>
                <a:cs typeface="Calibri"/>
                <a:sym typeface="Calibri"/>
              </a:rPr>
              <a:t>Highlight the role of energy-efficient envelopes in reducing energy use and carbon emissions.</a:t>
            </a:r>
            <a:endParaRPr/>
          </a:p>
        </p:txBody>
      </p:sp>
      <p:sp>
        <p:nvSpPr>
          <p:cNvPr id="57" name="Google Shape;57;p1"/>
          <p:cNvSpPr txBox="1"/>
          <p:nvPr/>
        </p:nvSpPr>
        <p:spPr>
          <a:xfrm>
            <a:off x="1268698" y="23061352"/>
            <a:ext cx="13258800" cy="1143000"/>
          </a:xfrm>
          <a:prstGeom prst="rect">
            <a:avLst/>
          </a:prstGeom>
          <a:solidFill>
            <a:srgbClr val="FFFFFF"/>
          </a:solidFill>
          <a:ln w="1143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7200"/>
              <a:buFont typeface="Arial"/>
              <a:buNone/>
            </a:pPr>
            <a:r>
              <a:rPr lang="en-US" sz="7200" b="1" i="0" u="none" strike="noStrike" cap="none">
                <a:solidFill>
                  <a:schemeClr val="dk2"/>
                </a:solidFill>
                <a:latin typeface="Calibri"/>
                <a:ea typeface="Calibri"/>
                <a:cs typeface="Calibri"/>
                <a:sym typeface="Calibri"/>
              </a:rPr>
              <a:t>Overview</a:t>
            </a:r>
            <a:endParaRPr/>
          </a:p>
        </p:txBody>
      </p:sp>
      <p:sp>
        <p:nvSpPr>
          <p:cNvPr id="58" name="Google Shape;58;p1"/>
          <p:cNvSpPr txBox="1"/>
          <p:nvPr/>
        </p:nvSpPr>
        <p:spPr>
          <a:xfrm>
            <a:off x="15316200" y="13409109"/>
            <a:ext cx="13258800" cy="1143000"/>
          </a:xfrm>
          <a:prstGeom prst="rect">
            <a:avLst/>
          </a:prstGeom>
          <a:solidFill>
            <a:srgbClr val="FFFFFF"/>
          </a:solidFill>
          <a:ln w="1143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7200"/>
              <a:buFont typeface="Arial"/>
              <a:buNone/>
            </a:pPr>
            <a:r>
              <a:rPr lang="en-US" sz="7200" b="1" i="0" u="none" strike="noStrike" cap="none">
                <a:solidFill>
                  <a:schemeClr val="dk1"/>
                </a:solidFill>
                <a:latin typeface="Calibri"/>
                <a:ea typeface="Calibri"/>
                <a:cs typeface="Calibri"/>
                <a:sym typeface="Calibri"/>
              </a:rPr>
              <a:t>Test Apparatus</a:t>
            </a:r>
            <a:endParaRPr/>
          </a:p>
        </p:txBody>
      </p:sp>
      <p:sp>
        <p:nvSpPr>
          <p:cNvPr id="59" name="Google Shape;59;p1"/>
          <p:cNvSpPr txBox="1"/>
          <p:nvPr/>
        </p:nvSpPr>
        <p:spPr>
          <a:xfrm>
            <a:off x="29345086" y="33078856"/>
            <a:ext cx="13258800" cy="1143000"/>
          </a:xfrm>
          <a:prstGeom prst="rect">
            <a:avLst/>
          </a:prstGeom>
          <a:solidFill>
            <a:srgbClr val="FFFFFF"/>
          </a:solidFill>
          <a:ln w="1143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7200"/>
              <a:buFont typeface="Arial"/>
              <a:buNone/>
            </a:pPr>
            <a:r>
              <a:rPr lang="en-US" sz="7200" b="1" i="0" u="none" strike="noStrike" cap="none">
                <a:solidFill>
                  <a:srgbClr val="000000"/>
                </a:solidFill>
                <a:latin typeface="Calibri"/>
                <a:ea typeface="Calibri"/>
                <a:cs typeface="Calibri"/>
                <a:sym typeface="Calibri"/>
              </a:rPr>
              <a:t>Acknowledgements</a:t>
            </a:r>
            <a:endParaRPr/>
          </a:p>
        </p:txBody>
      </p:sp>
      <p:sp>
        <p:nvSpPr>
          <p:cNvPr id="60" name="Google Shape;60;p1"/>
          <p:cNvSpPr txBox="1"/>
          <p:nvPr/>
        </p:nvSpPr>
        <p:spPr>
          <a:xfrm>
            <a:off x="28930905" y="34221443"/>
            <a:ext cx="13787400" cy="3879000"/>
          </a:xfrm>
          <a:prstGeom prst="rect">
            <a:avLst/>
          </a:prstGeom>
          <a:noFill/>
          <a:ln>
            <a:noFill/>
          </a:ln>
        </p:spPr>
        <p:txBody>
          <a:bodyPr spcFirstLastPara="1" wrap="square" lIns="91425" tIns="91425" rIns="91425" bIns="91425" anchor="t" anchorCtr="0">
            <a:spAutoFit/>
          </a:bodyPr>
          <a:lstStyle/>
          <a:p>
            <a:pPr marL="342900" marR="0" lvl="0" indent="0" algn="l" rtl="0">
              <a:lnSpc>
                <a:spcPct val="100000"/>
              </a:lnSpc>
              <a:spcBef>
                <a:spcPts val="0"/>
              </a:spcBef>
              <a:spcAft>
                <a:spcPts val="0"/>
              </a:spcAft>
              <a:buNone/>
            </a:pPr>
            <a:r>
              <a:rPr lang="en-US" sz="4800">
                <a:latin typeface="Calibri"/>
                <a:ea typeface="Calibri"/>
                <a:cs typeface="Calibri"/>
                <a:sym typeface="Calibri"/>
              </a:rPr>
              <a:t>A special thanks to our Advisor, Dr. Hamidreza Najafi and our dedicated GSA, Mr. Junot Damen. Thank you to Dr. Chiradeep Sen, Mr. Alex Larrivee (GSA) and all the staff at the L3HSDC and Machine shop for their continuous support and advice.</a:t>
            </a:r>
            <a:endParaRPr sz="4800" b="0" i="0" u="none" strike="noStrike" cap="none">
              <a:solidFill>
                <a:srgbClr val="000000"/>
              </a:solidFill>
              <a:latin typeface="Calibri"/>
              <a:ea typeface="Calibri"/>
              <a:cs typeface="Calibri"/>
              <a:sym typeface="Calibri"/>
            </a:endParaRPr>
          </a:p>
        </p:txBody>
      </p:sp>
      <p:sp>
        <p:nvSpPr>
          <p:cNvPr id="61" name="Google Shape;61;p1"/>
          <p:cNvSpPr txBox="1"/>
          <p:nvPr/>
        </p:nvSpPr>
        <p:spPr>
          <a:xfrm>
            <a:off x="29363702" y="21063270"/>
            <a:ext cx="13258800" cy="230832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4800" b="0" i="0" u="none" strike="noStrike" cap="none">
                <a:solidFill>
                  <a:srgbClr val="000000"/>
                </a:solidFill>
                <a:latin typeface="Calibri"/>
                <a:ea typeface="Calibri"/>
                <a:cs typeface="Calibri"/>
                <a:sym typeface="Calibri"/>
              </a:rPr>
              <a:t>The LabVIEW graphical user interface allows students and GSAs to collect and display data on test panels using various measurement sensors. </a:t>
            </a:r>
            <a:endParaRPr/>
          </a:p>
        </p:txBody>
      </p:sp>
      <p:sp>
        <p:nvSpPr>
          <p:cNvPr id="62" name="Google Shape;62;p1"/>
          <p:cNvSpPr txBox="1"/>
          <p:nvPr/>
        </p:nvSpPr>
        <p:spPr>
          <a:xfrm>
            <a:off x="1345394" y="24437080"/>
            <a:ext cx="13258800" cy="1363446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800"/>
              <a:buFont typeface="Arial"/>
              <a:buNone/>
            </a:pPr>
            <a:r>
              <a:rPr lang="en-US" sz="4800" b="0" i="0" u="none" strike="noStrike" cap="none">
                <a:solidFill>
                  <a:srgbClr val="000000"/>
                </a:solidFill>
                <a:latin typeface="Calibri"/>
                <a:ea typeface="Calibri"/>
                <a:cs typeface="Calibri"/>
                <a:sym typeface="Calibri"/>
              </a:rPr>
              <a:t>The apparatus will be used by ME students to explore various modes of heat transfer through building envelopes, gain hands-on experience with </a:t>
            </a:r>
            <a:r>
              <a:rPr lang="en-US" sz="4800">
                <a:latin typeface="Calibri"/>
                <a:ea typeface="Calibri"/>
                <a:cs typeface="Calibri"/>
                <a:sym typeface="Calibri"/>
              </a:rPr>
              <a:t>temperature</a:t>
            </a:r>
            <a:r>
              <a:rPr lang="en-US" sz="4800" b="0" i="0" u="none" strike="noStrike" cap="none">
                <a:solidFill>
                  <a:srgbClr val="000000"/>
                </a:solidFill>
                <a:latin typeface="Calibri"/>
                <a:ea typeface="Calibri"/>
                <a:cs typeface="Calibri"/>
                <a:sym typeface="Calibri"/>
              </a:rPr>
              <a:t> measurement techniques, and study energy-efficient innovations in envelope design. Students will also learn about the critical role of building envelopes in reducing energy demand and minimizing the carbon footprint of buildings.</a:t>
            </a:r>
            <a:endParaRPr/>
          </a:p>
          <a:p>
            <a:pPr marL="0" marR="0" lvl="0" indent="0" algn="l" rtl="0">
              <a:lnSpc>
                <a:spcPct val="100000"/>
              </a:lnSpc>
              <a:spcBef>
                <a:spcPts val="0"/>
              </a:spcBef>
              <a:spcAft>
                <a:spcPts val="0"/>
              </a:spcAft>
              <a:buNone/>
            </a:pPr>
            <a:r>
              <a:rPr lang="en-US" sz="4800" b="0" i="0" u="none" strike="noStrike" cap="none">
                <a:solidFill>
                  <a:srgbClr val="000000"/>
                </a:solidFill>
                <a:latin typeface="Calibri"/>
                <a:ea typeface="Calibri"/>
                <a:cs typeface="Calibri"/>
                <a:sym typeface="Calibri"/>
              </a:rPr>
              <a:t>The apparatus features modular building envelope components—including windows, wall panels, and roof panels—as outlined below:</a:t>
            </a:r>
            <a:endParaRPr/>
          </a:p>
          <a:p>
            <a:pPr marL="0" marR="0" lvl="0" indent="0" algn="l" rtl="0">
              <a:lnSpc>
                <a:spcPct val="100000"/>
              </a:lnSpc>
              <a:spcBef>
                <a:spcPts val="0"/>
              </a:spcBef>
              <a:spcAft>
                <a:spcPts val="0"/>
              </a:spcAft>
              <a:buNone/>
            </a:pPr>
            <a:endParaRPr sz="1600" b="0" i="0" u="none" strike="noStrike" cap="none">
              <a:solidFill>
                <a:srgbClr val="000000"/>
              </a:solidFill>
              <a:latin typeface="Calibri"/>
              <a:ea typeface="Calibri"/>
              <a:cs typeface="Calibri"/>
              <a:sym typeface="Calibri"/>
            </a:endParaRPr>
          </a:p>
          <a:p>
            <a:pPr marL="685800" marR="0" lvl="0" indent="-685800" algn="l" rtl="0">
              <a:lnSpc>
                <a:spcPct val="100000"/>
              </a:lnSpc>
              <a:spcBef>
                <a:spcPts val="0"/>
              </a:spcBef>
              <a:spcAft>
                <a:spcPts val="0"/>
              </a:spcAft>
              <a:buClr>
                <a:srgbClr val="000000"/>
              </a:buClr>
              <a:buSzPts val="4800"/>
              <a:buFont typeface="Arial"/>
              <a:buChar char="•"/>
            </a:pPr>
            <a:r>
              <a:rPr lang="en-US" sz="4800" b="0" i="1" u="none" strike="noStrike" cap="none">
                <a:solidFill>
                  <a:srgbClr val="000000"/>
                </a:solidFill>
                <a:latin typeface="Calibri"/>
                <a:ea typeface="Calibri"/>
                <a:cs typeface="Calibri"/>
                <a:sym typeface="Calibri"/>
              </a:rPr>
              <a:t>Window</a:t>
            </a:r>
            <a:r>
              <a:rPr lang="en-US" sz="4800" b="0" i="0" u="none" strike="noStrike" cap="none">
                <a:solidFill>
                  <a:srgbClr val="000000"/>
                </a:solidFill>
                <a:latin typeface="Calibri"/>
                <a:ea typeface="Calibri"/>
                <a:cs typeface="Calibri"/>
                <a:sym typeface="Calibri"/>
              </a:rPr>
              <a:t>: single pane, double pane argon clear, double pane low-emissivity clear</a:t>
            </a:r>
            <a:r>
              <a:rPr lang="en-US" sz="4800">
                <a:latin typeface="Calibri"/>
                <a:ea typeface="Calibri"/>
                <a:cs typeface="Calibri"/>
                <a:sym typeface="Calibri"/>
              </a:rPr>
              <a:t>. </a:t>
            </a:r>
            <a:r>
              <a:rPr lang="en-US" sz="4800" b="0" i="0" u="none" strike="noStrike" cap="none">
                <a:solidFill>
                  <a:srgbClr val="000000"/>
                </a:solidFill>
                <a:latin typeface="Calibri"/>
                <a:ea typeface="Calibri"/>
                <a:cs typeface="Calibri"/>
                <a:sym typeface="Calibri"/>
              </a:rPr>
              <a:t>double pane low-emissivity tinted</a:t>
            </a:r>
            <a:r>
              <a:rPr lang="en-US" sz="4800">
                <a:latin typeface="Calibri"/>
                <a:ea typeface="Calibri"/>
                <a:cs typeface="Calibri"/>
                <a:sym typeface="Calibri"/>
              </a:rPr>
              <a:t> </a:t>
            </a:r>
            <a:endParaRPr/>
          </a:p>
          <a:p>
            <a:pPr marL="685800" marR="0" lvl="0" indent="-685800" algn="l" rtl="0">
              <a:lnSpc>
                <a:spcPct val="100000"/>
              </a:lnSpc>
              <a:spcBef>
                <a:spcPts val="0"/>
              </a:spcBef>
              <a:spcAft>
                <a:spcPts val="0"/>
              </a:spcAft>
              <a:buClr>
                <a:srgbClr val="000000"/>
              </a:buClr>
              <a:buSzPts val="4800"/>
              <a:buFont typeface="Arial"/>
              <a:buChar char="•"/>
            </a:pPr>
            <a:r>
              <a:rPr lang="en-US" sz="4800" b="0" i="1" u="none" strike="noStrike" cap="none">
                <a:solidFill>
                  <a:srgbClr val="000000"/>
                </a:solidFill>
                <a:latin typeface="Calibri"/>
                <a:ea typeface="Calibri"/>
                <a:cs typeface="Calibri"/>
                <a:sym typeface="Calibri"/>
              </a:rPr>
              <a:t>Wall</a:t>
            </a:r>
            <a:r>
              <a:rPr lang="en-US" sz="4800" b="0" i="0" u="none" strike="noStrike" cap="none">
                <a:solidFill>
                  <a:srgbClr val="000000"/>
                </a:solidFill>
                <a:latin typeface="Calibri"/>
                <a:ea typeface="Calibri"/>
                <a:cs typeface="Calibri"/>
                <a:sym typeface="Calibri"/>
              </a:rPr>
              <a:t>: Structural Insulating Panels (SIPs), and phase change materials (PCM)</a:t>
            </a:r>
            <a:endParaRPr/>
          </a:p>
          <a:p>
            <a:pPr marL="685800" marR="0" lvl="0" indent="-685800" algn="l" rtl="0">
              <a:lnSpc>
                <a:spcPct val="100000"/>
              </a:lnSpc>
              <a:spcBef>
                <a:spcPts val="0"/>
              </a:spcBef>
              <a:spcAft>
                <a:spcPts val="0"/>
              </a:spcAft>
              <a:buClr>
                <a:srgbClr val="000000"/>
              </a:buClr>
              <a:buSzPts val="4800"/>
              <a:buFont typeface="Arial"/>
              <a:buChar char="•"/>
            </a:pPr>
            <a:r>
              <a:rPr lang="en-US" sz="4800" b="0" i="1" u="none" strike="noStrike" cap="none">
                <a:solidFill>
                  <a:srgbClr val="000000"/>
                </a:solidFill>
                <a:latin typeface="Calibri"/>
                <a:ea typeface="Calibri"/>
                <a:cs typeface="Calibri"/>
                <a:sym typeface="Calibri"/>
              </a:rPr>
              <a:t>Roof</a:t>
            </a:r>
            <a:r>
              <a:rPr lang="en-US" sz="4800" b="0" i="0" u="none" strike="noStrike" cap="none">
                <a:solidFill>
                  <a:srgbClr val="000000"/>
                </a:solidFill>
                <a:latin typeface="Calibri"/>
                <a:ea typeface="Calibri"/>
                <a:cs typeface="Calibri"/>
                <a:sym typeface="Calibri"/>
              </a:rPr>
              <a:t>: “</a:t>
            </a:r>
            <a:r>
              <a:rPr lang="en-US" sz="4800" b="0" i="0" u="none" strike="noStrike" cap="none" err="1">
                <a:solidFill>
                  <a:srgbClr val="000000"/>
                </a:solidFill>
                <a:latin typeface="Calibri"/>
                <a:ea typeface="Calibri"/>
                <a:cs typeface="Calibri"/>
                <a:sym typeface="Calibri"/>
              </a:rPr>
              <a:t>Coolguard</a:t>
            </a:r>
            <a:r>
              <a:rPr lang="en-US" sz="4800" b="0" i="0" u="none" strike="noStrike" cap="none">
                <a:solidFill>
                  <a:srgbClr val="000000"/>
                </a:solidFill>
                <a:latin typeface="Calibri"/>
                <a:ea typeface="Calibri"/>
                <a:cs typeface="Calibri"/>
                <a:sym typeface="Calibri"/>
              </a:rPr>
              <a:t>” high emissivity coating, PCM ceiling tiles</a:t>
            </a:r>
            <a:endParaRPr/>
          </a:p>
        </p:txBody>
      </p:sp>
      <p:sp>
        <p:nvSpPr>
          <p:cNvPr id="63" name="Google Shape;63;p1"/>
          <p:cNvSpPr txBox="1"/>
          <p:nvPr/>
        </p:nvSpPr>
        <p:spPr>
          <a:xfrm>
            <a:off x="29411538" y="23555138"/>
            <a:ext cx="13258800" cy="1143000"/>
          </a:xfrm>
          <a:prstGeom prst="rect">
            <a:avLst/>
          </a:prstGeom>
          <a:solidFill>
            <a:srgbClr val="FFFFFF"/>
          </a:solidFill>
          <a:ln w="1143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7200"/>
              <a:buFont typeface="Arial"/>
              <a:buNone/>
            </a:pPr>
            <a:r>
              <a:rPr lang="en-US" sz="7200" b="1" i="0" u="none" strike="noStrike" cap="none">
                <a:solidFill>
                  <a:schemeClr val="dk1"/>
                </a:solidFill>
                <a:latin typeface="Calibri"/>
                <a:ea typeface="Calibri"/>
                <a:cs typeface="Calibri"/>
                <a:sym typeface="Calibri"/>
              </a:rPr>
              <a:t>Conclusion</a:t>
            </a:r>
            <a:endParaRPr sz="7200" b="1" i="0" u="none" strike="noStrike" cap="none">
              <a:solidFill>
                <a:schemeClr val="dk1"/>
              </a:solidFill>
              <a:latin typeface="Calibri"/>
              <a:ea typeface="Calibri"/>
              <a:cs typeface="Calibri"/>
              <a:sym typeface="Calibri"/>
            </a:endParaRPr>
          </a:p>
        </p:txBody>
      </p:sp>
      <p:sp>
        <p:nvSpPr>
          <p:cNvPr id="66" name="Google Shape;66;p1"/>
          <p:cNvSpPr txBox="1"/>
          <p:nvPr/>
        </p:nvSpPr>
        <p:spPr>
          <a:xfrm>
            <a:off x="31493072" y="15891352"/>
            <a:ext cx="2678430" cy="584775"/>
          </a:xfrm>
          <a:prstGeom prst="rect">
            <a:avLst/>
          </a:prstGeom>
          <a:solidFill>
            <a:srgbClr val="E3E3E3"/>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200" b="0" i="0" u="none" strike="noStrike" cap="none">
                <a:solidFill>
                  <a:srgbClr val="FF0000"/>
                </a:solidFill>
                <a:latin typeface="Arial"/>
                <a:ea typeface="Arial"/>
                <a:cs typeface="Arial"/>
                <a:sym typeface="Arial"/>
              </a:rPr>
              <a:t>T_s, outer</a:t>
            </a:r>
            <a:endParaRPr/>
          </a:p>
        </p:txBody>
      </p:sp>
      <p:cxnSp>
        <p:nvCxnSpPr>
          <p:cNvPr id="67" name="Google Shape;67;p1"/>
          <p:cNvCxnSpPr/>
          <p:nvPr/>
        </p:nvCxnSpPr>
        <p:spPr>
          <a:xfrm rot="10800000" flipH="1">
            <a:off x="34171502" y="16167176"/>
            <a:ext cx="1346217" cy="16563"/>
          </a:xfrm>
          <a:prstGeom prst="straightConnector1">
            <a:avLst/>
          </a:prstGeom>
          <a:noFill/>
          <a:ln w="76200" cap="flat" cmpd="sng">
            <a:solidFill>
              <a:srgbClr val="FF0000"/>
            </a:solidFill>
            <a:prstDash val="solid"/>
            <a:round/>
            <a:headEnd type="none" w="sm" len="sm"/>
            <a:tailEnd type="triangle" w="med" len="med"/>
          </a:ln>
        </p:spPr>
      </p:cxnSp>
      <p:sp>
        <p:nvSpPr>
          <p:cNvPr id="68" name="Google Shape;68;p1"/>
          <p:cNvSpPr txBox="1"/>
          <p:nvPr/>
        </p:nvSpPr>
        <p:spPr>
          <a:xfrm>
            <a:off x="38681606" y="17592099"/>
            <a:ext cx="2678430" cy="584775"/>
          </a:xfrm>
          <a:prstGeom prst="rect">
            <a:avLst/>
          </a:prstGeom>
          <a:solidFill>
            <a:srgbClr val="E3E3E3"/>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200" b="0" i="0" u="none" strike="noStrike" cap="none">
                <a:solidFill>
                  <a:srgbClr val="FF0000"/>
                </a:solidFill>
                <a:latin typeface="Arial"/>
                <a:ea typeface="Arial"/>
                <a:cs typeface="Arial"/>
                <a:sym typeface="Arial"/>
              </a:rPr>
              <a:t>T_s ,inside</a:t>
            </a:r>
            <a:endParaRPr/>
          </a:p>
        </p:txBody>
      </p:sp>
      <p:cxnSp>
        <p:nvCxnSpPr>
          <p:cNvPr id="69" name="Google Shape;69;p1"/>
          <p:cNvCxnSpPr>
            <a:stCxn id="68" idx="2"/>
          </p:cNvCxnSpPr>
          <p:nvPr/>
        </p:nvCxnSpPr>
        <p:spPr>
          <a:xfrm>
            <a:off x="40020821" y="18176874"/>
            <a:ext cx="223800" cy="740700"/>
          </a:xfrm>
          <a:prstGeom prst="straightConnector1">
            <a:avLst/>
          </a:prstGeom>
          <a:noFill/>
          <a:ln w="76200" cap="flat" cmpd="sng">
            <a:solidFill>
              <a:srgbClr val="FF0000"/>
            </a:solidFill>
            <a:prstDash val="solid"/>
            <a:round/>
            <a:headEnd type="none" w="sm" len="sm"/>
            <a:tailEnd type="triangle" w="med" len="med"/>
          </a:ln>
        </p:spPr>
      </p:cxnSp>
      <p:sp>
        <p:nvSpPr>
          <p:cNvPr id="70" name="Google Shape;70;p1"/>
          <p:cNvSpPr txBox="1"/>
          <p:nvPr/>
        </p:nvSpPr>
        <p:spPr>
          <a:xfrm>
            <a:off x="29363701" y="24881682"/>
            <a:ext cx="13787269" cy="8217634"/>
          </a:xfrm>
          <a:prstGeom prst="rect">
            <a:avLst/>
          </a:prstGeom>
          <a:noFill/>
          <a:ln>
            <a:noFill/>
          </a:ln>
        </p:spPr>
        <p:txBody>
          <a:bodyPr spcFirstLastPara="1" wrap="square" lIns="91425" tIns="45700" rIns="91425" bIns="45700" anchor="t" anchorCtr="0">
            <a:spAutoFit/>
          </a:bodyPr>
          <a:lstStyle/>
          <a:p>
            <a:r>
              <a:rPr lang="en-US" sz="4800" b="0" i="0" u="none" strike="noStrike" cap="none">
                <a:solidFill>
                  <a:srgbClr val="000000"/>
                </a:solidFill>
                <a:latin typeface="Calibri"/>
                <a:ea typeface="Calibri"/>
                <a:cs typeface="Calibri"/>
                <a:sym typeface="Calibri"/>
              </a:rPr>
              <a:t>This project successfully delivered a modular test apparatus, a LabVIEW interface, and supporting materials that enhance student learning in heat transfer and building </a:t>
            </a:r>
            <a:r>
              <a:rPr lang="en-US" sz="4800">
                <a:latin typeface="Calibri"/>
                <a:ea typeface="Calibri"/>
                <a:cs typeface="Calibri"/>
                <a:sym typeface="Calibri"/>
              </a:rPr>
              <a:t>material science</a:t>
            </a:r>
            <a:r>
              <a:rPr lang="en-US" sz="4800" b="0" i="0" u="none" strike="noStrike" cap="none">
                <a:solidFill>
                  <a:srgbClr val="000000"/>
                </a:solidFill>
                <a:latin typeface="Calibri"/>
                <a:ea typeface="Calibri"/>
                <a:cs typeface="Calibri"/>
                <a:sym typeface="Calibri"/>
              </a:rPr>
              <a:t>. The apparatus allows for hands-on investigation of energy-efficient building envelope elements and their impact on thermal performance. The integration of simulation using </a:t>
            </a:r>
            <a:r>
              <a:rPr lang="en-US" sz="4800" b="0" i="0" u="none" strike="noStrike" cap="none" err="1">
                <a:solidFill>
                  <a:srgbClr val="000000"/>
                </a:solidFill>
                <a:latin typeface="Calibri"/>
                <a:ea typeface="Calibri"/>
                <a:cs typeface="Calibri"/>
                <a:sym typeface="Calibri"/>
              </a:rPr>
              <a:t>BEopt</a:t>
            </a:r>
            <a:r>
              <a:rPr lang="en-US" sz="4800" b="0" i="0" u="none" strike="noStrike" cap="none">
                <a:solidFill>
                  <a:srgbClr val="000000"/>
                </a:solidFill>
                <a:latin typeface="Calibri"/>
                <a:ea typeface="Calibri"/>
                <a:cs typeface="Calibri"/>
                <a:sym typeface="Calibri"/>
              </a:rPr>
              <a:t> extends the educational experience to real-world energy modeling. Overall, the project supports experiential learning and promotes awareness of sustainable building practices.</a:t>
            </a:r>
            <a:endParaRPr/>
          </a:p>
        </p:txBody>
      </p:sp>
      <p:sp>
        <p:nvSpPr>
          <p:cNvPr id="71" name="Google Shape;71;p1"/>
          <p:cNvSpPr txBox="1"/>
          <p:nvPr/>
        </p:nvSpPr>
        <p:spPr>
          <a:xfrm>
            <a:off x="16238234" y="25952073"/>
            <a:ext cx="11345370"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600" b="1" i="0" u="none" strike="noStrike" cap="none">
                <a:solidFill>
                  <a:srgbClr val="000000"/>
                </a:solidFill>
                <a:latin typeface="Calibri"/>
                <a:ea typeface="Calibri"/>
                <a:cs typeface="Calibri"/>
                <a:sym typeface="Calibri"/>
              </a:rPr>
              <a:t>Figure 1: Experimental Setup</a:t>
            </a:r>
            <a:endParaRPr/>
          </a:p>
        </p:txBody>
      </p:sp>
      <p:sp>
        <p:nvSpPr>
          <p:cNvPr id="72" name="Google Shape;72;p1"/>
          <p:cNvSpPr txBox="1"/>
          <p:nvPr/>
        </p:nvSpPr>
        <p:spPr>
          <a:xfrm>
            <a:off x="32832287" y="20309313"/>
            <a:ext cx="7412353" cy="646331"/>
          </a:xfrm>
          <a:prstGeom prst="rect">
            <a:avLst/>
          </a:prstGeom>
          <a:noFill/>
          <a:ln>
            <a:noFill/>
          </a:ln>
        </p:spPr>
        <p:txBody>
          <a:bodyPr spcFirstLastPara="1" wrap="square" lIns="91425" tIns="45700" rIns="91425" bIns="45700" anchor="t" anchorCtr="0">
            <a:spAutoFit/>
          </a:bodyPr>
          <a:lstStyle/>
          <a:p>
            <a:pPr algn="ctr"/>
            <a:r>
              <a:rPr lang="en-US" sz="3600" b="1" i="0" u="none" strike="noStrike" cap="none">
                <a:solidFill>
                  <a:srgbClr val="000000"/>
                </a:solidFill>
                <a:latin typeface="Calibri"/>
                <a:ea typeface="Calibri"/>
                <a:cs typeface="Calibri"/>
                <a:sym typeface="Calibri"/>
              </a:rPr>
              <a:t>Figure 3: Double Pane </a:t>
            </a:r>
            <a:r>
              <a:rPr lang="en-US" sz="3600" b="1">
                <a:latin typeface="Calibri"/>
                <a:ea typeface="Calibri"/>
                <a:cs typeface="Calibri"/>
                <a:sym typeface="Calibri"/>
              </a:rPr>
              <a:t>Low e </a:t>
            </a:r>
            <a:r>
              <a:rPr lang="en-US" sz="3600" b="1" i="0" u="none" strike="noStrike" cap="none">
                <a:solidFill>
                  <a:srgbClr val="000000"/>
                </a:solidFill>
                <a:latin typeface="Calibri"/>
                <a:ea typeface="Calibri"/>
                <a:cs typeface="Calibri"/>
                <a:sym typeface="Calibri"/>
              </a:rPr>
              <a:t>Glass</a:t>
            </a:r>
            <a:endParaRPr lang="en-US"/>
          </a:p>
        </p:txBody>
      </p:sp>
      <p:sp>
        <p:nvSpPr>
          <p:cNvPr id="73" name="Google Shape;73;p1"/>
          <p:cNvSpPr txBox="1"/>
          <p:nvPr/>
        </p:nvSpPr>
        <p:spPr>
          <a:xfrm>
            <a:off x="1268698" y="8631044"/>
            <a:ext cx="12708300" cy="14376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4800" b="0" i="0" u="none" strike="noStrike" cap="none">
                <a:solidFill>
                  <a:srgbClr val="000000"/>
                </a:solidFill>
                <a:latin typeface="Calibri"/>
                <a:ea typeface="Calibri"/>
                <a:cs typeface="Calibri"/>
                <a:sym typeface="Calibri"/>
              </a:rPr>
              <a:t>Buildings account for approximately 40% of energy consumption and 36% of annual greenhouse gas emissions in the United States. Advancing energy-efficient innovations in building envelopes can substantially lower energy demand and significantly reduce the operational carbon footprint of buildings.</a:t>
            </a:r>
            <a:endParaRPr/>
          </a:p>
          <a:p>
            <a:pPr marL="0" marR="0" lvl="0" indent="0" algn="l" rtl="0">
              <a:lnSpc>
                <a:spcPct val="100000"/>
              </a:lnSpc>
              <a:spcBef>
                <a:spcPts val="0"/>
              </a:spcBef>
              <a:spcAft>
                <a:spcPts val="0"/>
              </a:spcAft>
              <a:buNone/>
            </a:pPr>
            <a:endParaRPr sz="16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4800" b="0" i="0" u="none" strike="noStrike" cap="none">
                <a:solidFill>
                  <a:srgbClr val="000000"/>
                </a:solidFill>
                <a:latin typeface="Calibri"/>
                <a:ea typeface="Calibri"/>
                <a:cs typeface="Calibri"/>
                <a:sym typeface="Calibri"/>
              </a:rPr>
              <a:t>Sponsored by the American Society of Heating, Refrigerating and Air Conditioning Engineers (ASHRAE), this project focuses on the design and development of a lab-scale apparatus to demonstrate the role of energy-efficient building envelopes in reducing energy consumption and supporting building decarbonization. The system simulates heat transfer through various wall and roof assemblies under controlled conditions, providing a hands-on tool for evaluating thermal performance and engaging students in sustainable building practices.</a:t>
            </a:r>
            <a:endParaRPr/>
          </a:p>
        </p:txBody>
      </p:sp>
      <p:sp>
        <p:nvSpPr>
          <p:cNvPr id="74" name="Google Shape;74;p1"/>
          <p:cNvSpPr txBox="1"/>
          <p:nvPr/>
        </p:nvSpPr>
        <p:spPr>
          <a:xfrm>
            <a:off x="29363702" y="7325225"/>
            <a:ext cx="13258800" cy="1143000"/>
          </a:xfrm>
          <a:prstGeom prst="rect">
            <a:avLst/>
          </a:prstGeom>
          <a:solidFill>
            <a:srgbClr val="FFFFFF"/>
          </a:solidFill>
          <a:ln w="1143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7200"/>
              <a:buFont typeface="Arial"/>
              <a:buNone/>
            </a:pPr>
            <a:r>
              <a:rPr lang="en-US" sz="7200" b="1" i="0" u="none" strike="noStrike" cap="none">
                <a:solidFill>
                  <a:schemeClr val="dk1"/>
                </a:solidFill>
                <a:latin typeface="Calibri"/>
                <a:ea typeface="Calibri"/>
                <a:cs typeface="Calibri"/>
                <a:sym typeface="Calibri"/>
              </a:rPr>
              <a:t>Data Collection</a:t>
            </a:r>
            <a:endParaRPr sz="7200" b="1" i="0" u="none" strike="noStrike" cap="none">
              <a:solidFill>
                <a:schemeClr val="dk1"/>
              </a:solidFill>
              <a:latin typeface="Calibri"/>
              <a:ea typeface="Calibri"/>
              <a:cs typeface="Calibri"/>
              <a:sym typeface="Calibri"/>
            </a:endParaRPr>
          </a:p>
        </p:txBody>
      </p:sp>
      <p:sp>
        <p:nvSpPr>
          <p:cNvPr id="75" name="Google Shape;75;p1"/>
          <p:cNvSpPr txBox="1"/>
          <p:nvPr/>
        </p:nvSpPr>
        <p:spPr>
          <a:xfrm>
            <a:off x="15281519" y="26814559"/>
            <a:ext cx="13258800" cy="1143000"/>
          </a:xfrm>
          <a:prstGeom prst="rect">
            <a:avLst/>
          </a:prstGeom>
          <a:solidFill>
            <a:srgbClr val="FFFFFF"/>
          </a:solidFill>
          <a:ln w="1143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7200"/>
              <a:buFont typeface="Arial"/>
              <a:buNone/>
            </a:pPr>
            <a:r>
              <a:rPr lang="en-US" sz="7200" b="1" i="0" u="none" strike="noStrike" cap="none">
                <a:solidFill>
                  <a:schemeClr val="dk1"/>
                </a:solidFill>
                <a:latin typeface="Calibri"/>
                <a:ea typeface="Calibri"/>
                <a:cs typeface="Calibri"/>
                <a:sym typeface="Calibri"/>
              </a:rPr>
              <a:t>Project Deliverables</a:t>
            </a:r>
            <a:endParaRPr/>
          </a:p>
        </p:txBody>
      </p:sp>
      <p:sp>
        <p:nvSpPr>
          <p:cNvPr id="76" name="Google Shape;76;p1"/>
          <p:cNvSpPr txBox="1"/>
          <p:nvPr/>
        </p:nvSpPr>
        <p:spPr>
          <a:xfrm>
            <a:off x="15243171" y="28088188"/>
            <a:ext cx="14095338" cy="6740266"/>
          </a:xfrm>
          <a:prstGeom prst="rect">
            <a:avLst/>
          </a:prstGeom>
          <a:noFill/>
          <a:ln>
            <a:noFill/>
          </a:ln>
        </p:spPr>
        <p:txBody>
          <a:bodyPr spcFirstLastPara="1" wrap="square" lIns="91425" tIns="45700" rIns="91425" bIns="45700" anchor="t" anchorCtr="0">
            <a:spAutoFit/>
          </a:bodyPr>
          <a:lstStyle/>
          <a:p>
            <a:pPr indent="-304800">
              <a:buSzPts val="4800"/>
              <a:buFont typeface="Arial"/>
              <a:buChar char="•"/>
            </a:pPr>
            <a:r>
              <a:rPr lang="en-US" sz="4800" b="1" i="0" u="none" strike="noStrike" cap="none">
                <a:solidFill>
                  <a:srgbClr val="000000"/>
                </a:solidFill>
                <a:latin typeface="Calibri"/>
                <a:ea typeface="Calibri"/>
                <a:cs typeface="Calibri"/>
                <a:sym typeface="Calibri"/>
              </a:rPr>
              <a:t>Custom-built </a:t>
            </a:r>
            <a:r>
              <a:rPr lang="en-US" sz="4800" b="1">
                <a:latin typeface="Calibri"/>
                <a:ea typeface="Calibri"/>
                <a:cs typeface="Calibri"/>
                <a:sym typeface="Calibri"/>
              </a:rPr>
              <a:t>modular </a:t>
            </a:r>
            <a:r>
              <a:rPr lang="en-US" sz="4800" b="1" i="0" u="none" strike="noStrike" cap="none">
                <a:solidFill>
                  <a:srgbClr val="000000"/>
                </a:solidFill>
                <a:latin typeface="Calibri"/>
                <a:ea typeface="Calibri"/>
                <a:cs typeface="Calibri"/>
                <a:sym typeface="Calibri"/>
              </a:rPr>
              <a:t>test apparatus</a:t>
            </a:r>
            <a:r>
              <a:rPr lang="en-US" sz="4800" b="0" i="0" u="none" strike="noStrike" cap="none">
                <a:solidFill>
                  <a:srgbClr val="000000"/>
                </a:solidFill>
                <a:latin typeface="Calibri"/>
                <a:ea typeface="Calibri"/>
                <a:cs typeface="Calibri"/>
                <a:sym typeface="Calibri"/>
              </a:rPr>
              <a:t> for demonstrating heat transfer through building envelope components</a:t>
            </a:r>
            <a:endParaRPr/>
          </a:p>
          <a:p>
            <a:pPr marL="0" marR="0" lvl="0" indent="-304800" algn="l" rtl="0">
              <a:lnSpc>
                <a:spcPct val="100000"/>
              </a:lnSpc>
              <a:spcBef>
                <a:spcPts val="0"/>
              </a:spcBef>
              <a:spcAft>
                <a:spcPts val="0"/>
              </a:spcAft>
              <a:buClr>
                <a:srgbClr val="000000"/>
              </a:buClr>
              <a:buSzPts val="4800"/>
              <a:buFont typeface="Arial"/>
              <a:buChar char="•"/>
            </a:pPr>
            <a:r>
              <a:rPr lang="en-US" sz="4800" b="1" i="0" u="none" strike="noStrike" cap="none">
                <a:solidFill>
                  <a:srgbClr val="000000"/>
                </a:solidFill>
                <a:latin typeface="Calibri"/>
                <a:ea typeface="Calibri"/>
                <a:cs typeface="Calibri"/>
                <a:sym typeface="Calibri"/>
              </a:rPr>
              <a:t>Comprehensive lab manual</a:t>
            </a:r>
            <a:r>
              <a:rPr lang="en-US" sz="4800" b="0" i="0" u="none" strike="noStrike" cap="none">
                <a:solidFill>
                  <a:srgbClr val="000000"/>
                </a:solidFill>
                <a:latin typeface="Calibri"/>
                <a:ea typeface="Calibri"/>
                <a:cs typeface="Calibri"/>
                <a:sym typeface="Calibri"/>
              </a:rPr>
              <a:t> detailing three distinct experiments</a:t>
            </a:r>
            <a:endParaRPr/>
          </a:p>
          <a:p>
            <a:pPr marL="0" marR="0" lvl="0" indent="-304800" algn="l" rtl="0">
              <a:lnSpc>
                <a:spcPct val="100000"/>
              </a:lnSpc>
              <a:spcBef>
                <a:spcPts val="0"/>
              </a:spcBef>
              <a:spcAft>
                <a:spcPts val="0"/>
              </a:spcAft>
              <a:buClr>
                <a:srgbClr val="000000"/>
              </a:buClr>
              <a:buSzPts val="4800"/>
              <a:buFont typeface="Arial"/>
              <a:buChar char="•"/>
            </a:pPr>
            <a:r>
              <a:rPr lang="en-US" sz="4800" b="1" i="0" u="none" strike="noStrike" cap="none">
                <a:solidFill>
                  <a:srgbClr val="000000"/>
                </a:solidFill>
                <a:latin typeface="Calibri"/>
                <a:ea typeface="Calibri"/>
                <a:cs typeface="Calibri"/>
                <a:sym typeface="Calibri"/>
              </a:rPr>
              <a:t>LabVIEW-based graphical user interface</a:t>
            </a:r>
            <a:r>
              <a:rPr lang="en-US" sz="4800" b="0" i="0" u="none" strike="noStrike" cap="none">
                <a:solidFill>
                  <a:srgbClr val="000000"/>
                </a:solidFill>
                <a:latin typeface="Calibri"/>
                <a:ea typeface="Calibri"/>
                <a:cs typeface="Calibri"/>
                <a:sym typeface="Calibri"/>
              </a:rPr>
              <a:t> integrated with experimental procedures</a:t>
            </a:r>
            <a:endParaRPr/>
          </a:p>
          <a:p>
            <a:pPr marL="0" marR="0" lvl="0" indent="-304800" algn="l" rtl="0">
              <a:lnSpc>
                <a:spcPct val="100000"/>
              </a:lnSpc>
              <a:spcBef>
                <a:spcPts val="0"/>
              </a:spcBef>
              <a:spcAft>
                <a:spcPts val="0"/>
              </a:spcAft>
              <a:buClr>
                <a:srgbClr val="000000"/>
              </a:buClr>
              <a:buSzPts val="4800"/>
              <a:buFont typeface="Arial"/>
              <a:buChar char="•"/>
            </a:pPr>
            <a:r>
              <a:rPr lang="en-US" sz="4800" b="1" i="0" u="none" strike="noStrike" cap="none" err="1">
                <a:solidFill>
                  <a:srgbClr val="000000"/>
                </a:solidFill>
                <a:latin typeface="Calibri"/>
                <a:ea typeface="Calibri"/>
                <a:cs typeface="Calibri"/>
                <a:sym typeface="Calibri"/>
              </a:rPr>
              <a:t>BEopt</a:t>
            </a:r>
            <a:r>
              <a:rPr lang="en-US" sz="4800" b="1" i="0" u="none" strike="noStrike" cap="none">
                <a:solidFill>
                  <a:srgbClr val="000000"/>
                </a:solidFill>
                <a:latin typeface="Calibri"/>
                <a:ea typeface="Calibri"/>
                <a:cs typeface="Calibri"/>
                <a:sym typeface="Calibri"/>
              </a:rPr>
              <a:t> model</a:t>
            </a:r>
            <a:r>
              <a:rPr lang="en-US" sz="4800" b="0" i="0" u="none" strike="noStrike" cap="none">
                <a:solidFill>
                  <a:srgbClr val="000000"/>
                </a:solidFill>
                <a:latin typeface="Calibri"/>
                <a:ea typeface="Calibri"/>
                <a:cs typeface="Calibri"/>
                <a:sym typeface="Calibri"/>
              </a:rPr>
              <a:t> evaluating the energy performance of residential applications using the tested glass samples</a:t>
            </a:r>
            <a:endParaRPr/>
          </a:p>
        </p:txBody>
      </p:sp>
      <p:sp>
        <p:nvSpPr>
          <p:cNvPr id="77" name="Google Shape;77;p1"/>
          <p:cNvSpPr txBox="1"/>
          <p:nvPr/>
        </p:nvSpPr>
        <p:spPr>
          <a:xfrm>
            <a:off x="32286925" y="14043386"/>
            <a:ext cx="7412353" cy="646331"/>
          </a:xfrm>
          <a:prstGeom prst="rect">
            <a:avLst/>
          </a:prstGeom>
          <a:noFill/>
          <a:ln>
            <a:noFill/>
          </a:ln>
        </p:spPr>
        <p:txBody>
          <a:bodyPr spcFirstLastPara="1" wrap="square" lIns="91425" tIns="45700" rIns="91425" bIns="45700" anchor="t" anchorCtr="0">
            <a:spAutoFit/>
          </a:bodyPr>
          <a:lstStyle/>
          <a:p>
            <a:pPr algn="ctr"/>
            <a:r>
              <a:rPr lang="en-US" sz="3600" b="1" i="0" u="none" strike="noStrike" cap="none">
                <a:solidFill>
                  <a:srgbClr val="000000"/>
                </a:solidFill>
                <a:latin typeface="Calibri"/>
                <a:ea typeface="Calibri"/>
                <a:cs typeface="Calibri"/>
                <a:sym typeface="Calibri"/>
              </a:rPr>
              <a:t>Figure 2: Single Pane </a:t>
            </a:r>
            <a:r>
              <a:rPr lang="en-US" sz="3600" b="1">
                <a:latin typeface="Calibri"/>
                <a:ea typeface="Calibri"/>
                <a:cs typeface="Calibri"/>
                <a:sym typeface="Calibri"/>
              </a:rPr>
              <a:t>glass</a:t>
            </a:r>
            <a:endParaRPr lang="en-US"/>
          </a:p>
        </p:txBody>
      </p:sp>
      <p:sp>
        <p:nvSpPr>
          <p:cNvPr id="78" name="Google Shape;78;p1"/>
          <p:cNvSpPr txBox="1"/>
          <p:nvPr/>
        </p:nvSpPr>
        <p:spPr>
          <a:xfrm>
            <a:off x="31071390" y="9090907"/>
            <a:ext cx="2678430" cy="584775"/>
          </a:xfrm>
          <a:prstGeom prst="rect">
            <a:avLst/>
          </a:prstGeom>
          <a:solidFill>
            <a:srgbClr val="E3E3E3"/>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200" b="0" i="0" u="none" strike="noStrike" cap="none">
                <a:solidFill>
                  <a:srgbClr val="FF0000"/>
                </a:solidFill>
                <a:latin typeface="Arial"/>
                <a:ea typeface="Arial"/>
                <a:cs typeface="Arial"/>
                <a:sym typeface="Arial"/>
              </a:rPr>
              <a:t>T_s, outer</a:t>
            </a:r>
            <a:endParaRPr/>
          </a:p>
        </p:txBody>
      </p:sp>
      <p:cxnSp>
        <p:nvCxnSpPr>
          <p:cNvPr id="79" name="Google Shape;79;p1"/>
          <p:cNvCxnSpPr>
            <a:stCxn id="78" idx="3"/>
          </p:cNvCxnSpPr>
          <p:nvPr/>
        </p:nvCxnSpPr>
        <p:spPr>
          <a:xfrm rot="10800000" flipH="1">
            <a:off x="33749820" y="9274095"/>
            <a:ext cx="4489800" cy="109200"/>
          </a:xfrm>
          <a:prstGeom prst="straightConnector1">
            <a:avLst/>
          </a:prstGeom>
          <a:noFill/>
          <a:ln w="76200" cap="flat" cmpd="sng">
            <a:solidFill>
              <a:srgbClr val="FF0000"/>
            </a:solidFill>
            <a:prstDash val="solid"/>
            <a:round/>
            <a:headEnd type="none" w="sm" len="sm"/>
            <a:tailEnd type="triangle" w="med" len="med"/>
          </a:ln>
        </p:spPr>
      </p:cxnSp>
      <p:sp>
        <p:nvSpPr>
          <p:cNvPr id="80" name="Google Shape;80;p1"/>
          <p:cNvSpPr txBox="1"/>
          <p:nvPr/>
        </p:nvSpPr>
        <p:spPr>
          <a:xfrm>
            <a:off x="38905425" y="10649743"/>
            <a:ext cx="2678430" cy="584775"/>
          </a:xfrm>
          <a:prstGeom prst="rect">
            <a:avLst/>
          </a:prstGeom>
          <a:solidFill>
            <a:srgbClr val="E3E3E3"/>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200" b="0" i="0" u="none" strike="noStrike" cap="none">
                <a:solidFill>
                  <a:srgbClr val="FF0000"/>
                </a:solidFill>
                <a:latin typeface="Arial"/>
                <a:ea typeface="Arial"/>
                <a:cs typeface="Arial"/>
                <a:sym typeface="Arial"/>
              </a:rPr>
              <a:t>T_s ,inside</a:t>
            </a:r>
            <a:endParaRPr/>
          </a:p>
        </p:txBody>
      </p:sp>
      <p:cxnSp>
        <p:nvCxnSpPr>
          <p:cNvPr id="81" name="Google Shape;81;p1"/>
          <p:cNvCxnSpPr>
            <a:stCxn id="80" idx="0"/>
          </p:cNvCxnSpPr>
          <p:nvPr/>
        </p:nvCxnSpPr>
        <p:spPr>
          <a:xfrm rot="10800000">
            <a:off x="40244640" y="9987043"/>
            <a:ext cx="0" cy="662700"/>
          </a:xfrm>
          <a:prstGeom prst="straightConnector1">
            <a:avLst/>
          </a:prstGeom>
          <a:noFill/>
          <a:ln w="76200" cap="flat" cmpd="sng">
            <a:solidFill>
              <a:srgbClr val="FF0000"/>
            </a:solidFill>
            <a:prstDash val="solid"/>
            <a:round/>
            <a:headEnd type="none" w="sm" len="sm"/>
            <a:tailEnd type="triangle" w="med" len="med"/>
          </a:ln>
        </p:spPr>
      </p:cxnSp>
      <p:pic>
        <p:nvPicPr>
          <p:cNvPr id="82" name="Google Shape;82;p1" descr="1"/>
          <p:cNvPicPr preferRelativeResize="0"/>
          <p:nvPr/>
        </p:nvPicPr>
        <p:blipFill rotWithShape="1">
          <a:blip r:embed="rId5">
            <a:alphaModFix/>
          </a:blip>
          <a:srcRect l="3445" t="10045" r="4698" b="46830"/>
          <a:stretch/>
        </p:blipFill>
        <p:spPr>
          <a:xfrm>
            <a:off x="15243172" y="35143663"/>
            <a:ext cx="6210060" cy="2488259"/>
          </a:xfrm>
          <a:prstGeom prst="rect">
            <a:avLst/>
          </a:prstGeom>
          <a:noFill/>
          <a:ln>
            <a:noFill/>
          </a:ln>
        </p:spPr>
      </p:pic>
      <p:pic>
        <p:nvPicPr>
          <p:cNvPr id="83" name="Google Shape;83;p1" title="FIT SB Logo Vertical.jpg"/>
          <p:cNvPicPr preferRelativeResize="0"/>
          <p:nvPr/>
        </p:nvPicPr>
        <p:blipFill>
          <a:blip r:embed="rId6">
            <a:alphaModFix/>
          </a:blip>
          <a:stretch>
            <a:fillRect/>
          </a:stretch>
        </p:blipFill>
        <p:spPr>
          <a:xfrm>
            <a:off x="37027701" y="361645"/>
            <a:ext cx="6210050" cy="6004767"/>
          </a:xfrm>
          <a:prstGeom prst="rect">
            <a:avLst/>
          </a:prstGeom>
          <a:noFill/>
          <a:ln>
            <a:noFill/>
          </a:ln>
        </p:spPr>
      </p:pic>
      <p:pic>
        <p:nvPicPr>
          <p:cNvPr id="3" name="Picture 2" descr="A machine on a table&#10;&#10;AI-generated content may be incorrect.">
            <a:extLst>
              <a:ext uri="{FF2B5EF4-FFF2-40B4-BE49-F238E27FC236}">
                <a16:creationId xmlns:a16="http://schemas.microsoft.com/office/drawing/2014/main" id="{ED34A402-D3A2-CA5C-F71E-75CDF6B22FD7}"/>
              </a:ext>
            </a:extLst>
          </p:cNvPr>
          <p:cNvPicPr>
            <a:picLocks noChangeAspect="1"/>
          </p:cNvPicPr>
          <p:nvPr/>
        </p:nvPicPr>
        <p:blipFill>
          <a:blip r:embed="rId7"/>
          <a:srcRect t="21098" b="18821"/>
          <a:stretch/>
        </p:blipFill>
        <p:spPr>
          <a:xfrm>
            <a:off x="15243171" y="14884321"/>
            <a:ext cx="13331829" cy="10679746"/>
          </a:xfrm>
          <a:prstGeom prst="rect">
            <a:avLst/>
          </a:prstGeom>
        </p:spPr>
      </p:pic>
      <p:sp>
        <p:nvSpPr>
          <p:cNvPr id="2" name="TextBox 1">
            <a:extLst>
              <a:ext uri="{FF2B5EF4-FFF2-40B4-BE49-F238E27FC236}">
                <a16:creationId xmlns:a16="http://schemas.microsoft.com/office/drawing/2014/main" id="{D22D5D86-C1A1-328B-E474-3D49ABDD3220}"/>
              </a:ext>
            </a:extLst>
          </p:cNvPr>
          <p:cNvSpPr txBox="1"/>
          <p:nvPr/>
        </p:nvSpPr>
        <p:spPr>
          <a:xfrm>
            <a:off x="16702393" y="15080269"/>
            <a:ext cx="2568100" cy="830997"/>
          </a:xfrm>
          <a:prstGeom prst="rect">
            <a:avLst/>
          </a:prstGeom>
          <a:solidFill>
            <a:srgbClr val="92D050">
              <a:alpha val="38039"/>
            </a:srgbClr>
          </a:solidFill>
          <a:ln>
            <a:solidFill>
              <a:srgbClr val="002060"/>
            </a:solidFill>
          </a:ln>
        </p:spPr>
        <p:txBody>
          <a:bodyPr wrap="square" rtlCol="0">
            <a:spAutoFit/>
          </a:bodyPr>
          <a:lstStyle/>
          <a:p>
            <a:pPr algn="ctr"/>
            <a:r>
              <a:rPr lang="en-US" sz="2400"/>
              <a:t>Heat Source</a:t>
            </a:r>
          </a:p>
          <a:p>
            <a:pPr algn="ctr"/>
            <a:r>
              <a:rPr lang="en-US" sz="2400"/>
              <a:t>(nine 50W bulbs)</a:t>
            </a:r>
          </a:p>
        </p:txBody>
      </p:sp>
      <p:cxnSp>
        <p:nvCxnSpPr>
          <p:cNvPr id="5" name="Straight Arrow Connector 4">
            <a:extLst>
              <a:ext uri="{FF2B5EF4-FFF2-40B4-BE49-F238E27FC236}">
                <a16:creationId xmlns:a16="http://schemas.microsoft.com/office/drawing/2014/main" id="{CA901686-8E32-DF8F-9676-6694F3C89361}"/>
              </a:ext>
            </a:extLst>
          </p:cNvPr>
          <p:cNvCxnSpPr>
            <a:cxnSpLocks/>
            <a:stCxn id="2" idx="2"/>
          </p:cNvCxnSpPr>
          <p:nvPr/>
        </p:nvCxnSpPr>
        <p:spPr>
          <a:xfrm>
            <a:off x="17986443" y="15911266"/>
            <a:ext cx="517457" cy="2440234"/>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9F47AACA-A869-7A5F-4E60-B020516F65AA}"/>
              </a:ext>
            </a:extLst>
          </p:cNvPr>
          <p:cNvSpPr txBox="1"/>
          <p:nvPr/>
        </p:nvSpPr>
        <p:spPr>
          <a:xfrm>
            <a:off x="15154231" y="23443517"/>
            <a:ext cx="2568100" cy="461665"/>
          </a:xfrm>
          <a:prstGeom prst="rect">
            <a:avLst/>
          </a:prstGeom>
          <a:solidFill>
            <a:srgbClr val="92D050">
              <a:alpha val="38039"/>
            </a:srgbClr>
          </a:solidFill>
          <a:ln>
            <a:solidFill>
              <a:srgbClr val="002060"/>
            </a:solidFill>
          </a:ln>
        </p:spPr>
        <p:txBody>
          <a:bodyPr wrap="square" rtlCol="0">
            <a:spAutoFit/>
          </a:bodyPr>
          <a:lstStyle/>
          <a:p>
            <a:pPr algn="ctr"/>
            <a:r>
              <a:rPr lang="en-US" sz="2400"/>
              <a:t>ON/OFF Switch</a:t>
            </a:r>
          </a:p>
        </p:txBody>
      </p:sp>
      <p:cxnSp>
        <p:nvCxnSpPr>
          <p:cNvPr id="11" name="Straight Arrow Connector 10">
            <a:extLst>
              <a:ext uri="{FF2B5EF4-FFF2-40B4-BE49-F238E27FC236}">
                <a16:creationId xmlns:a16="http://schemas.microsoft.com/office/drawing/2014/main" id="{AA49649D-5FC4-A382-32FD-BDE589A63727}"/>
              </a:ext>
            </a:extLst>
          </p:cNvPr>
          <p:cNvCxnSpPr>
            <a:cxnSpLocks/>
          </p:cNvCxnSpPr>
          <p:nvPr/>
        </p:nvCxnSpPr>
        <p:spPr>
          <a:xfrm flipV="1">
            <a:off x="16388500" y="21766696"/>
            <a:ext cx="594282" cy="167682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EEC3C17-DE49-9470-36ED-4734CC311991}"/>
              </a:ext>
            </a:extLst>
          </p:cNvPr>
          <p:cNvSpPr txBox="1"/>
          <p:nvPr/>
        </p:nvSpPr>
        <p:spPr>
          <a:xfrm>
            <a:off x="16817379" y="24204352"/>
            <a:ext cx="2568100" cy="830997"/>
          </a:xfrm>
          <a:prstGeom prst="rect">
            <a:avLst/>
          </a:prstGeom>
          <a:solidFill>
            <a:srgbClr val="92D050">
              <a:alpha val="38039"/>
            </a:srgbClr>
          </a:solidFill>
          <a:ln>
            <a:solidFill>
              <a:srgbClr val="002060"/>
            </a:solidFill>
          </a:ln>
        </p:spPr>
        <p:txBody>
          <a:bodyPr wrap="square" rtlCol="0">
            <a:spAutoFit/>
          </a:bodyPr>
          <a:lstStyle/>
          <a:p>
            <a:pPr algn="ctr"/>
            <a:r>
              <a:rPr lang="en-US" sz="2400"/>
              <a:t>Sliding Heat Source Gantry</a:t>
            </a:r>
          </a:p>
        </p:txBody>
      </p:sp>
      <p:cxnSp>
        <p:nvCxnSpPr>
          <p:cNvPr id="15" name="Straight Arrow Connector 14">
            <a:extLst>
              <a:ext uri="{FF2B5EF4-FFF2-40B4-BE49-F238E27FC236}">
                <a16:creationId xmlns:a16="http://schemas.microsoft.com/office/drawing/2014/main" id="{52D8BE17-8D16-978A-34D6-BC92B79F09B9}"/>
              </a:ext>
            </a:extLst>
          </p:cNvPr>
          <p:cNvCxnSpPr>
            <a:cxnSpLocks/>
          </p:cNvCxnSpPr>
          <p:nvPr/>
        </p:nvCxnSpPr>
        <p:spPr>
          <a:xfrm flipH="1" flipV="1">
            <a:off x="17633558" y="22748315"/>
            <a:ext cx="494553" cy="1592615"/>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FAD8200B-13C2-C26B-AA2F-BE3E09D54694}"/>
              </a:ext>
            </a:extLst>
          </p:cNvPr>
          <p:cNvCxnSpPr>
            <a:cxnSpLocks/>
            <a:stCxn id="22" idx="0"/>
          </p:cNvCxnSpPr>
          <p:nvPr/>
        </p:nvCxnSpPr>
        <p:spPr>
          <a:xfrm flipV="1">
            <a:off x="22771033" y="19722548"/>
            <a:ext cx="492543" cy="4481804"/>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25A0F71D-7208-E130-0147-55093AD077B3}"/>
              </a:ext>
            </a:extLst>
          </p:cNvPr>
          <p:cNvCxnSpPr>
            <a:cxnSpLocks/>
            <a:stCxn id="23" idx="0"/>
          </p:cNvCxnSpPr>
          <p:nvPr/>
        </p:nvCxnSpPr>
        <p:spPr>
          <a:xfrm flipH="1" flipV="1">
            <a:off x="25972219" y="20260211"/>
            <a:ext cx="1284050" cy="364497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8CB33621-724A-58D2-C7B8-448CBA515231}"/>
              </a:ext>
            </a:extLst>
          </p:cNvPr>
          <p:cNvSpPr txBox="1"/>
          <p:nvPr/>
        </p:nvSpPr>
        <p:spPr>
          <a:xfrm>
            <a:off x="21486983" y="24204352"/>
            <a:ext cx="2568100" cy="830997"/>
          </a:xfrm>
          <a:prstGeom prst="rect">
            <a:avLst/>
          </a:prstGeom>
          <a:solidFill>
            <a:srgbClr val="92D050">
              <a:alpha val="38039"/>
            </a:srgbClr>
          </a:solidFill>
          <a:ln>
            <a:solidFill>
              <a:srgbClr val="002060"/>
            </a:solidFill>
          </a:ln>
        </p:spPr>
        <p:txBody>
          <a:bodyPr wrap="square" rtlCol="0">
            <a:spAutoFit/>
          </a:bodyPr>
          <a:lstStyle/>
          <a:p>
            <a:pPr algn="ctr"/>
            <a:r>
              <a:rPr lang="en-US" sz="2400"/>
              <a:t>Front Active Test Panel</a:t>
            </a:r>
          </a:p>
        </p:txBody>
      </p:sp>
      <p:sp>
        <p:nvSpPr>
          <p:cNvPr id="23" name="TextBox 22">
            <a:extLst>
              <a:ext uri="{FF2B5EF4-FFF2-40B4-BE49-F238E27FC236}">
                <a16:creationId xmlns:a16="http://schemas.microsoft.com/office/drawing/2014/main" id="{2900E1FA-12D0-C2C5-4C4C-F25401CB0F14}"/>
              </a:ext>
            </a:extLst>
          </p:cNvPr>
          <p:cNvSpPr txBox="1"/>
          <p:nvPr/>
        </p:nvSpPr>
        <p:spPr>
          <a:xfrm>
            <a:off x="25972219" y="23905182"/>
            <a:ext cx="2568100" cy="830997"/>
          </a:xfrm>
          <a:prstGeom prst="rect">
            <a:avLst/>
          </a:prstGeom>
          <a:solidFill>
            <a:srgbClr val="92D050">
              <a:alpha val="38039"/>
            </a:srgbClr>
          </a:solidFill>
          <a:ln>
            <a:solidFill>
              <a:srgbClr val="002060"/>
            </a:solidFill>
          </a:ln>
        </p:spPr>
        <p:txBody>
          <a:bodyPr wrap="square" rtlCol="0">
            <a:spAutoFit/>
          </a:bodyPr>
          <a:lstStyle/>
          <a:p>
            <a:pPr algn="ctr"/>
            <a:r>
              <a:rPr lang="en-US" sz="2400"/>
              <a:t>Viewing/Access Panel</a:t>
            </a:r>
          </a:p>
        </p:txBody>
      </p:sp>
      <p:sp>
        <p:nvSpPr>
          <p:cNvPr id="28" name="TextBox 27">
            <a:extLst>
              <a:ext uri="{FF2B5EF4-FFF2-40B4-BE49-F238E27FC236}">
                <a16:creationId xmlns:a16="http://schemas.microsoft.com/office/drawing/2014/main" id="{994D5C39-2824-7562-942D-CD58F75F2C00}"/>
              </a:ext>
            </a:extLst>
          </p:cNvPr>
          <p:cNvSpPr txBox="1"/>
          <p:nvPr/>
        </p:nvSpPr>
        <p:spPr>
          <a:xfrm>
            <a:off x="18918883" y="16167176"/>
            <a:ext cx="2568100" cy="461665"/>
          </a:xfrm>
          <a:prstGeom prst="rect">
            <a:avLst/>
          </a:prstGeom>
          <a:solidFill>
            <a:srgbClr val="92D050">
              <a:alpha val="38039"/>
            </a:srgbClr>
          </a:solidFill>
          <a:ln>
            <a:solidFill>
              <a:srgbClr val="002060"/>
            </a:solidFill>
          </a:ln>
        </p:spPr>
        <p:txBody>
          <a:bodyPr wrap="square" rtlCol="0">
            <a:spAutoFit/>
          </a:bodyPr>
          <a:lstStyle/>
          <a:p>
            <a:pPr algn="ctr"/>
            <a:r>
              <a:rPr lang="en-US" sz="2400"/>
              <a:t>Thermocouple</a:t>
            </a:r>
          </a:p>
        </p:txBody>
      </p:sp>
      <p:cxnSp>
        <p:nvCxnSpPr>
          <p:cNvPr id="29" name="Straight Arrow Connector 28">
            <a:extLst>
              <a:ext uri="{FF2B5EF4-FFF2-40B4-BE49-F238E27FC236}">
                <a16:creationId xmlns:a16="http://schemas.microsoft.com/office/drawing/2014/main" id="{8EF99557-9CE4-223F-770F-0418C35311B3}"/>
              </a:ext>
            </a:extLst>
          </p:cNvPr>
          <p:cNvCxnSpPr>
            <a:cxnSpLocks/>
          </p:cNvCxnSpPr>
          <p:nvPr/>
        </p:nvCxnSpPr>
        <p:spPr>
          <a:xfrm>
            <a:off x="20218400" y="16628841"/>
            <a:ext cx="2429235" cy="1811559"/>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2"/>
          <p:cNvSpPr txBox="1"/>
          <p:nvPr/>
        </p:nvSpPr>
        <p:spPr>
          <a:xfrm>
            <a:off x="6126480" y="8120312"/>
            <a:ext cx="24203070" cy="1892821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7000"/>
              <a:buFont typeface="Arial"/>
              <a:buNone/>
            </a:pPr>
            <a:r>
              <a:rPr lang="en-US" sz="7000" b="1" i="0" u="none" strike="noStrike" cap="none">
                <a:solidFill>
                  <a:srgbClr val="760000"/>
                </a:solidFill>
                <a:latin typeface="Calibri"/>
                <a:ea typeface="Calibri"/>
                <a:cs typeface="Calibri"/>
                <a:sym typeface="Calibri"/>
              </a:rPr>
              <a:t>	</a:t>
            </a:r>
            <a:r>
              <a:rPr lang="en-US" sz="7200" b="1" i="0" u="sng" strike="noStrike" cap="none">
                <a:solidFill>
                  <a:srgbClr val="760000"/>
                </a:solidFill>
                <a:latin typeface="Calibri"/>
                <a:ea typeface="Calibri"/>
                <a:cs typeface="Calibri"/>
                <a:sym typeface="Calibri"/>
              </a:rPr>
              <a:t>INSTRUCTIONS</a:t>
            </a:r>
            <a:endParaRPr sz="7000" b="1" i="0" u="sng" strike="noStrike" cap="none">
              <a:solidFill>
                <a:srgbClr val="760000"/>
              </a:solidFill>
              <a:latin typeface="Calibri"/>
              <a:ea typeface="Calibri"/>
              <a:cs typeface="Calibri"/>
              <a:sym typeface="Calibri"/>
            </a:endParaRPr>
          </a:p>
          <a:p>
            <a:pPr marL="685800" marR="0" lvl="0" indent="-685800" algn="l" rtl="0">
              <a:lnSpc>
                <a:spcPct val="100000"/>
              </a:lnSpc>
              <a:spcBef>
                <a:spcPts val="0"/>
              </a:spcBef>
              <a:spcAft>
                <a:spcPts val="0"/>
              </a:spcAft>
              <a:buClr>
                <a:schemeClr val="dk1"/>
              </a:buClr>
              <a:buSzPts val="4800"/>
              <a:buFont typeface="Arial"/>
              <a:buChar char="•"/>
            </a:pPr>
            <a:r>
              <a:rPr lang="en-US" sz="4800" b="1" i="0" u="none" strike="noStrike" cap="none">
                <a:solidFill>
                  <a:schemeClr val="dk1"/>
                </a:solidFill>
                <a:latin typeface="Calibri"/>
                <a:ea typeface="Calibri"/>
                <a:cs typeface="Calibri"/>
                <a:sym typeface="Calibri"/>
              </a:rPr>
              <a:t>Do not use a color background</a:t>
            </a:r>
            <a:endParaRPr sz="1400" b="0" i="0" u="none" strike="noStrike" cap="none">
              <a:solidFill>
                <a:srgbClr val="000000"/>
              </a:solidFill>
              <a:latin typeface="Arial"/>
              <a:ea typeface="Arial"/>
              <a:cs typeface="Arial"/>
              <a:sym typeface="Arial"/>
            </a:endParaRPr>
          </a:p>
          <a:p>
            <a:pPr marL="685800" marR="0" lvl="0" indent="-685800" algn="l" rtl="0">
              <a:lnSpc>
                <a:spcPct val="100000"/>
              </a:lnSpc>
              <a:spcBef>
                <a:spcPts val="0"/>
              </a:spcBef>
              <a:spcAft>
                <a:spcPts val="0"/>
              </a:spcAft>
              <a:buClr>
                <a:schemeClr val="dk1"/>
              </a:buClr>
              <a:buSzPts val="4800"/>
              <a:buFont typeface="Arial"/>
              <a:buChar char="•"/>
            </a:pPr>
            <a:r>
              <a:rPr lang="en-US" sz="4800" b="1" i="0" u="none" strike="noStrike" cap="none">
                <a:solidFill>
                  <a:schemeClr val="dk1"/>
                </a:solidFill>
                <a:latin typeface="Calibri"/>
                <a:ea typeface="Calibri"/>
                <a:cs typeface="Calibri"/>
                <a:sym typeface="Calibri"/>
              </a:rPr>
              <a:t>Keep all content within the gold lines and blue and crimson bars (other than title block and icons)</a:t>
            </a:r>
            <a:endParaRPr sz="1400" b="0" i="0" u="none" strike="noStrike" cap="none">
              <a:solidFill>
                <a:srgbClr val="000000"/>
              </a:solidFill>
              <a:latin typeface="Arial"/>
              <a:ea typeface="Arial"/>
              <a:cs typeface="Arial"/>
              <a:sym typeface="Arial"/>
            </a:endParaRPr>
          </a:p>
          <a:p>
            <a:pPr marL="685800" marR="0" lvl="0" indent="-685800" algn="l" rtl="0">
              <a:lnSpc>
                <a:spcPct val="100000"/>
              </a:lnSpc>
              <a:spcBef>
                <a:spcPts val="0"/>
              </a:spcBef>
              <a:spcAft>
                <a:spcPts val="0"/>
              </a:spcAft>
              <a:buClr>
                <a:schemeClr val="dk1"/>
              </a:buClr>
              <a:buSzPts val="4800"/>
              <a:buFont typeface="Arial"/>
              <a:buChar char="•"/>
            </a:pPr>
            <a:r>
              <a:rPr lang="en-US" sz="4800" b="1" i="0" u="none" strike="noStrike" cap="none">
                <a:solidFill>
                  <a:schemeClr val="dk1"/>
                </a:solidFill>
                <a:latin typeface="Calibri"/>
                <a:ea typeface="Calibri"/>
                <a:cs typeface="Calibri"/>
                <a:sym typeface="Calibri"/>
              </a:rPr>
              <a:t>Do not change the size of the poster</a:t>
            </a:r>
            <a:endParaRPr sz="1400" b="0" i="0" u="none" strike="noStrike" cap="none">
              <a:solidFill>
                <a:srgbClr val="000000"/>
              </a:solidFill>
              <a:latin typeface="Arial"/>
              <a:ea typeface="Arial"/>
              <a:cs typeface="Arial"/>
              <a:sym typeface="Arial"/>
            </a:endParaRPr>
          </a:p>
          <a:p>
            <a:pPr marL="685800" marR="0" lvl="0" indent="-685800" algn="l" rtl="0">
              <a:lnSpc>
                <a:spcPct val="100000"/>
              </a:lnSpc>
              <a:spcBef>
                <a:spcPts val="0"/>
              </a:spcBef>
              <a:spcAft>
                <a:spcPts val="0"/>
              </a:spcAft>
              <a:buClr>
                <a:schemeClr val="dk1"/>
              </a:buClr>
              <a:buSzPts val="4800"/>
              <a:buFont typeface="Arial"/>
              <a:buChar char="•"/>
            </a:pPr>
            <a:r>
              <a:rPr lang="en-US" sz="4800" b="1" i="0" u="none" strike="noStrike" cap="none">
                <a:solidFill>
                  <a:schemeClr val="dk1"/>
                </a:solidFill>
                <a:latin typeface="Calibri"/>
                <a:ea typeface="Calibri"/>
                <a:cs typeface="Calibri"/>
                <a:sym typeface="Calibri"/>
              </a:rPr>
              <a:t>Please keep the text readable.  The only font allowed is “Calibri”. It is available on all Microsoft products . Minimum font size is 48 pts.</a:t>
            </a:r>
            <a:endParaRPr sz="1400" b="0" i="0" u="none" strike="noStrike" cap="none">
              <a:solidFill>
                <a:srgbClr val="000000"/>
              </a:solidFill>
              <a:latin typeface="Arial"/>
              <a:ea typeface="Arial"/>
              <a:cs typeface="Arial"/>
              <a:sym typeface="Arial"/>
            </a:endParaRPr>
          </a:p>
          <a:p>
            <a:pPr marL="685800" marR="0" lvl="0" indent="-685800" algn="l" rtl="0">
              <a:lnSpc>
                <a:spcPct val="100000"/>
              </a:lnSpc>
              <a:spcBef>
                <a:spcPts val="0"/>
              </a:spcBef>
              <a:spcAft>
                <a:spcPts val="0"/>
              </a:spcAft>
              <a:buClr>
                <a:schemeClr val="dk1"/>
              </a:buClr>
              <a:buSzPts val="4800"/>
              <a:buFont typeface="Arial"/>
              <a:buChar char="•"/>
            </a:pPr>
            <a:r>
              <a:rPr lang="en-US" sz="4800" b="1" i="0" u="none" strike="noStrike" cap="none">
                <a:solidFill>
                  <a:schemeClr val="dk1"/>
                </a:solidFill>
                <a:latin typeface="Calibri"/>
                <a:ea typeface="Calibri"/>
                <a:cs typeface="Calibri"/>
                <a:sym typeface="Calibri"/>
              </a:rPr>
              <a:t>The size is already set to exactly the print size. Please arrange and size all the images and text properly.</a:t>
            </a:r>
            <a:endParaRPr sz="1400" b="0" i="0" u="none" strike="noStrike" cap="none">
              <a:solidFill>
                <a:srgbClr val="000000"/>
              </a:solidFill>
              <a:latin typeface="Arial"/>
              <a:ea typeface="Arial"/>
              <a:cs typeface="Arial"/>
              <a:sym typeface="Arial"/>
            </a:endParaRPr>
          </a:p>
          <a:p>
            <a:pPr marL="685800" marR="0" lvl="0" indent="-685800" algn="l" rtl="0">
              <a:lnSpc>
                <a:spcPct val="100000"/>
              </a:lnSpc>
              <a:spcBef>
                <a:spcPts val="0"/>
              </a:spcBef>
              <a:spcAft>
                <a:spcPts val="0"/>
              </a:spcAft>
              <a:buClr>
                <a:schemeClr val="dk1"/>
              </a:buClr>
              <a:buSzPts val="4800"/>
              <a:buFont typeface="Arial"/>
              <a:buChar char="•"/>
            </a:pPr>
            <a:r>
              <a:rPr lang="en-US" sz="4800" b="1" i="0" u="none" strike="noStrike" cap="none">
                <a:solidFill>
                  <a:schemeClr val="dk1"/>
                </a:solidFill>
                <a:latin typeface="Calibri"/>
                <a:ea typeface="Calibri"/>
                <a:cs typeface="Calibri"/>
                <a:sym typeface="Calibri"/>
              </a:rPr>
              <a:t>Ensure that all images are at least 300 dpi</a:t>
            </a:r>
            <a:endParaRPr sz="1400" b="0" i="0" u="none" strike="noStrike" cap="none">
              <a:solidFill>
                <a:srgbClr val="000000"/>
              </a:solidFill>
              <a:latin typeface="Arial"/>
              <a:ea typeface="Arial"/>
              <a:cs typeface="Arial"/>
              <a:sym typeface="Arial"/>
            </a:endParaRPr>
          </a:p>
          <a:p>
            <a:pPr marL="685800" marR="0" lvl="0" indent="-685800" algn="l" rtl="0">
              <a:lnSpc>
                <a:spcPct val="100000"/>
              </a:lnSpc>
              <a:spcBef>
                <a:spcPts val="0"/>
              </a:spcBef>
              <a:spcAft>
                <a:spcPts val="0"/>
              </a:spcAft>
              <a:buClr>
                <a:schemeClr val="dk1"/>
              </a:buClr>
              <a:buSzPts val="4800"/>
              <a:buFont typeface="Arial"/>
              <a:buChar char="•"/>
            </a:pPr>
            <a:r>
              <a:rPr lang="en-US" sz="4800" b="1" i="0" u="none" strike="noStrike" cap="none">
                <a:solidFill>
                  <a:schemeClr val="dk1"/>
                </a:solidFill>
                <a:latin typeface="Calibri"/>
                <a:ea typeface="Calibri"/>
                <a:cs typeface="Calibri"/>
                <a:sym typeface="Calibri"/>
              </a:rPr>
              <a:t>The name of any faculty should be put in as “Dr. [First Name] [Middle Initial]. [Last Name], Dept. Of [name of department], [name of institution] </a:t>
            </a:r>
            <a:endParaRPr sz="1400" b="0" i="0" u="none" strike="noStrike" cap="none">
              <a:solidFill>
                <a:srgbClr val="000000"/>
              </a:solidFill>
              <a:latin typeface="Arial"/>
              <a:ea typeface="Arial"/>
              <a:cs typeface="Arial"/>
              <a:sym typeface="Arial"/>
            </a:endParaRPr>
          </a:p>
          <a:p>
            <a:pPr marL="685800" marR="0" lvl="0" indent="-685800" algn="l" rtl="0">
              <a:lnSpc>
                <a:spcPct val="100000"/>
              </a:lnSpc>
              <a:spcBef>
                <a:spcPts val="0"/>
              </a:spcBef>
              <a:spcAft>
                <a:spcPts val="0"/>
              </a:spcAft>
              <a:buClr>
                <a:schemeClr val="dk1"/>
              </a:buClr>
              <a:buSzPts val="4800"/>
              <a:buFont typeface="Arial"/>
              <a:buChar char="•"/>
            </a:pPr>
            <a:r>
              <a:rPr lang="en-US" sz="4800" b="1" i="0" u="none" strike="noStrike" cap="none">
                <a:solidFill>
                  <a:schemeClr val="dk1"/>
                </a:solidFill>
                <a:latin typeface="Calibri"/>
                <a:ea typeface="Calibri"/>
                <a:cs typeface="Calibri"/>
                <a:sym typeface="Calibri"/>
              </a:rPr>
              <a:t>Names of any sponsors, mentors, volunteers, helpers, etc. can be put in the acknowledgements section. Put in text only. Do not put in any additional logos in the poster other than the ones already in the template.</a:t>
            </a:r>
            <a:endParaRPr/>
          </a:p>
          <a:p>
            <a:pPr marL="685800" marR="0" lvl="0" indent="-381000" algn="l" rtl="0">
              <a:lnSpc>
                <a:spcPct val="100000"/>
              </a:lnSpc>
              <a:spcBef>
                <a:spcPts val="0"/>
              </a:spcBef>
              <a:spcAft>
                <a:spcPts val="0"/>
              </a:spcAft>
              <a:buClr>
                <a:schemeClr val="dk1"/>
              </a:buClr>
              <a:buSzPts val="4800"/>
              <a:buFont typeface="Arial"/>
              <a:buNone/>
            </a:pPr>
            <a:endParaRPr sz="4800" b="1" i="0" u="none" strike="noStrike" cap="none">
              <a:solidFill>
                <a:schemeClr val="dk1"/>
              </a:solidFill>
              <a:latin typeface="Calibri"/>
              <a:ea typeface="Calibri"/>
              <a:cs typeface="Calibri"/>
              <a:sym typeface="Calibri"/>
            </a:endParaRPr>
          </a:p>
          <a:p>
            <a:pPr marL="685800" marR="0" lvl="0" indent="-381000" algn="l" rtl="0">
              <a:lnSpc>
                <a:spcPct val="100000"/>
              </a:lnSpc>
              <a:spcBef>
                <a:spcPts val="0"/>
              </a:spcBef>
              <a:spcAft>
                <a:spcPts val="0"/>
              </a:spcAft>
              <a:buClr>
                <a:schemeClr val="dk1"/>
              </a:buClr>
              <a:buSzPts val="4800"/>
              <a:buFont typeface="Arial"/>
              <a:buNone/>
            </a:pPr>
            <a:endParaRPr sz="4800" b="1" i="0" u="none" strike="noStrike" cap="none">
              <a:solidFill>
                <a:schemeClr val="dk1"/>
              </a:solidFill>
              <a:latin typeface="Calibri"/>
              <a:ea typeface="Calibri"/>
              <a:cs typeface="Calibri"/>
              <a:sym typeface="Calibri"/>
            </a:endParaRPr>
          </a:p>
          <a:p>
            <a:pPr marL="685800" marR="0" lvl="0" indent="-685800" algn="l" rtl="0">
              <a:lnSpc>
                <a:spcPct val="100000"/>
              </a:lnSpc>
              <a:spcBef>
                <a:spcPts val="0"/>
              </a:spcBef>
              <a:spcAft>
                <a:spcPts val="0"/>
              </a:spcAft>
              <a:buClr>
                <a:schemeClr val="dk1"/>
              </a:buClr>
              <a:buSzPts val="4800"/>
              <a:buFont typeface="Arial"/>
              <a:buChar char="•"/>
            </a:pPr>
            <a:r>
              <a:rPr lang="en-US" sz="4800" b="1" i="0" u="none" strike="noStrike" cap="none">
                <a:solidFill>
                  <a:schemeClr val="dk1"/>
                </a:solidFill>
                <a:latin typeface="Calibri"/>
                <a:ea typeface="Calibri"/>
                <a:cs typeface="Calibri"/>
                <a:sym typeface="Calibri"/>
              </a:rPr>
              <a:t>We should add an image of the apparatus and an image from the thermal camera of the front panel, preferably one with multiple materials</a:t>
            </a:r>
            <a:endParaRPr/>
          </a:p>
          <a:p>
            <a:pPr marL="685800" marR="0" lvl="0" indent="-685800" algn="l" rtl="0">
              <a:lnSpc>
                <a:spcPct val="100000"/>
              </a:lnSpc>
              <a:spcBef>
                <a:spcPts val="0"/>
              </a:spcBef>
              <a:spcAft>
                <a:spcPts val="0"/>
              </a:spcAft>
              <a:buClr>
                <a:schemeClr val="dk1"/>
              </a:buClr>
              <a:buSzPts val="4800"/>
              <a:buFont typeface="Arial"/>
              <a:buChar char="•"/>
            </a:pPr>
            <a:r>
              <a:rPr lang="en-US" sz="4800" b="1" i="0" u="none" strike="noStrike" cap="none">
                <a:solidFill>
                  <a:schemeClr val="dk1"/>
                </a:solidFill>
                <a:latin typeface="Calibri"/>
                <a:ea typeface="Calibri"/>
                <a:cs typeface="Calibri"/>
                <a:sym typeface="Calibri"/>
              </a:rPr>
              <a:t>We should have a section discussing energy savings from worst to best materials</a:t>
            </a:r>
            <a:endParaRPr/>
          </a:p>
          <a:p>
            <a:pPr marL="685800" marR="0" lvl="0" indent="-685800" algn="l" rtl="0">
              <a:lnSpc>
                <a:spcPct val="100000"/>
              </a:lnSpc>
              <a:spcBef>
                <a:spcPts val="0"/>
              </a:spcBef>
              <a:spcAft>
                <a:spcPts val="0"/>
              </a:spcAft>
              <a:buClr>
                <a:schemeClr val="dk1"/>
              </a:buClr>
              <a:buSzPts val="4800"/>
              <a:buFont typeface="Arial"/>
              <a:buChar char="•"/>
            </a:pPr>
            <a:r>
              <a:rPr lang="en-US" sz="4800" b="1" i="0" u="none" strike="noStrike" cap="none">
                <a:solidFill>
                  <a:schemeClr val="dk1"/>
                </a:solidFill>
                <a:latin typeface="Calibri"/>
                <a:ea typeface="Calibri"/>
                <a:cs typeface="Calibri"/>
                <a:sym typeface="Calibri"/>
              </a:rPr>
              <a:t>Discuss usefulness of the apparatus for teaching students</a:t>
            </a:r>
            <a:endParaRPr sz="1400" b="0" i="0" u="none" strike="noStrike" cap="none">
              <a:solidFill>
                <a:schemeClr val="dk1"/>
              </a:solidFill>
              <a:latin typeface="Arial"/>
              <a:ea typeface="Arial"/>
              <a:cs typeface="Arial"/>
              <a:sym typeface="Arial"/>
            </a:endParaRPr>
          </a:p>
          <a:p>
            <a:pPr marL="685800" marR="0" lvl="0" indent="-381000" algn="l" rtl="0">
              <a:lnSpc>
                <a:spcPct val="100000"/>
              </a:lnSpc>
              <a:spcBef>
                <a:spcPts val="0"/>
              </a:spcBef>
              <a:spcAft>
                <a:spcPts val="0"/>
              </a:spcAft>
              <a:buClr>
                <a:schemeClr val="dk1"/>
              </a:buClr>
              <a:buSzPts val="4800"/>
              <a:buFont typeface="Arial"/>
              <a:buNone/>
            </a:pPr>
            <a:endParaRPr sz="48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48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48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4800" b="1" i="0" u="none" strike="noStrike" cap="none">
              <a:solidFill>
                <a:schemeClr val="dk1"/>
              </a:solidFill>
              <a:latin typeface="Calibri"/>
              <a:ea typeface="Calibri"/>
              <a:cs typeface="Calibri"/>
              <a:sym typeface="Calibri"/>
            </a:endParaRPr>
          </a:p>
        </p:txBody>
      </p:sp>
      <p:sp>
        <p:nvSpPr>
          <p:cNvPr id="89" name="Google Shape;89;p2"/>
          <p:cNvSpPr/>
          <p:nvPr/>
        </p:nvSpPr>
        <p:spPr>
          <a:xfrm>
            <a:off x="10217018" y="4700578"/>
            <a:ext cx="13756800" cy="897000"/>
          </a:xfrm>
          <a:prstGeom prst="rect">
            <a:avLst/>
          </a:prstGeom>
          <a:solidFill>
            <a:srgbClr val="76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6B78BA7875D0C45AC2FE831EEF93F5F" ma:contentTypeVersion="4" ma:contentTypeDescription="Create a new document." ma:contentTypeScope="" ma:versionID="cf0505b1186d42d74b863a621bf0f816">
  <xsd:schema xmlns:xsd="http://www.w3.org/2001/XMLSchema" xmlns:xs="http://www.w3.org/2001/XMLSchema" xmlns:p="http://schemas.microsoft.com/office/2006/metadata/properties" xmlns:ns2="fadefdc6-86d3-4ab9-bce6-7df1e5b6e439" targetNamespace="http://schemas.microsoft.com/office/2006/metadata/properties" ma:root="true" ma:fieldsID="8ae3b97c001f657108691328777469eb" ns2:_="">
    <xsd:import namespace="fadefdc6-86d3-4ab9-bce6-7df1e5b6e43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defdc6-86d3-4ab9-bce6-7df1e5b6e4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8A0BEC-0C3B-40CE-8ACA-8BC6D7CC639F}">
  <ds:schemaRefs>
    <ds:schemaRef ds:uri="http://schemas.microsoft.com/sharepoint/v3/contenttype/forms"/>
  </ds:schemaRefs>
</ds:datastoreItem>
</file>

<file path=customXml/itemProps2.xml><?xml version="1.0" encoding="utf-8"?>
<ds:datastoreItem xmlns:ds="http://schemas.openxmlformats.org/officeDocument/2006/customXml" ds:itemID="{47EAEE8E-99DE-4DCE-A744-040C5BAD2F6B}">
  <ds:schemaRefs>
    <ds:schemaRef ds:uri="fadefdc6-86d3-4ab9-bce6-7df1e5b6e43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3EB343F-1EC7-4DB5-B685-1EA046F8B718}">
  <ds:schemaRefs>
    <ds:schemaRef ds:uri="fadefdc6-86d3-4ab9-bce6-7df1e5b6e43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2</Slides>
  <Notes>2</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shopper</dc:creator>
  <cp:revision>1</cp:revision>
  <dcterms:created xsi:type="dcterms:W3CDTF">2007-04-04T14:17:42Z</dcterms:created>
  <dcterms:modified xsi:type="dcterms:W3CDTF">2025-04-19T02:32:00Z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0x01010096B78BA7875D0C45AC2FE831EEF93F5F</vt:lpwstr>
  </property>
</Properties>
</file>