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60" r:id="rId5"/>
  </p:sldIdLst>
  <p:sldSz cx="43891200" cy="38404800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h4STXvP7kDno4AlMoqyKqfzKdNS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1BCF19-AEFE-1869-0C77-BB072B340093}" name="Sastia Rachel Birju" initials="SB" userId="S::sbirju2021@fit.edu::4e7f3d86-c5c1-4f47-a4fd-32e9a4f667cd" providerId="AD"/>
  <p188:author id="{EEC2B361-27EC-29C8-2E8D-75CDF0CD1E7F}" name="Gabrielle Yeager" initials="GY" userId="S::gyeager2022@fit.edu::3f9a8fd4-fdfd-434a-9195-f690c3492057" providerId="AD"/>
  <p188:author id="{5010C58E-12E0-244E-39E1-4F3913983C86}" name="Belisa Villa Torres" initials="BV" userId="S::bvillatorres2021@fit.edu::2bd9128e-fe2b-48c4-b0d7-741e3d76773d" providerId="AD"/>
  <p188:author id="{79F940CD-0B8A-6E94-7CA9-4599DC947C6B}" name="Belisa Villa" initials="BV" userId="6ad20bf85c3cc9a7" providerId="Windows Live"/>
  <p188:author id="{4985B8D1-59A2-1FEF-3BA3-8B7DA22AD229}" name="John Austin Van Hooser" initials="JH" userId="S::jvanhooser2021@fit.edu::475b7079-9be9-4572-84d2-ea0382985373" providerId="AD"/>
  <p188:author id="{9BA4F3F0-9D3D-A2E6-F5BB-E93C854E1718}" name="Kendra Tiger" initials="" userId="S::ktiger2021@fit.edu::d359953f-77e1-4c07-aba2-4d376f8fe04f" providerId="AD"/>
  <p188:author id="{AE0ED4F8-3A05-4691-9F1B-2A9AE7DA85D9}" name="Noah Reneau" initials="" userId="S::nreneau2020@fit.edu::49d99e44-5007-4006-ad49-35212eca19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dra Tiger" initials="" lastIdx="11" clrIdx="0">
    <p:extLst>
      <p:ext uri="{19B8F6BF-5375-455C-9EA6-DF929625EA0E}">
        <p15:presenceInfo xmlns:p15="http://schemas.microsoft.com/office/powerpoint/2012/main" userId="S::ktiger2021@fit.edu::d359953f-77e1-4c07-aba2-4d376f8fe04f" providerId="AD"/>
      </p:ext>
    </p:extLst>
  </p:cmAuthor>
  <p:cmAuthor id="2" name="Belisa Villa Torres" initials="BV" lastIdx="2" clrIdx="1">
    <p:extLst>
      <p:ext uri="{19B8F6BF-5375-455C-9EA6-DF929625EA0E}">
        <p15:presenceInfo xmlns:p15="http://schemas.microsoft.com/office/powerpoint/2012/main" userId="S::bvillatorres2021@fit.edu::2bd9128e-fe2b-48c4-b0d7-741e3d7677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29459B"/>
    <a:srgbClr val="FFFFFF"/>
    <a:srgbClr val="263890"/>
    <a:srgbClr val="008000"/>
    <a:srgbClr val="294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33F7DC-4EF9-7618-F41B-A080474B2875}" v="11" dt="2025-04-18T14:21:40.009"/>
    <p1510:client id="{17F3E964-AEAF-97B2-DBF3-1EB5903E037D}" v="789" dt="2025-04-18T03:32:55.645"/>
    <p1510:client id="{2C61C7F7-8A14-854E-5AC6-5E93165508A1}" v="2" dt="2025-04-18T20:11:06.694"/>
    <p1510:client id="{34514938-94CA-E7A2-AF86-D23B5E2623D2}" v="373" dt="2025-04-18T03:56:21.613"/>
    <p1510:client id="{51DDAE1F-1AE2-BB43-8469-5107837F5C69}" v="420" dt="2025-04-18T21:13:28.529"/>
    <p1510:client id="{6F6684BC-55BA-9841-B497-A63BE0B0007C}" v="25" dt="2025-04-18T20:12:15.105"/>
    <p1510:client id="{D44A064B-5DAE-C143-5066-77375E2260AB}" v="270" dt="2025-04-18T18:43:32.468"/>
    <p1510:client id="{D53AFF76-8DEE-9156-A498-50D4C1C98DDE}" v="132" dt="2025-04-18T18:27:09.228"/>
    <p1510:client id="{EF055F18-415E-EA48-BADE-CEE2C1AEDA62}" v="35" dt="2025-04-18T18:33:38.563"/>
    <p1510:client id="{F0992AD1-ACEB-45A0-8F54-69C28B6A88CA}" v="1719" dt="2025-04-18T21:46:20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" d="100"/>
          <a:sy n="13" d="100"/>
        </p:scale>
        <p:origin x="1320" y="101"/>
      </p:cViewPr>
      <p:guideLst>
        <p:guide orient="horz" pos="12096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customschemas.google.com/relationships/presentationmetadata" Target="meta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isa Villa" userId="6ad20bf85c3cc9a7" providerId="LiveId" clId="{A34BD909-3DC3-4D91-B19D-43F41CCAE582}"/>
    <pc:docChg chg="delSld">
      <pc:chgData name="Belisa Villa" userId="6ad20bf85c3cc9a7" providerId="LiveId" clId="{A34BD909-3DC3-4D91-B19D-43F41CCAE582}" dt="2025-04-19T02:11:56.315" v="3" actId="47"/>
      <pc:docMkLst>
        <pc:docMk/>
      </pc:docMkLst>
      <pc:sldChg chg="del">
        <pc:chgData name="Belisa Villa" userId="6ad20bf85c3cc9a7" providerId="LiveId" clId="{A34BD909-3DC3-4D91-B19D-43F41CCAE582}" dt="2025-04-19T02:11:51.596" v="0" actId="47"/>
        <pc:sldMkLst>
          <pc:docMk/>
          <pc:sldMk cId="0" sldId="256"/>
        </pc:sldMkLst>
      </pc:sldChg>
      <pc:sldChg chg="del">
        <pc:chgData name="Belisa Villa" userId="6ad20bf85c3cc9a7" providerId="LiveId" clId="{A34BD909-3DC3-4D91-B19D-43F41CCAE582}" dt="2025-04-19T02:11:54.703" v="1" actId="47"/>
        <pc:sldMkLst>
          <pc:docMk/>
          <pc:sldMk cId="2216942312" sldId="257"/>
        </pc:sldMkLst>
      </pc:sldChg>
      <pc:sldChg chg="del">
        <pc:chgData name="Belisa Villa" userId="6ad20bf85c3cc9a7" providerId="LiveId" clId="{A34BD909-3DC3-4D91-B19D-43F41CCAE582}" dt="2025-04-19T02:11:56.315" v="3" actId="47"/>
        <pc:sldMkLst>
          <pc:docMk/>
          <pc:sldMk cId="2097715542" sldId="258"/>
        </pc:sldMkLst>
      </pc:sldChg>
      <pc:sldChg chg="del">
        <pc:chgData name="Belisa Villa" userId="6ad20bf85c3cc9a7" providerId="LiveId" clId="{A34BD909-3DC3-4D91-B19D-43F41CCAE582}" dt="2025-04-19T02:11:55.496" v="2" actId="47"/>
        <pc:sldMkLst>
          <pc:docMk/>
          <pc:sldMk cId="1265406325" sldId="261"/>
        </pc:sldMkLst>
      </pc:sldChg>
      <pc:sldMasterChg chg="delSldLayout">
        <pc:chgData name="Belisa Villa" userId="6ad20bf85c3cc9a7" providerId="LiveId" clId="{A34BD909-3DC3-4D91-B19D-43F41CCAE582}" dt="2025-04-19T02:11:56.315" v="3" actId="47"/>
        <pc:sldMasterMkLst>
          <pc:docMk/>
          <pc:sldMasterMk cId="0" sldId="2147483648"/>
        </pc:sldMasterMkLst>
        <pc:sldLayoutChg chg="del">
          <pc:chgData name="Belisa Villa" userId="6ad20bf85c3cc9a7" providerId="LiveId" clId="{A34BD909-3DC3-4D91-B19D-43F41CCAE582}" dt="2025-04-19T02:11:56.315" v="3" actId="4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1T16:22:40.1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1T16:22:40.7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1T16:22:41.2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1T16:22:43.8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>
          <a:extLst>
            <a:ext uri="{FF2B5EF4-FFF2-40B4-BE49-F238E27FC236}">
              <a16:creationId xmlns:a16="http://schemas.microsoft.com/office/drawing/2014/main" id="{F84757F5-1501-8021-7B25-6C8CF8102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>
            <a:extLst>
              <a:ext uri="{FF2B5EF4-FFF2-40B4-BE49-F238E27FC236}">
                <a16:creationId xmlns:a16="http://schemas.microsoft.com/office/drawing/2014/main" id="{21EFEA24-4F68-92F2-513C-A2C74A9BE26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:notes">
            <a:extLst>
              <a:ext uri="{FF2B5EF4-FFF2-40B4-BE49-F238E27FC236}">
                <a16:creationId xmlns:a16="http://schemas.microsoft.com/office/drawing/2014/main" id="{880942E5-84C7-E076-872A-D728C584FA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Google Shape;48;p1:notes">
            <a:extLst>
              <a:ext uri="{FF2B5EF4-FFF2-40B4-BE49-F238E27FC236}">
                <a16:creationId xmlns:a16="http://schemas.microsoft.com/office/drawing/2014/main" id="{EADCA1AA-25D0-A8EC-22A0-415D173C71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225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39503351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19599275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22098000" y="8960472"/>
            <a:ext cx="19599276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2193926" y="8596198"/>
            <a:ext cx="19392900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2193926" y="12180385"/>
            <a:ext cx="19392900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3"/>
          </p:nvPr>
        </p:nvSpPr>
        <p:spPr>
          <a:xfrm>
            <a:off x="22294852" y="8596198"/>
            <a:ext cx="19402426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4"/>
          </p:nvPr>
        </p:nvSpPr>
        <p:spPr>
          <a:xfrm>
            <a:off x="22294852" y="12180385"/>
            <a:ext cx="19402426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2193926" y="1528646"/>
            <a:ext cx="14439900" cy="6508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7160877" y="1528648"/>
            <a:ext cx="24536399" cy="3277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2193926" y="8036779"/>
            <a:ext cx="14439900" cy="262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8604251" y="26884663"/>
            <a:ext cx="26333450" cy="317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2"/>
          <p:cNvSpPr>
            <a:spLocks noGrp="1"/>
          </p:cNvSpPr>
          <p:nvPr>
            <p:ph type="pic" idx="2"/>
          </p:nvPr>
        </p:nvSpPr>
        <p:spPr>
          <a:xfrm>
            <a:off x="8604251" y="3431325"/>
            <a:ext cx="26333450" cy="2304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8604251" y="30055791"/>
            <a:ext cx="26333450" cy="450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 rot="5400000">
            <a:off x="9272474" y="1881925"/>
            <a:ext cx="25346257" cy="3950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43213019" y="6657123"/>
            <a:ext cx="685800" cy="31800645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0" y="6657123"/>
            <a:ext cx="685800" cy="31800645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72492" y="518070"/>
            <a:ext cx="8961120" cy="5679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3"/>
          <p:cNvCxnSpPr/>
          <p:nvPr/>
        </p:nvCxnSpPr>
        <p:spPr>
          <a:xfrm>
            <a:off x="-48126" y="6657123"/>
            <a:ext cx="43946946" cy="0"/>
          </a:xfrm>
          <a:prstGeom prst="straightConnector1">
            <a:avLst/>
          </a:prstGeom>
          <a:noFill/>
          <a:ln w="317500" cap="flat" cmpd="sng">
            <a:solidFill>
              <a:srgbClr val="B5AF6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3"/>
          <p:cNvCxnSpPr/>
          <p:nvPr/>
        </p:nvCxnSpPr>
        <p:spPr>
          <a:xfrm>
            <a:off x="-48126" y="38351831"/>
            <a:ext cx="43946946" cy="52968"/>
          </a:xfrm>
          <a:prstGeom prst="straightConnector1">
            <a:avLst/>
          </a:prstGeom>
          <a:noFill/>
          <a:ln w="381000" cap="flat" cmpd="sng">
            <a:solidFill>
              <a:srgbClr val="B5AF6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2.wdp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12" Type="http://schemas.openxmlformats.org/officeDocument/2006/relationships/image" Target="../media/image5.png"/><Relationship Id="rId17" Type="http://schemas.microsoft.com/office/2007/relationships/hdphoto" Target="../media/hdphoto3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customXml" Target="../ink/ink4.xml"/><Relationship Id="rId5" Type="http://schemas.microsoft.com/office/2007/relationships/hdphoto" Target="../media/hdphoto1.wdp"/><Relationship Id="rId15" Type="http://schemas.openxmlformats.org/officeDocument/2006/relationships/image" Target="../media/image7.png"/><Relationship Id="rId10" Type="http://schemas.openxmlformats.org/officeDocument/2006/relationships/customXml" Target="../ink/ink3.xml"/><Relationship Id="rId19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customXml" Target="../ink/ink2.xm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>
          <a:extLst>
            <a:ext uri="{FF2B5EF4-FFF2-40B4-BE49-F238E27FC236}">
              <a16:creationId xmlns:a16="http://schemas.microsoft.com/office/drawing/2014/main" id="{BA8D422C-112D-183E-B4B8-B44E73A48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EBB445ED-F054-6D00-E88B-DE30C9ECB7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t="-612" r="-2079" b="-102"/>
          <a:stretch/>
        </p:blipFill>
        <p:spPr>
          <a:xfrm>
            <a:off x="30221130" y="20908103"/>
            <a:ext cx="12877472" cy="12351182"/>
          </a:xfrm>
          <a:prstGeom prst="rect">
            <a:avLst/>
          </a:prstGeom>
        </p:spPr>
      </p:pic>
      <p:pic>
        <p:nvPicPr>
          <p:cNvPr id="48" name="Picture 47" descr="A drawing of a conveyor belt&#10;&#10;AI-generated content may be incorrect.">
            <a:extLst>
              <a:ext uri="{FF2B5EF4-FFF2-40B4-BE49-F238E27FC236}">
                <a16:creationId xmlns:a16="http://schemas.microsoft.com/office/drawing/2014/main" id="{B0ADA348-0EED-DBA0-D880-9AA75CD3D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11618" r="3904" b="16554"/>
          <a:stretch/>
        </p:blipFill>
        <p:spPr>
          <a:xfrm>
            <a:off x="9958370" y="18659044"/>
            <a:ext cx="22783566" cy="9914720"/>
          </a:xfrm>
          <a:prstGeom prst="rect">
            <a:avLst/>
          </a:prstGeom>
        </p:spPr>
      </p:pic>
      <p:sp>
        <p:nvSpPr>
          <p:cNvPr id="51" name="Google Shape;51;p1">
            <a:extLst>
              <a:ext uri="{FF2B5EF4-FFF2-40B4-BE49-F238E27FC236}">
                <a16:creationId xmlns:a16="http://schemas.microsoft.com/office/drawing/2014/main" id="{851908F4-496C-635D-2D1B-A1D148E9491F}"/>
              </a:ext>
            </a:extLst>
          </p:cNvPr>
          <p:cNvSpPr txBox="1"/>
          <p:nvPr/>
        </p:nvSpPr>
        <p:spPr>
          <a:xfrm>
            <a:off x="8086727" y="7273927"/>
            <a:ext cx="184731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14D55-62A4-A96B-CBA2-70D9E6203550}"/>
              </a:ext>
            </a:extLst>
          </p:cNvPr>
          <p:cNvSpPr txBox="1"/>
          <p:nvPr/>
        </p:nvSpPr>
        <p:spPr>
          <a:xfrm>
            <a:off x="988828" y="7006248"/>
            <a:ext cx="12910425" cy="1323439"/>
          </a:xfrm>
          <a:prstGeom prst="rect">
            <a:avLst/>
          </a:prstGeom>
          <a:solidFill>
            <a:srgbClr val="29459B"/>
          </a:solidFill>
          <a:ln>
            <a:solidFill>
              <a:srgbClr val="29459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0" b="1">
                <a:solidFill>
                  <a:schemeClr val="accent5"/>
                </a:solidFill>
                <a:latin typeface="Calibri"/>
                <a:ea typeface="Calibri"/>
                <a:cs typeface="Calibri"/>
              </a:rPr>
              <a:t>Introduction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FCC589-24BD-45A2-7C58-64F4A2E20832}"/>
              </a:ext>
            </a:extLst>
          </p:cNvPr>
          <p:cNvSpPr txBox="1"/>
          <p:nvPr/>
        </p:nvSpPr>
        <p:spPr>
          <a:xfrm>
            <a:off x="30016093" y="7000108"/>
            <a:ext cx="12914731" cy="1323439"/>
          </a:xfrm>
          <a:prstGeom prst="rect">
            <a:avLst/>
          </a:prstGeom>
          <a:solidFill>
            <a:srgbClr val="29459B"/>
          </a:solidFill>
          <a:ln>
            <a:solidFill>
              <a:srgbClr val="29459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0" b="1">
                <a:solidFill>
                  <a:schemeClr val="accent5"/>
                </a:solidFill>
                <a:latin typeface="Calibri"/>
                <a:ea typeface="Calibri"/>
                <a:cs typeface="Calibri"/>
              </a:rPr>
              <a:t>Automation &amp; Electronics</a:t>
            </a:r>
          </a:p>
        </p:txBody>
      </p:sp>
      <p:sp>
        <p:nvSpPr>
          <p:cNvPr id="21" name="Google Shape;50;p1">
            <a:extLst>
              <a:ext uri="{FF2B5EF4-FFF2-40B4-BE49-F238E27FC236}">
                <a16:creationId xmlns:a16="http://schemas.microsoft.com/office/drawing/2014/main" id="{E1E3C9D2-12BF-249E-01C6-0DCE464D0861}"/>
              </a:ext>
            </a:extLst>
          </p:cNvPr>
          <p:cNvSpPr txBox="1"/>
          <p:nvPr/>
        </p:nvSpPr>
        <p:spPr>
          <a:xfrm>
            <a:off x="9601200" y="204802"/>
            <a:ext cx="26791920" cy="603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75" tIns="44825" rIns="89675" bIns="44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Flexible End Effectors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Sastia Birju, Parker Christensen, John Fonseca, Connor Neidhart,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Jennavive Nelson, Noah Reneau, Kendra Tiger, John Van Hooser,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Belisa Villa Torres, Gabrielle Yeager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Advisors: Dr. Chiradeep Sen and Dr. Kim-Doang Nguyen, </a:t>
            </a:r>
            <a:r>
              <a:rPr lang="en-US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Dept. of Mechanical and Civil Engineering, Florida Institute of Technology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5AEAB9-DD52-D862-A27E-24C86E3778B1}"/>
              </a:ext>
            </a:extLst>
          </p:cNvPr>
          <p:cNvSpPr txBox="1"/>
          <p:nvPr/>
        </p:nvSpPr>
        <p:spPr>
          <a:xfrm>
            <a:off x="988827" y="16968689"/>
            <a:ext cx="12910425" cy="1345447"/>
          </a:xfrm>
          <a:prstGeom prst="rect">
            <a:avLst/>
          </a:prstGeom>
          <a:solidFill>
            <a:srgbClr val="29459B"/>
          </a:solidFill>
          <a:ln>
            <a:solidFill>
              <a:srgbClr val="29459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0" b="1">
                <a:solidFill>
                  <a:schemeClr val="accent5"/>
                </a:solidFill>
                <a:latin typeface="Calibri"/>
                <a:ea typeface="Calibri"/>
                <a:cs typeface="Calibri"/>
              </a:rPr>
              <a:t>Arms Design</a:t>
            </a:r>
            <a:endParaRPr lang="en-US">
              <a:solidFill>
                <a:schemeClr val="accent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B88881-98D5-CFD1-1ED6-94FED27D6C6D}"/>
              </a:ext>
            </a:extLst>
          </p:cNvPr>
          <p:cNvSpPr txBox="1"/>
          <p:nvPr/>
        </p:nvSpPr>
        <p:spPr>
          <a:xfrm>
            <a:off x="15429450" y="28592482"/>
            <a:ext cx="12879347" cy="1323439"/>
          </a:xfrm>
          <a:prstGeom prst="rect">
            <a:avLst/>
          </a:prstGeom>
          <a:solidFill>
            <a:srgbClr val="29459B"/>
          </a:solidFill>
          <a:ln>
            <a:solidFill>
              <a:srgbClr val="29459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0" b="1">
                <a:solidFill>
                  <a:schemeClr val="accent5"/>
                </a:solidFill>
                <a:latin typeface="Calibri"/>
                <a:ea typeface="Calibri"/>
                <a:cs typeface="Calibri"/>
              </a:rPr>
              <a:t>Business Plan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AE32EA81-AAD2-B7C9-3761-7B36FFCB8959}"/>
              </a:ext>
            </a:extLst>
          </p:cNvPr>
          <p:cNvSpPr txBox="1"/>
          <p:nvPr/>
        </p:nvSpPr>
        <p:spPr>
          <a:xfrm>
            <a:off x="30016093" y="33307154"/>
            <a:ext cx="12891780" cy="1323439"/>
          </a:xfrm>
          <a:prstGeom prst="rect">
            <a:avLst/>
          </a:prstGeom>
          <a:solidFill>
            <a:srgbClr val="29459B"/>
          </a:solidFill>
          <a:ln>
            <a:solidFill>
              <a:srgbClr val="29459B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8000" b="1">
                <a:solidFill>
                  <a:schemeClr val="accent5"/>
                </a:solidFill>
                <a:latin typeface="Calibri"/>
                <a:ea typeface="Calibri"/>
                <a:cs typeface="Calibri"/>
              </a:rPr>
              <a:t>Acknowledgements</a:t>
            </a:r>
            <a:endParaRPr lang="en-US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937100-3243-5427-D41A-52F02A73A849}"/>
                  </a:ext>
                </a:extLst>
              </p14:cNvPr>
              <p14:cNvContentPartPr/>
              <p14:nvPr/>
            </p14:nvContentPartPr>
            <p14:xfrm>
              <a:off x="31354609" y="8060769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937100-3243-5427-D41A-52F02A73A8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348489" y="8054649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B19373C-4BFA-46A0-ACBA-D93B0F605D83}"/>
                  </a:ext>
                </a:extLst>
              </p14:cNvPr>
              <p14:cNvContentPartPr/>
              <p14:nvPr/>
            </p14:nvContentPartPr>
            <p14:xfrm>
              <a:off x="31594369" y="7496289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B19373C-4BFA-46A0-ACBA-D93B0F605D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588249" y="7490169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2C28405-4FDA-EBE6-4215-43ADB2624176}"/>
                  </a:ext>
                </a:extLst>
              </p14:cNvPr>
              <p14:cNvContentPartPr/>
              <p14:nvPr/>
            </p14:nvContentPartPr>
            <p14:xfrm>
              <a:off x="27768649" y="7933689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2C28405-4FDA-EBE6-4215-43ADB26241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762529" y="7927569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CCC7D73-16D9-7579-6243-D2DD11447C01}"/>
                  </a:ext>
                </a:extLst>
              </p14:cNvPr>
              <p14:cNvContentPartPr/>
              <p14:nvPr/>
            </p14:nvContentPartPr>
            <p14:xfrm>
              <a:off x="26667409" y="8103249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CCC7D73-16D9-7579-6243-D2DD11447C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61289" y="8097129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19">
            <a:extLst>
              <a:ext uri="{FF2B5EF4-FFF2-40B4-BE49-F238E27FC236}">
                <a16:creationId xmlns:a16="http://schemas.microsoft.com/office/drawing/2014/main" id="{C631388D-8599-9CD5-6BA0-81861C6629DE}"/>
              </a:ext>
            </a:extLst>
          </p:cNvPr>
          <p:cNvSpPr txBox="1"/>
          <p:nvPr/>
        </p:nvSpPr>
        <p:spPr>
          <a:xfrm>
            <a:off x="1038604" y="27624076"/>
            <a:ext cx="12899823" cy="1323439"/>
          </a:xfrm>
          <a:prstGeom prst="rect">
            <a:avLst/>
          </a:prstGeom>
          <a:solidFill>
            <a:srgbClr val="29459B"/>
          </a:solidFill>
          <a:ln>
            <a:solidFill>
              <a:srgbClr val="29459B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8000" b="1" dirty="0">
                <a:solidFill>
                  <a:schemeClr val="accent5"/>
                </a:solidFill>
                <a:latin typeface="Calibri"/>
                <a:ea typeface="Calibri"/>
                <a:cs typeface="Calibri"/>
              </a:rPr>
              <a:t>Mechanical Grippers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666E6F-E507-1B32-ABB5-5FE359263FF6}"/>
              </a:ext>
            </a:extLst>
          </p:cNvPr>
          <p:cNvSpPr txBox="1"/>
          <p:nvPr/>
        </p:nvSpPr>
        <p:spPr>
          <a:xfrm>
            <a:off x="1034526" y="8511572"/>
            <a:ext cx="12868694" cy="82176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4800" dirty="0">
                <a:latin typeface="Calibri"/>
                <a:ea typeface="Calibri"/>
                <a:cs typeface="Calibri"/>
              </a:rPr>
              <a:t>This project focuses on innovating current automotive manufacturing practices by designing a flexible end effector tailored for grasping a variety of inner door panels. The objective is to streamline operations by reducing costs and complexity associated with single-part tools. </a:t>
            </a:r>
            <a:endParaRPr lang="en-US" dirty="0"/>
          </a:p>
          <a:p>
            <a:pPr marL="685800" indent="-685800" algn="just">
              <a:buChar char="•"/>
            </a:pPr>
            <a:r>
              <a:rPr lang="en-US" sz="4800" dirty="0">
                <a:latin typeface="Calibri"/>
                <a:ea typeface="Calibri"/>
                <a:cs typeface="Calibri"/>
              </a:rPr>
              <a:t>Can handle 6 different car door panels</a:t>
            </a:r>
          </a:p>
          <a:p>
            <a:pPr marL="685800" indent="-685800" algn="just">
              <a:buChar char="•"/>
            </a:pPr>
            <a:r>
              <a:rPr lang="en-US" sz="4800" dirty="0">
                <a:latin typeface="Calibri"/>
                <a:ea typeface="Calibri"/>
                <a:cs typeface="Calibri"/>
              </a:rPr>
              <a:t>Uses three points of contact for stability</a:t>
            </a:r>
          </a:p>
          <a:p>
            <a:pPr marL="685800" indent="-685800" algn="just">
              <a:buChar char="•"/>
            </a:pPr>
            <a:r>
              <a:rPr lang="en-US" sz="4800" dirty="0">
                <a:latin typeface="Calibri"/>
                <a:ea typeface="Calibri"/>
                <a:cs typeface="Calibri"/>
              </a:rPr>
              <a:t>Secures across all 6 degrees of freedom</a:t>
            </a:r>
          </a:p>
          <a:p>
            <a:pPr marL="685800" indent="-685800" algn="just">
              <a:buChar char="•"/>
            </a:pPr>
            <a:r>
              <a:rPr lang="en-US" sz="4800" dirty="0">
                <a:latin typeface="Calibri"/>
                <a:ea typeface="Calibri"/>
                <a:cs typeface="Calibri"/>
              </a:rPr>
              <a:t>Supports loads up to 30 kg</a:t>
            </a:r>
          </a:p>
          <a:p>
            <a:pPr marL="685800" indent="-685800" algn="just">
              <a:buChar char="•"/>
            </a:pPr>
            <a:r>
              <a:rPr lang="en-US" sz="4800" dirty="0">
                <a:latin typeface="Calibri"/>
                <a:ea typeface="Calibri"/>
                <a:cs typeface="Calibri"/>
              </a:rPr>
              <a:t>Reconfigures autonomously 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7B085D78-F9E6-9AEB-095B-65C70E99CB95}"/>
              </a:ext>
            </a:extLst>
          </p:cNvPr>
          <p:cNvSpPr txBox="1"/>
          <p:nvPr/>
        </p:nvSpPr>
        <p:spPr>
          <a:xfrm>
            <a:off x="1036564" y="28980108"/>
            <a:ext cx="12903901" cy="304698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800" dirty="0">
                <a:latin typeface="Calibri"/>
                <a:ea typeface="Calibri"/>
              </a:rPr>
              <a:t>Ensures secure grip on parts of various thicknesses, accommodates a wide range of hole sizes in car door panels, and prevents slippage. FEA analysis indicates total deformation on the latch assembly.</a:t>
            </a:r>
            <a:endParaRPr lang="en-US" sz="4800" dirty="0">
              <a:ea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72C7C1-6FB4-A92A-0DD9-9AAB5EE80211}"/>
              </a:ext>
            </a:extLst>
          </p:cNvPr>
          <p:cNvSpPr txBox="1"/>
          <p:nvPr/>
        </p:nvSpPr>
        <p:spPr>
          <a:xfrm>
            <a:off x="29954384" y="14995713"/>
            <a:ext cx="12877471" cy="60016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>
                <a:latin typeface="Calibri"/>
                <a:ea typeface="Calibri"/>
              </a:rPr>
              <a:t>Raspberry Pi 4 with ROS2 manages the user and camera interface.</a:t>
            </a:r>
            <a:endParaRPr lang="en-US">
              <a:ea typeface="Calibri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>
                <a:latin typeface="Calibri"/>
                <a:ea typeface="Calibri"/>
              </a:rPr>
              <a:t>Arduino Due handles current monitoring and stepper motor control.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>
                <a:latin typeface="Calibri"/>
                <a:ea typeface="Calibri"/>
              </a:rPr>
              <a:t>CAN Bus enables communication between the computer and microcontroller.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>
                <a:latin typeface="Calibri"/>
                <a:ea typeface="Calibri"/>
              </a:rPr>
              <a:t>Camera-based part identification uses </a:t>
            </a:r>
            <a:r>
              <a:rPr lang="en-US" sz="4800" err="1">
                <a:latin typeface="Calibri"/>
                <a:ea typeface="Calibri"/>
              </a:rPr>
              <a:t>ArUco</a:t>
            </a:r>
            <a:r>
              <a:rPr lang="en-US" sz="4800">
                <a:latin typeface="Calibri"/>
                <a:ea typeface="Calibri"/>
              </a:rPr>
              <a:t> Tags to detect pose and position.</a:t>
            </a: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FB8FF81C-CC6E-BD49-25F3-2FA583F0D99E}"/>
              </a:ext>
            </a:extLst>
          </p:cNvPr>
          <p:cNvSpPr txBox="1"/>
          <p:nvPr/>
        </p:nvSpPr>
        <p:spPr>
          <a:xfrm>
            <a:off x="30021345" y="34893011"/>
            <a:ext cx="12909479" cy="304698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800" dirty="0">
                <a:latin typeface="Calibri"/>
                <a:ea typeface="Calibri"/>
              </a:rPr>
              <a:t>Advisor Acknowledgements: Dr. Sen and Dr. Nguyen, for their guidance and feedback.</a:t>
            </a:r>
            <a:endParaRPr lang="en-US" dirty="0"/>
          </a:p>
          <a:p>
            <a:pPr algn="just"/>
            <a:r>
              <a:rPr lang="en-US" sz="4800" dirty="0">
                <a:latin typeface="Calibri"/>
                <a:ea typeface="Calibri"/>
              </a:rPr>
              <a:t>Graduate Student Acknowledgements: Junot Damen and Andre Robidoux.</a:t>
            </a:r>
            <a:endParaRPr lang="en-US" sz="4800" dirty="0"/>
          </a:p>
        </p:txBody>
      </p:sp>
      <p:sp>
        <p:nvSpPr>
          <p:cNvPr id="45" name="TextBox 19">
            <a:extLst>
              <a:ext uri="{FF2B5EF4-FFF2-40B4-BE49-F238E27FC236}">
                <a16:creationId xmlns:a16="http://schemas.microsoft.com/office/drawing/2014/main" id="{65D8D48F-0A28-A862-FFC6-DB327657CF06}"/>
              </a:ext>
            </a:extLst>
          </p:cNvPr>
          <p:cNvSpPr txBox="1"/>
          <p:nvPr/>
        </p:nvSpPr>
        <p:spPr>
          <a:xfrm>
            <a:off x="15678212" y="7006072"/>
            <a:ext cx="12879698" cy="1323439"/>
          </a:xfrm>
          <a:prstGeom prst="rect">
            <a:avLst/>
          </a:prstGeom>
          <a:solidFill>
            <a:srgbClr val="29459B"/>
          </a:solidFill>
          <a:ln>
            <a:solidFill>
              <a:srgbClr val="29459B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8000" b="1">
                <a:solidFill>
                  <a:schemeClr val="accent5"/>
                </a:solidFill>
                <a:latin typeface="Calibri"/>
                <a:ea typeface="Calibri"/>
                <a:cs typeface="Calibri"/>
              </a:rPr>
              <a:t>Range Analysis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4A6E5-B883-C692-22D7-95C04CF8B413}"/>
              </a:ext>
            </a:extLst>
          </p:cNvPr>
          <p:cNvSpPr txBox="1"/>
          <p:nvPr/>
        </p:nvSpPr>
        <p:spPr>
          <a:xfrm>
            <a:off x="15873503" y="18301328"/>
            <a:ext cx="11408845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800">
                <a:latin typeface="Calibri"/>
              </a:rPr>
              <a:t>+ indicates the door’s center of gravity</a:t>
            </a:r>
            <a:endParaRPr lang="en-US" sz="4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F88906-23FA-6C79-902C-FFEAB74EFC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0962" t="4262" r="-1243" b="9836"/>
          <a:stretch/>
        </p:blipFill>
        <p:spPr>
          <a:xfrm>
            <a:off x="7155616" y="31898722"/>
            <a:ext cx="4387192" cy="604127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9D197AA-B059-E5E6-E60C-C0CA55CDEA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372787" y="8399149"/>
            <a:ext cx="8734200" cy="63747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A32493-76A2-E137-EA32-15C2A2D9CEE1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5934" t="3253" r="50089" b="4074"/>
          <a:stretch/>
        </p:blipFill>
        <p:spPr>
          <a:xfrm>
            <a:off x="2107367" y="31978638"/>
            <a:ext cx="3732993" cy="613906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8ED54DD-E738-0F26-7886-FFEA866626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337" b="98554" l="1599" r="95915">
                        <a14:foregroundMark x1="55950" y1="44096" x2="8881" y2="9880"/>
                        <a14:foregroundMark x1="8881" y1="9880" x2="3375" y2="12530"/>
                        <a14:foregroundMark x1="3375" y1="12530" x2="888" y2="20723"/>
                        <a14:foregroundMark x1="888" y1="20723" x2="355" y2="29157"/>
                        <a14:foregroundMark x1="355" y1="29157" x2="3197" y2="40964"/>
                        <a14:foregroundMark x1="3197" y1="40964" x2="15808" y2="50602"/>
                        <a14:foregroundMark x1="15808" y1="50602" x2="43694" y2="57831"/>
                        <a14:foregroundMark x1="3552" y1="24819" x2="3552" y2="24819"/>
                        <a14:foregroundMark x1="2842" y1="22892" x2="1776" y2="25783"/>
                        <a14:foregroundMark x1="3020" y1="26024" x2="8526" y2="28675"/>
                        <a14:foregroundMark x1="8526" y1="28675" x2="12966" y2="33735"/>
                        <a14:foregroundMark x1="12966" y1="33735" x2="8703" y2="31084"/>
                        <a14:foregroundMark x1="8703" y1="31084" x2="21670" y2="41928"/>
                        <a14:foregroundMark x1="13321" y1="34940" x2="27531" y2="46506"/>
                        <a14:foregroundMark x1="27531" y1="46506" x2="15808" y2="35422"/>
                        <a14:foregroundMark x1="15808" y1="35422" x2="35702" y2="50602"/>
                        <a14:foregroundMark x1="35702" y1="50602" x2="21314" y2="40241"/>
                        <a14:foregroundMark x1="21314" y1="40241" x2="34991" y2="51807"/>
                        <a14:foregroundMark x1="21314" y1="45542" x2="22558" y2="47229"/>
                        <a14:foregroundMark x1="20426" y1="47711" x2="20249" y2="43855"/>
                        <a14:foregroundMark x1="18472" y1="44819" x2="19005" y2="44578"/>
                        <a14:foregroundMark x1="17407" y1="44337" x2="19005" y2="46747"/>
                        <a14:foregroundMark x1="51155" y1="38554" x2="57194" y2="23614"/>
                        <a14:foregroundMark x1="57194" y1="23614" x2="69272" y2="10602"/>
                        <a14:foregroundMark x1="69272" y1="10602" x2="85080" y2="6747"/>
                        <a14:foregroundMark x1="85080" y1="6747" x2="96980" y2="10361"/>
                        <a14:foregroundMark x1="96980" y1="10361" x2="91652" y2="22892"/>
                        <a14:foregroundMark x1="91652" y1="22892" x2="52575" y2="48193"/>
                        <a14:foregroundMark x1="81705" y1="15904" x2="90586" y2="5060"/>
                        <a14:foregroundMark x1="90586" y1="5060" x2="93073" y2="5542"/>
                        <a14:foregroundMark x1="89165" y1="5542" x2="89698" y2="6024"/>
                        <a14:foregroundMark x1="81350" y1="14217" x2="57194" y2="31325"/>
                        <a14:foregroundMark x1="57194" y1="31325" x2="68917" y2="24096"/>
                        <a14:foregroundMark x1="99112" y1="14217" x2="94671" y2="17108"/>
                        <a14:foregroundMark x1="94671" y1="17108" x2="96092" y2="16867"/>
                        <a14:foregroundMark x1="46714" y1="63133" x2="44583" y2="80241"/>
                        <a14:foregroundMark x1="44583" y1="80241" x2="45826" y2="72530"/>
                        <a14:foregroundMark x1="45826" y1="72530" x2="45471" y2="84337"/>
                        <a14:foregroundMark x1="45471" y1="84337" x2="48135" y2="74699"/>
                        <a14:foregroundMark x1="48135" y1="74699" x2="47957" y2="87470"/>
                        <a14:foregroundMark x1="47957" y1="87470" x2="51687" y2="89880"/>
                        <a14:foregroundMark x1="49911" y1="90843" x2="44938" y2="94458"/>
                        <a14:foregroundMark x1="52575" y1="65301" x2="54352" y2="72048"/>
                        <a14:foregroundMark x1="54352" y1="72048" x2="54529" y2="93012"/>
                        <a14:foregroundMark x1="54529" y1="93012" x2="55062" y2="72771"/>
                        <a14:foregroundMark x1="55062" y1="72771" x2="54885" y2="91807"/>
                        <a14:foregroundMark x1="54885" y1="91807" x2="55240" y2="76867"/>
                        <a14:foregroundMark x1="55240" y1="76867" x2="54174" y2="87229"/>
                        <a14:foregroundMark x1="54174" y1="87229" x2="54529" y2="64819"/>
                        <a14:foregroundMark x1="54529" y1="64819" x2="56838" y2="63614"/>
                        <a14:foregroundMark x1="54529" y1="93494" x2="52931" y2="98554"/>
                        <a14:foregroundMark x1="54885" y1="97831" x2="53108" y2="95904"/>
                        <a14:foregroundMark x1="54885" y1="96386" x2="54529" y2="93012"/>
                        <a14:foregroundMark x1="56483" y1="85783" x2="57371" y2="73735"/>
                        <a14:foregroundMark x1="57371" y1="73735" x2="58615" y2="86506"/>
                        <a14:foregroundMark x1="55240" y1="73494" x2="59503" y2="66265"/>
                        <a14:foregroundMark x1="59503" y1="66265" x2="60924" y2="79036"/>
                        <a14:foregroundMark x1="60924" y1="79036" x2="57549" y2="83614"/>
                        <a14:foregroundMark x1="54529" y1="91325" x2="54885" y2="92048"/>
                        <a14:backgroundMark x1="6636" y1="6134" x2="7853" y2="7003"/>
                        <a14:backgroundMark x1="4796" y1="4819" x2="6390" y2="5958"/>
                        <a14:backgroundMark x1="45375" y1="32996" x2="70515" y2="4337"/>
                        <a14:backgroundMark x1="70515" y1="4337" x2="4618" y2="2892"/>
                        <a14:backgroundMark x1="4618" y1="2892" x2="5329" y2="48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827" y="18477159"/>
            <a:ext cx="11878758" cy="875610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27ADE34-0E3A-C05D-0C0C-7846D847AF9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867476" y="29915921"/>
            <a:ext cx="14156248" cy="8149229"/>
          </a:xfrm>
          <a:prstGeom prst="rect">
            <a:avLst/>
          </a:prstGeom>
        </p:spPr>
      </p:pic>
      <p:pic>
        <p:nvPicPr>
          <p:cNvPr id="58" name="Picture 57" descr="A group of different colored objects&#10;&#10;AI-generated content may be incorrect.">
            <a:extLst>
              <a:ext uri="{FF2B5EF4-FFF2-40B4-BE49-F238E27FC236}">
                <a16:creationId xmlns:a16="http://schemas.microsoft.com/office/drawing/2014/main" id="{970ADA72-911A-E635-2714-5901CF1BC02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460265" y="8520121"/>
            <a:ext cx="13315592" cy="5147103"/>
          </a:xfrm>
          <a:prstGeom prst="rect">
            <a:avLst/>
          </a:prstGeom>
        </p:spPr>
      </p:pic>
      <p:pic>
        <p:nvPicPr>
          <p:cNvPr id="60" name="Picture 59" descr="A close-up of a plastic object&#10;&#10;AI-generated content may be incorrect.">
            <a:extLst>
              <a:ext uri="{FF2B5EF4-FFF2-40B4-BE49-F238E27FC236}">
                <a16:creationId xmlns:a16="http://schemas.microsoft.com/office/drawing/2014/main" id="{B4A43828-8231-B82D-C5AA-35149F2D8CA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374150" y="13372159"/>
            <a:ext cx="13487822" cy="501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2589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B78BA7875D0C45AC2FE831EEF93F5F" ma:contentTypeVersion="4" ma:contentTypeDescription="Create a new document." ma:contentTypeScope="" ma:versionID="cf0505b1186d42d74b863a621bf0f816">
  <xsd:schema xmlns:xsd="http://www.w3.org/2001/XMLSchema" xmlns:xs="http://www.w3.org/2001/XMLSchema" xmlns:p="http://schemas.microsoft.com/office/2006/metadata/properties" xmlns:ns2="fadefdc6-86d3-4ab9-bce6-7df1e5b6e439" targetNamespace="http://schemas.microsoft.com/office/2006/metadata/properties" ma:root="true" ma:fieldsID="8ae3b97c001f657108691328777469eb" ns2:_="">
    <xsd:import namespace="fadefdc6-86d3-4ab9-bce6-7df1e5b6e4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defdc6-86d3-4ab9-bce6-7df1e5b6e4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D6BA4A-7217-4550-A1EE-8BFD3533F41E}">
  <ds:schemaRefs>
    <ds:schemaRef ds:uri="fadefdc6-86d3-4ab9-bce6-7df1e5b6e4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D2A526C-F9EE-4F13-895F-A7AFC6BED4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7AF76A-38D3-4E6E-97A1-D5C92546C958}">
  <ds:schemaRefs>
    <ds:schemaRef ds:uri="http://schemas.microsoft.com/office/2006/metadata/properties"/>
    <ds:schemaRef ds:uri="fadefdc6-86d3-4ab9-bce6-7df1e5b6e439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256</Words>
  <Application>Microsoft Office PowerPoint</Application>
  <PresentationFormat>Custom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shopper</dc:creator>
  <cp:lastModifiedBy>Belisa Villa</cp:lastModifiedBy>
  <cp:revision>1</cp:revision>
  <dcterms:created xsi:type="dcterms:W3CDTF">2007-04-04T14:17:42Z</dcterms:created>
  <dcterms:modified xsi:type="dcterms:W3CDTF">2025-04-19T02:13:02Z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0x01010096B78BA7875D0C45AC2FE831EEF93F5F</vt:lpwstr>
  </property>
</Properties>
</file>