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j1QqXna9wmWou5p4MgVYMw6BpkP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3CA08B-9768-4BA8-ADFF-038C8274CAF7}">
  <a:tblStyle styleId="{FE3CA08B-9768-4BA8-ADFF-038C8274CAF7}"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FFD"/>
          </a:solidFill>
        </a:fill>
      </a:tcStyle>
    </a:wholeTbl>
    <a:band1H>
      <a:tcTxStyle b="off" i="off"/>
      <a:tcStyle>
        <a:tcBdr/>
        <a:fill>
          <a:solidFill>
            <a:srgbClr val="FFFFFC"/>
          </a:solidFill>
        </a:fill>
      </a:tcStyle>
    </a:band1H>
    <a:band2H>
      <a:tcTxStyle b="off" i="off"/>
      <a:tcStyle>
        <a:tcBdr/>
      </a:tcStyle>
    </a:band2H>
    <a:band1V>
      <a:tcTxStyle b="off" i="off"/>
      <a:tcStyle>
        <a:tcBdr/>
        <a:fill>
          <a:solidFill>
            <a:srgbClr val="FFFFFC"/>
          </a:solidFill>
        </a:fill>
      </a:tcStyle>
    </a:band1V>
    <a:band2V>
      <a:tcTxStyle b="off" i="off"/>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58"/>
    <p:restoredTop sz="94700"/>
  </p:normalViewPr>
  <p:slideViewPr>
    <p:cSldViewPr snapToGrid="0">
      <p:cViewPr>
        <p:scale>
          <a:sx n="60" d="100"/>
          <a:sy n="60" d="100"/>
        </p:scale>
        <p:origin x="272" y="-6096"/>
      </p:cViewPr>
      <p:guideLst>
        <p:guide orient="horz" pos="12096"/>
        <p:guide pos="13824"/>
      </p:guideLst>
    </p:cSldViewPr>
  </p:slideViewPr>
  <p:notesTextViewPr>
    <p:cViewPr>
      <p:scale>
        <a:sx n="1" d="1"/>
        <a:sy n="1" d="1"/>
      </p:scale>
      <p:origin x="0" y="-24"/>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1pPr>
            <a:lvl2pPr marL="914400" marR="0" lvl="1"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2pPr>
            <a:lvl3pPr marL="1371600" marR="0" lvl="2"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3pPr>
            <a:lvl4pPr marL="1828800" marR="0" lvl="3"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4pPr>
            <a:lvl5pPr marL="2286000" marR="0" lvl="4"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p1: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p1:notes"/>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2800" dirty="0">
                <a:latin typeface="Calibri"/>
                <a:ea typeface="Calibri"/>
                <a:cs typeface="Calibri"/>
                <a:sym typeface="Calibri"/>
              </a:rPr>
              <a:t>Research shows that 50–70% of college students report at least one ACE, with up to 20% reporting four or more (Underwood et al., 2024).</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2800" dirty="0">
                <a:latin typeface="Calibri"/>
                <a:ea typeface="Calibri"/>
                <a:cs typeface="Calibri"/>
                <a:sym typeface="Calibri"/>
              </a:rPr>
              <a:t>While university counseling centers commonly use standardized mental health assessments, it is unclear if these tools effectively capture trauma-related concerns tied to ACE exposure.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2800" dirty="0">
                <a:latin typeface="Calibri"/>
                <a:ea typeface="Calibri"/>
                <a:cs typeface="Calibri"/>
                <a:sym typeface="Calibri"/>
              </a:rPr>
              <a:t>This study evaluates whether subscales modeled after the CCAPS-62 appropriately reflect ACE-related mental health symptoms in college students. By analyzing retrospective data from Florida Tech students, the goal is to assess whether current tools meet student needs and to support the advancement of trauma-informed mental health practices on campus.</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2800" dirty="0">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2800" dirty="0">
              <a:latin typeface="Calibri"/>
              <a:ea typeface="Calibri"/>
              <a:cs typeface="Calibri"/>
              <a:sym typeface="Calibri"/>
            </a:endParaRPr>
          </a:p>
          <a:p>
            <a:pPr marL="0" lvl="0" indent="0" algn="l" rtl="0">
              <a:lnSpc>
                <a:spcPct val="100000"/>
              </a:lnSpc>
              <a:spcBef>
                <a:spcPts val="0"/>
              </a:spcBef>
              <a:spcAft>
                <a:spcPts val="0"/>
              </a:spcAft>
              <a:buSzPts val="1400"/>
              <a:buNone/>
            </a:pPr>
            <a:endParaRPr lang="en-US" dirty="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18" name="Google Shape;18;p6"/>
          <p:cNvSpPr txBox="1">
            <a:spLocks noGrp="1"/>
          </p:cNvSpPr>
          <p:nvPr>
            <p:ph type="body" idx="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9"/>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lnSpc>
                <a:spcPct val="100000"/>
              </a:lnSpc>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3">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sm" len="sm"/>
            <a:tailEnd type="none" w="sm" len="sm"/>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8179092" y="1105750"/>
            <a:ext cx="33564300" cy="5014950"/>
          </a:xfrm>
          <a:prstGeom prst="rect">
            <a:avLst/>
          </a:prstGeom>
          <a:noFill/>
          <a:ln>
            <a:noFill/>
          </a:ln>
        </p:spPr>
        <p:txBody>
          <a:bodyPr spcFirstLastPara="1" wrap="square" lIns="89675" tIns="44825" rIns="89675" bIns="44825" anchor="t" anchorCtr="0">
            <a:spAutoFit/>
          </a:bodyPr>
          <a:lstStyle/>
          <a:p>
            <a:pPr marL="0" marR="0" lvl="0" indent="0" algn="ctr" rtl="0">
              <a:lnSpc>
                <a:spcPct val="100000"/>
              </a:lnSpc>
              <a:spcBef>
                <a:spcPts val="0"/>
              </a:spcBef>
              <a:spcAft>
                <a:spcPts val="0"/>
              </a:spcAft>
              <a:buClr>
                <a:srgbClr val="000000"/>
              </a:buClr>
              <a:buSzPts val="6600"/>
              <a:buFont typeface="Arial"/>
              <a:buNone/>
            </a:pPr>
            <a:r>
              <a:rPr lang="en-US" sz="8000" b="1" dirty="0">
                <a:solidFill>
                  <a:srgbClr val="000000"/>
                </a:solidFill>
                <a:effectLst/>
                <a:latin typeface="Calibri" panose="020F0502020204030204" pitchFamily="34" charset="0"/>
                <a:cs typeface="Calibri" panose="020F0502020204030204" pitchFamily="34" charset="0"/>
              </a:rPr>
              <a:t>The Relationship Between Mental Health Concerns in College Students </a:t>
            </a:r>
          </a:p>
          <a:p>
            <a:pPr marL="0" marR="0" lvl="0" indent="0" algn="ctr" rtl="0">
              <a:lnSpc>
                <a:spcPct val="100000"/>
              </a:lnSpc>
              <a:spcBef>
                <a:spcPts val="0"/>
              </a:spcBef>
              <a:spcAft>
                <a:spcPts val="0"/>
              </a:spcAft>
              <a:buClr>
                <a:srgbClr val="000000"/>
              </a:buClr>
              <a:buSzPts val="6600"/>
              <a:buFont typeface="Arial"/>
              <a:buNone/>
            </a:pPr>
            <a:r>
              <a:rPr lang="en-US" sz="8000" b="1" dirty="0">
                <a:solidFill>
                  <a:srgbClr val="000000"/>
                </a:solidFill>
                <a:effectLst/>
                <a:latin typeface="Calibri" panose="020F0502020204030204" pitchFamily="34" charset="0"/>
                <a:cs typeface="Calibri" panose="020F0502020204030204" pitchFamily="34" charset="0"/>
              </a:rPr>
              <a:t>and Adverse Childhood Experiences (ACEs)</a:t>
            </a:r>
            <a:endParaRPr lang="en-US" sz="8000" b="1"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ctr" rtl="0">
              <a:lnSpc>
                <a:spcPct val="100000"/>
              </a:lnSpc>
              <a:spcBef>
                <a:spcPts val="2400"/>
              </a:spcBef>
              <a:spcAft>
                <a:spcPts val="0"/>
              </a:spcAft>
              <a:buClr>
                <a:srgbClr val="000000"/>
              </a:buClr>
              <a:buSzPts val="6600"/>
              <a:buFont typeface="Arial"/>
              <a:buNone/>
            </a:pPr>
            <a:r>
              <a:rPr lang="en-US" sz="6600" b="1" dirty="0">
                <a:solidFill>
                  <a:schemeClr val="dk1"/>
                </a:solidFill>
                <a:latin typeface="Calibri"/>
                <a:ea typeface="Calibri"/>
                <a:cs typeface="Calibri"/>
                <a:sym typeface="Calibri"/>
              </a:rPr>
              <a:t>Kayla E. Davis</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2400"/>
              </a:spcBef>
              <a:spcAft>
                <a:spcPts val="0"/>
              </a:spcAft>
              <a:buClr>
                <a:srgbClr val="000000"/>
              </a:buClr>
              <a:buSzPts val="5400"/>
              <a:buFont typeface="Arial"/>
              <a:buNone/>
            </a:pPr>
            <a:r>
              <a:rPr lang="en-US" sz="5400" b="1" i="0" u="none" strike="noStrike" cap="none" dirty="0">
                <a:solidFill>
                  <a:schemeClr val="dk1"/>
                </a:solidFill>
                <a:latin typeface="Calibri"/>
                <a:ea typeface="Calibri"/>
                <a:cs typeface="Calibri"/>
                <a:sym typeface="Calibri"/>
              </a:rPr>
              <a:t>Faculty Advisor: Dr. Travis W. Conradt, School of Psychology, Florida Institute of Technology</a:t>
            </a:r>
            <a:endParaRPr sz="4800" b="1" i="0" u="none" strike="noStrike" cap="none" dirty="0">
              <a:solidFill>
                <a:schemeClr val="dk1"/>
              </a:solidFill>
              <a:latin typeface="Calibri"/>
              <a:ea typeface="Calibri"/>
              <a:cs typeface="Calibri"/>
              <a:sym typeface="Calibri"/>
            </a:endParaRPr>
          </a:p>
        </p:txBody>
      </p:sp>
      <p:sp>
        <p:nvSpPr>
          <p:cNvPr id="51" name="Google Shape;51;p1"/>
          <p:cNvSpPr txBox="1"/>
          <p:nvPr/>
        </p:nvSpPr>
        <p:spPr>
          <a:xfrm>
            <a:off x="8086727" y="7273927"/>
            <a:ext cx="184731" cy="16927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Calibri"/>
              <a:ea typeface="Calibri"/>
              <a:cs typeface="Calibri"/>
              <a:sym typeface="Calibri"/>
            </a:endParaRPr>
          </a:p>
        </p:txBody>
      </p:sp>
      <p:graphicFrame>
        <p:nvGraphicFramePr>
          <p:cNvPr id="52" name="Google Shape;52;p1"/>
          <p:cNvGraphicFramePr/>
          <p:nvPr>
            <p:extLst>
              <p:ext uri="{D42A27DB-BD31-4B8C-83A1-F6EECF244321}">
                <p14:modId xmlns:p14="http://schemas.microsoft.com/office/powerpoint/2010/main" val="1987100863"/>
              </p:ext>
            </p:extLst>
          </p:nvPr>
        </p:nvGraphicFramePr>
        <p:xfrm>
          <a:off x="1107851" y="7065901"/>
          <a:ext cx="13957751" cy="12679700"/>
        </p:xfrm>
        <a:graphic>
          <a:graphicData uri="http://schemas.openxmlformats.org/drawingml/2006/table">
            <a:tbl>
              <a:tblPr firstRow="1" bandRow="1">
                <a:noFill/>
                <a:tableStyleId>{FE3CA08B-9768-4BA8-ADFF-038C8274CAF7}</a:tableStyleId>
              </a:tblPr>
              <a:tblGrid>
                <a:gridCol w="13957751">
                  <a:extLst>
                    <a:ext uri="{9D8B030D-6E8A-4147-A177-3AD203B41FA5}">
                      <a16:colId xmlns:a16="http://schemas.microsoft.com/office/drawing/2014/main" val="20000"/>
                    </a:ext>
                  </a:extLst>
                </a:gridCol>
              </a:tblGrid>
              <a:tr h="783540">
                <a:tc>
                  <a:txBody>
                    <a:bodyPr/>
                    <a:lstStyle/>
                    <a:p>
                      <a:pPr marL="0" marR="0" lvl="0" indent="0" algn="l" rtl="0">
                        <a:lnSpc>
                          <a:spcPct val="100000"/>
                        </a:lnSpc>
                        <a:spcBef>
                          <a:spcPts val="0"/>
                        </a:spcBef>
                        <a:spcAft>
                          <a:spcPts val="0"/>
                        </a:spcAft>
                        <a:buClr>
                          <a:srgbClr val="000000"/>
                        </a:buClr>
                        <a:buSzPts val="9600"/>
                        <a:buFont typeface="Arial"/>
                        <a:buNone/>
                      </a:pPr>
                      <a:r>
                        <a:rPr lang="en-US" sz="6600" dirty="0">
                          <a:solidFill>
                            <a:srgbClr val="000000"/>
                          </a:solidFill>
                          <a:latin typeface="Calibri"/>
                          <a:ea typeface="Calibri"/>
                          <a:cs typeface="Calibri"/>
                          <a:sym typeface="Calibri"/>
                        </a:rPr>
                        <a:t> </a:t>
                      </a:r>
                      <a:r>
                        <a:rPr lang="en-US" sz="6600" u="none" strike="noStrike" cap="none" dirty="0">
                          <a:solidFill>
                            <a:srgbClr val="000000"/>
                          </a:solidFill>
                          <a:latin typeface="Calibri"/>
                          <a:ea typeface="Calibri"/>
                          <a:cs typeface="Calibri"/>
                          <a:sym typeface="Calibri"/>
                        </a:rPr>
                        <a:t>Background</a:t>
                      </a:r>
                      <a:endParaRPr sz="6600" u="none" strike="noStrike" cap="none" dirty="0"/>
                    </a:p>
                  </a:txBody>
                  <a:tcPr marL="91450" marR="91450" marT="45725" marB="45725" anchor="ctr">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0"/>
                  </a:ext>
                </a:extLst>
              </a:tr>
              <a:tr h="11443246">
                <a:tc>
                  <a:txBody>
                    <a:bodyPr/>
                    <a:lstStyle/>
                    <a:p>
                      <a:pPr marL="685800" lvl="0" indent="-685800" algn="l" rtl="0">
                        <a:lnSpc>
                          <a:spcPct val="100000"/>
                        </a:lnSpc>
                        <a:spcBef>
                          <a:spcPts val="800"/>
                        </a:spcBef>
                        <a:spcAft>
                          <a:spcPts val="0"/>
                        </a:spcAft>
                        <a:buClr>
                          <a:schemeClr val="dk1"/>
                        </a:buClr>
                        <a:buSzPts val="4800"/>
                        <a:buFont typeface="Calibri"/>
                        <a:buChar char="•"/>
                      </a:pPr>
                      <a:r>
                        <a:rPr lang="en-US" sz="4400" dirty="0">
                          <a:latin typeface="Calibri"/>
                          <a:ea typeface="Calibri"/>
                          <a:cs typeface="Calibri"/>
                          <a:sym typeface="Calibri"/>
                        </a:rPr>
                        <a:t>Adverse Childhood Experiences (ACEs) increase one’s risk of mental health problems, including depression, anxiety, academic distress, substance use, and suicidality in adulthood (Daníelsdóttir et al., 2024; Watts et al., 2023). </a:t>
                      </a:r>
                    </a:p>
                    <a:p>
                      <a:pPr marL="685800" lvl="0" indent="-685800" algn="l" rtl="0">
                        <a:lnSpc>
                          <a:spcPct val="100000"/>
                        </a:lnSpc>
                        <a:spcBef>
                          <a:spcPts val="800"/>
                        </a:spcBef>
                        <a:spcAft>
                          <a:spcPts val="0"/>
                        </a:spcAft>
                        <a:buClr>
                          <a:schemeClr val="dk1"/>
                        </a:buClr>
                        <a:buSzPts val="4800"/>
                        <a:buFont typeface="Calibri"/>
                        <a:buChar char="•"/>
                      </a:pPr>
                      <a:r>
                        <a:rPr lang="en-US" sz="4400" dirty="0">
                          <a:latin typeface="Calibri"/>
                          <a:ea typeface="Calibri"/>
                          <a:cs typeface="Calibri"/>
                          <a:sym typeface="Calibri"/>
                        </a:rPr>
                        <a:t>These challenges are pertinent during the transitional-college years, a critical developmental period marked by high stress and identity formation. </a:t>
                      </a:r>
                    </a:p>
                    <a:p>
                      <a:pPr marL="685800" lvl="0" indent="-685800" algn="l" rtl="0">
                        <a:lnSpc>
                          <a:spcPct val="100000"/>
                        </a:lnSpc>
                        <a:spcBef>
                          <a:spcPts val="800"/>
                        </a:spcBef>
                        <a:spcAft>
                          <a:spcPts val="0"/>
                        </a:spcAft>
                        <a:buClr>
                          <a:schemeClr val="dk1"/>
                        </a:buClr>
                        <a:buSzPts val="4800"/>
                        <a:buFont typeface="Calibri"/>
                        <a:buChar char="•"/>
                      </a:pPr>
                      <a:r>
                        <a:rPr lang="en-US" sz="4400" dirty="0">
                          <a:latin typeface="Calibri"/>
                          <a:ea typeface="Calibri"/>
                          <a:cs typeface="Calibri"/>
                          <a:sym typeface="Calibri"/>
                        </a:rPr>
                        <a:t>Early-life adversity can negatively impact emotional regulation and coping, placing affected students at greater risk for mental health issues that interfere with academic and social success (Locke et al., 2011). </a:t>
                      </a:r>
                    </a:p>
                    <a:p>
                      <a:pPr marL="685800" lvl="0" indent="-685800" algn="l" rtl="0">
                        <a:lnSpc>
                          <a:spcPct val="100000"/>
                        </a:lnSpc>
                        <a:spcBef>
                          <a:spcPts val="800"/>
                        </a:spcBef>
                        <a:spcAft>
                          <a:spcPts val="0"/>
                        </a:spcAft>
                        <a:buClr>
                          <a:schemeClr val="dk1"/>
                        </a:buClr>
                        <a:buSzPts val="4800"/>
                        <a:buFont typeface="Calibri"/>
                        <a:buChar char="•"/>
                      </a:pPr>
                      <a:r>
                        <a:rPr lang="en-US" sz="4400" dirty="0" err="1">
                          <a:latin typeface="Calibri"/>
                          <a:ea typeface="Calibri"/>
                          <a:cs typeface="Calibri"/>
                          <a:sym typeface="Calibri"/>
                        </a:rPr>
                        <a:t>Karatekin</a:t>
                      </a:r>
                      <a:r>
                        <a:rPr lang="en-US" sz="4400" dirty="0">
                          <a:latin typeface="Calibri"/>
                          <a:ea typeface="Calibri"/>
                          <a:cs typeface="Calibri"/>
                          <a:sym typeface="Calibri"/>
                        </a:rPr>
                        <a:t> (2018) found that college students with more cumulative ACEs reported having more current stressful events. ACEs then predicted mental health problems indirectly (mediation) by increasing current stressors.</a:t>
                      </a:r>
                    </a:p>
                  </a:txBody>
                  <a:tcPr marL="274325" marR="274325" marT="274325" marB="2743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bl>
          </a:graphicData>
        </a:graphic>
      </p:graphicFrame>
      <p:graphicFrame>
        <p:nvGraphicFramePr>
          <p:cNvPr id="2" name="Table 1">
            <a:extLst>
              <a:ext uri="{FF2B5EF4-FFF2-40B4-BE49-F238E27FC236}">
                <a16:creationId xmlns:a16="http://schemas.microsoft.com/office/drawing/2014/main" id="{0E91EFFE-5E48-D233-1BD5-56DE9763790E}"/>
              </a:ext>
            </a:extLst>
          </p:cNvPr>
          <p:cNvGraphicFramePr>
            <a:graphicFrameLocks noGrp="1"/>
          </p:cNvGraphicFramePr>
          <p:nvPr>
            <p:extLst>
              <p:ext uri="{D42A27DB-BD31-4B8C-83A1-F6EECF244321}">
                <p14:modId xmlns:p14="http://schemas.microsoft.com/office/powerpoint/2010/main" val="1477049147"/>
              </p:ext>
            </p:extLst>
          </p:nvPr>
        </p:nvGraphicFramePr>
        <p:xfrm>
          <a:off x="15658987" y="7151819"/>
          <a:ext cx="27346914" cy="13256102"/>
        </p:xfrm>
        <a:graphic>
          <a:graphicData uri="http://schemas.openxmlformats.org/drawingml/2006/table">
            <a:tbl>
              <a:tblPr firstRow="1" bandRow="1">
                <a:tableStyleId>{5940675A-B579-460E-94D1-54222C63F5DA}</a:tableStyleId>
              </a:tblPr>
              <a:tblGrid>
                <a:gridCol w="3615041">
                  <a:extLst>
                    <a:ext uri="{9D8B030D-6E8A-4147-A177-3AD203B41FA5}">
                      <a16:colId xmlns:a16="http://schemas.microsoft.com/office/drawing/2014/main" val="855870265"/>
                    </a:ext>
                  </a:extLst>
                </a:gridCol>
                <a:gridCol w="8243032">
                  <a:extLst>
                    <a:ext uri="{9D8B030D-6E8A-4147-A177-3AD203B41FA5}">
                      <a16:colId xmlns:a16="http://schemas.microsoft.com/office/drawing/2014/main" val="375530934"/>
                    </a:ext>
                  </a:extLst>
                </a:gridCol>
                <a:gridCol w="1488559">
                  <a:extLst>
                    <a:ext uri="{9D8B030D-6E8A-4147-A177-3AD203B41FA5}">
                      <a16:colId xmlns:a16="http://schemas.microsoft.com/office/drawing/2014/main" val="4265598007"/>
                    </a:ext>
                  </a:extLst>
                </a:gridCol>
                <a:gridCol w="1709042">
                  <a:extLst>
                    <a:ext uri="{9D8B030D-6E8A-4147-A177-3AD203B41FA5}">
                      <a16:colId xmlns:a16="http://schemas.microsoft.com/office/drawing/2014/main" val="4164658137"/>
                    </a:ext>
                  </a:extLst>
                </a:gridCol>
                <a:gridCol w="2445488">
                  <a:extLst>
                    <a:ext uri="{9D8B030D-6E8A-4147-A177-3AD203B41FA5}">
                      <a16:colId xmlns:a16="http://schemas.microsoft.com/office/drawing/2014/main" val="3571497867"/>
                    </a:ext>
                  </a:extLst>
                </a:gridCol>
                <a:gridCol w="1230719">
                  <a:extLst>
                    <a:ext uri="{9D8B030D-6E8A-4147-A177-3AD203B41FA5}">
                      <a16:colId xmlns:a16="http://schemas.microsoft.com/office/drawing/2014/main" val="707026598"/>
                    </a:ext>
                  </a:extLst>
                </a:gridCol>
                <a:gridCol w="1230719">
                  <a:extLst>
                    <a:ext uri="{9D8B030D-6E8A-4147-A177-3AD203B41FA5}">
                      <a16:colId xmlns:a16="http://schemas.microsoft.com/office/drawing/2014/main" val="4131232433"/>
                    </a:ext>
                  </a:extLst>
                </a:gridCol>
                <a:gridCol w="1230719">
                  <a:extLst>
                    <a:ext uri="{9D8B030D-6E8A-4147-A177-3AD203B41FA5}">
                      <a16:colId xmlns:a16="http://schemas.microsoft.com/office/drawing/2014/main" val="4287073355"/>
                    </a:ext>
                  </a:extLst>
                </a:gridCol>
                <a:gridCol w="1230719">
                  <a:extLst>
                    <a:ext uri="{9D8B030D-6E8A-4147-A177-3AD203B41FA5}">
                      <a16:colId xmlns:a16="http://schemas.microsoft.com/office/drawing/2014/main" val="413704803"/>
                    </a:ext>
                  </a:extLst>
                </a:gridCol>
                <a:gridCol w="1230719">
                  <a:extLst>
                    <a:ext uri="{9D8B030D-6E8A-4147-A177-3AD203B41FA5}">
                      <a16:colId xmlns:a16="http://schemas.microsoft.com/office/drawing/2014/main" val="3256145205"/>
                    </a:ext>
                  </a:extLst>
                </a:gridCol>
                <a:gridCol w="1230719">
                  <a:extLst>
                    <a:ext uri="{9D8B030D-6E8A-4147-A177-3AD203B41FA5}">
                      <a16:colId xmlns:a16="http://schemas.microsoft.com/office/drawing/2014/main" val="3541731329"/>
                    </a:ext>
                  </a:extLst>
                </a:gridCol>
                <a:gridCol w="1230719">
                  <a:extLst>
                    <a:ext uri="{9D8B030D-6E8A-4147-A177-3AD203B41FA5}">
                      <a16:colId xmlns:a16="http://schemas.microsoft.com/office/drawing/2014/main" val="1870645066"/>
                    </a:ext>
                  </a:extLst>
                </a:gridCol>
                <a:gridCol w="1230719">
                  <a:extLst>
                    <a:ext uri="{9D8B030D-6E8A-4147-A177-3AD203B41FA5}">
                      <a16:colId xmlns:a16="http://schemas.microsoft.com/office/drawing/2014/main" val="3354015865"/>
                    </a:ext>
                  </a:extLst>
                </a:gridCol>
              </a:tblGrid>
              <a:tr h="713890">
                <a:tc gridSpan="13">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b="1" u="none" strike="noStrike" cap="none" dirty="0">
                          <a:latin typeface="Calibri"/>
                          <a:ea typeface="Calibri"/>
                          <a:cs typeface="Calibri"/>
                          <a:sym typeface="Calibri"/>
                        </a:rPr>
                        <a:t>Table 1. </a:t>
                      </a:r>
                      <a:r>
                        <a:rPr lang="en-US" sz="3200" b="0" i="1" u="none" strike="noStrike" cap="none" dirty="0">
                          <a:latin typeface="Calibri"/>
                          <a:ea typeface="Calibri"/>
                          <a:cs typeface="Calibri"/>
                          <a:sym typeface="Calibri"/>
                        </a:rPr>
                        <a:t>Study Measures, Descriptives, and Bivariate Correlations</a:t>
                      </a: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1" i="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5152911"/>
                  </a:ext>
                </a:extLst>
              </a:tr>
              <a:tr h="713890">
                <a:tc>
                  <a:txBody>
                    <a:bodyPr/>
                    <a:lstStyle/>
                    <a:p>
                      <a:pPr algn="ctr"/>
                      <a:r>
                        <a:rPr lang="en-US" sz="3200" b="1" dirty="0">
                          <a:latin typeface="Calibri" panose="020F0502020204030204" pitchFamily="34" charset="0"/>
                          <a:cs typeface="Calibri" panose="020F0502020204030204" pitchFamily="34" charset="0"/>
                        </a:rPr>
                        <a:t>Variable </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Measure Description</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i="1" dirty="0">
                          <a:latin typeface="Calibri" panose="020F0502020204030204" pitchFamily="34" charset="0"/>
                          <a:cs typeface="Calibri" panose="020F0502020204030204" pitchFamily="34" charset="0"/>
                        </a:rPr>
                        <a:t>N</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Range</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Mean (</a:t>
                      </a:r>
                      <a:r>
                        <a:rPr lang="en-US" sz="3200" b="1" i="1" dirty="0">
                          <a:latin typeface="Calibri" panose="020F0502020204030204" pitchFamily="34" charset="0"/>
                          <a:cs typeface="Calibri" panose="020F0502020204030204" pitchFamily="34" charset="0"/>
                        </a:rPr>
                        <a:t>SD</a:t>
                      </a:r>
                      <a:r>
                        <a:rPr lang="en-US" sz="3200" b="1" i="0" dirty="0">
                          <a:latin typeface="Calibri" panose="020F0502020204030204" pitchFamily="34" charset="0"/>
                          <a:cs typeface="Calibri" panose="020F0502020204030204" pitchFamily="34" charset="0"/>
                        </a:rPr>
                        <a:t>)</a:t>
                      </a: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1</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2</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3</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4</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5</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6</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7</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1" dirty="0">
                          <a:latin typeface="Calibri" panose="020F0502020204030204" pitchFamily="34" charset="0"/>
                          <a:cs typeface="Calibri" panose="020F0502020204030204" pitchFamily="34" charset="0"/>
                        </a:rPr>
                        <a:t>8</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3281050"/>
                  </a:ext>
                </a:extLst>
              </a:tr>
              <a:tr h="984572">
                <a:tc>
                  <a:txBody>
                    <a:bodyPr/>
                    <a:lstStyle/>
                    <a:p>
                      <a:pPr marL="182880" algn="l"/>
                      <a:r>
                        <a:rPr lang="en-US" sz="3200" dirty="0">
                          <a:latin typeface="Calibri" panose="020F0502020204030204" pitchFamily="34" charset="0"/>
                          <a:cs typeface="Calibri" panose="020F0502020204030204" pitchFamily="34" charset="0"/>
                        </a:rPr>
                        <a:t>1. ACEs </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800" u="none" strike="noStrike" cap="none" dirty="0">
                          <a:latin typeface="Calibri"/>
                          <a:ea typeface="Calibri"/>
                          <a:cs typeface="Calibri"/>
                          <a:sym typeface="Calibri"/>
                        </a:rPr>
                        <a:t>16 Yes-No questions; Number of ACEs summed to create score</a:t>
                      </a:r>
                      <a:endParaRPr lang="en-US" sz="2800" dirty="0">
                        <a:latin typeface="Calibri"/>
                        <a:ea typeface="Calibri"/>
                        <a:cs typeface="Calibri"/>
                        <a:sym typeface="Calibri"/>
                      </a:endParaRP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766</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0-13</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3.38 (3.05)</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381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06001247"/>
                  </a:ext>
                </a:extLst>
              </a:tr>
              <a:tr h="1060418">
                <a:tc>
                  <a:txBody>
                    <a:bodyPr/>
                    <a:lstStyle/>
                    <a:p>
                      <a:pPr marL="182880" algn="l"/>
                      <a:r>
                        <a:rPr lang="en-US" sz="3200" dirty="0">
                          <a:latin typeface="Calibri" panose="020F0502020204030204" pitchFamily="34" charset="0"/>
                          <a:cs typeface="Calibri" panose="020F0502020204030204" pitchFamily="34" charset="0"/>
                        </a:rPr>
                        <a:t>2. Income Level</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l"/>
                      <a:r>
                        <a:rPr lang="en-US" sz="2800" b="0" dirty="0">
                          <a:latin typeface="Calibri" panose="020F0502020204030204" pitchFamily="34" charset="0"/>
                          <a:cs typeface="Calibri" panose="020F0502020204030204" pitchFamily="34" charset="0"/>
                        </a:rPr>
                        <a:t>Proxy for SES; 14 ordinal income brackets indicating parents' or personal income bracket </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721</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.25</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376813565"/>
                  </a:ext>
                </a:extLst>
              </a:tr>
              <a:tr h="1464585">
                <a:tc>
                  <a:txBody>
                    <a:bodyPr/>
                    <a:lstStyle/>
                    <a:p>
                      <a:pPr marL="182880" algn="l"/>
                      <a:r>
                        <a:rPr lang="en-US" sz="3200" dirty="0">
                          <a:latin typeface="Calibri" panose="020F0502020204030204" pitchFamily="34" charset="0"/>
                          <a:cs typeface="Calibri" panose="020F0502020204030204" pitchFamily="34" charset="0"/>
                        </a:rPr>
                        <a:t>3. Stressful Events</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2800" b="0" dirty="0">
                          <a:latin typeface="Calibri" panose="020F0502020204030204" pitchFamily="34" charset="0"/>
                          <a:cs typeface="Calibri" panose="020F0502020204030204" pitchFamily="34" charset="0"/>
                        </a:rPr>
                        <a:t>The Undergraduate Stress Questionnaire (Crandall et al., 1992); 82 Yes-No questions; Number of stressful events summed to create score.  </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766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0-77</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33.06 (14.50)</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.28</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.05</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9188280"/>
                  </a:ext>
                </a:extLst>
              </a:tr>
              <a:tr h="1083101">
                <a:tc>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 Optimism</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l"/>
                      <a:r>
                        <a:rPr lang="en-US" sz="2800" b="0" dirty="0">
                          <a:latin typeface="Calibri" panose="020F0502020204030204" pitchFamily="34" charset="0"/>
                          <a:cs typeface="Calibri" panose="020F0502020204030204" pitchFamily="34" charset="0"/>
                        </a:rPr>
                        <a:t>Life Orientation Test (Scheier et al., 1994); Sum of 10 items on a 7-point Likert scale</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761</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6-30</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19.04 (4.38)</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.15</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.01</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.19</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356798611"/>
                  </a:ext>
                </a:extLst>
              </a:tr>
              <a:tr h="1444738">
                <a:tc>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dirty="0">
                          <a:latin typeface="Calibri" panose="020F0502020204030204" pitchFamily="34" charset="0"/>
                          <a:cs typeface="Calibri" panose="020F0502020204030204" pitchFamily="34" charset="0"/>
                        </a:rPr>
                        <a:t>5. Psych Health</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800" b="0" dirty="0">
                          <a:latin typeface="Calibri" panose="020F0502020204030204" pitchFamily="34" charset="0"/>
                          <a:cs typeface="Calibri" panose="020F0502020204030204" pitchFamily="34" charset="0"/>
                        </a:rPr>
                        <a:t>Sum of 7 items on a 5-point Likert scale that reflect positive psychological health; Subscale from the LHQ-B (</a:t>
                      </a:r>
                      <a:r>
                        <a:rPr lang="en-US" sz="2800" b="0" dirty="0" err="1">
                          <a:latin typeface="Calibri" panose="020F0502020204030204" pitchFamily="34" charset="0"/>
                          <a:cs typeface="Calibri" panose="020F0502020204030204" pitchFamily="34" charset="0"/>
                        </a:rPr>
                        <a:t>Dinzeo</a:t>
                      </a:r>
                      <a:r>
                        <a:rPr lang="en-US" sz="2800" b="0" dirty="0">
                          <a:latin typeface="Calibri" panose="020F0502020204030204" pitchFamily="34" charset="0"/>
                          <a:cs typeface="Calibri" panose="020F0502020204030204" pitchFamily="34" charset="0"/>
                        </a:rPr>
                        <a:t> et al., 2014)</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766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7-35</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a:latin typeface="Calibri" panose="020F0502020204030204" pitchFamily="34" charset="0"/>
                          <a:cs typeface="Calibri" panose="020F0502020204030204" pitchFamily="34" charset="0"/>
                        </a:rPr>
                        <a:t>25.64 (4.86)</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.21</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.02</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.32</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.45</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6128161"/>
                  </a:ext>
                </a:extLst>
              </a:tr>
              <a:tr h="1519166">
                <a:tc>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dirty="0">
                          <a:latin typeface="Calibri" panose="020F0502020204030204" pitchFamily="34" charset="0"/>
                          <a:cs typeface="Calibri" panose="020F0502020204030204" pitchFamily="34" charset="0"/>
                        </a:rPr>
                        <a:t>6. Negative Affect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l"/>
                      <a:r>
                        <a:rPr lang="en-US" sz="2800" b="0" dirty="0">
                          <a:latin typeface="Calibri" panose="020F0502020204030204" pitchFamily="34" charset="0"/>
                          <a:cs typeface="Calibri" panose="020F0502020204030204" pitchFamily="34" charset="0"/>
                        </a:rPr>
                        <a:t>Sum of 10 items on a 5-point Likert scale; Subscale from the Positive and Negative Affect Schedule (PANAS; Watson et al. 1988)</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766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10-49</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24.30 (7.56)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.18</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.01</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.28</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.46</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.46</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1065521536"/>
                  </a:ext>
                </a:extLst>
              </a:tr>
              <a:tr h="1466003">
                <a:tc>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dirty="0">
                          <a:latin typeface="Calibri" panose="020F0502020204030204" pitchFamily="34" charset="0"/>
                          <a:cs typeface="Calibri" panose="020F0502020204030204" pitchFamily="34" charset="0"/>
                        </a:rPr>
                        <a:t>7. Neuroticism</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800" b="0" dirty="0">
                          <a:latin typeface="Calibri" panose="020F0502020204030204" pitchFamily="34" charset="0"/>
                          <a:cs typeface="Calibri" panose="020F0502020204030204" pitchFamily="34" charset="0"/>
                        </a:rPr>
                        <a:t>Sum of 10 items on a 5-point Likert scale; Neuroticism subscale from the IPIP 50-Item Set (Goldberg, 1992, Goldberg et al., 2006)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766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10-50</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31.36 (7.06)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.22</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.01</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.32</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.53</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.52</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.60</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5976972"/>
                  </a:ext>
                </a:extLst>
              </a:tr>
              <a:tr h="1020723">
                <a:tc>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dirty="0">
                          <a:latin typeface="Calibri" panose="020F0502020204030204" pitchFamily="34" charset="0"/>
                          <a:cs typeface="Calibri" panose="020F0502020204030204" pitchFamily="34" charset="0"/>
                        </a:rPr>
                        <a:t>8. Social Anxiety</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l"/>
                      <a:r>
                        <a:rPr lang="en-US" sz="2800" b="0" dirty="0">
                          <a:latin typeface="Calibri" panose="020F0502020204030204" pitchFamily="34" charset="0"/>
                          <a:cs typeface="Calibri" panose="020F0502020204030204" pitchFamily="34" charset="0"/>
                        </a:rPr>
                        <a:t>Interaction Anxiousness Scale (Leary, 1983; 1990); Sum of 15 items on 5-point Likert scale </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760</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15-75</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en-US" sz="3200" b="0" dirty="0">
                          <a:latin typeface="Calibri" panose="020F0502020204030204" pitchFamily="34" charset="0"/>
                          <a:cs typeface="Calibri" panose="020F0502020204030204" pitchFamily="34" charset="0"/>
                        </a:rPr>
                        <a:t>45.13 (11.66)</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.15</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.03</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.17</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.42</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.36</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.43</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.49</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a:t>
                      </a:r>
                    </a:p>
                  </a:txBody>
                  <a:tcPr anchor="ctr">
                    <a:lnL w="12700" cmpd="sng">
                      <a:noFill/>
                    </a:lnL>
                    <a:lnR w="12700" cmpd="sng">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071960486"/>
                  </a:ext>
                </a:extLst>
              </a:tr>
              <a:tr h="1139099">
                <a:tc>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dirty="0">
                          <a:latin typeface="Calibri" panose="020F0502020204030204" pitchFamily="34" charset="0"/>
                          <a:cs typeface="Calibri" panose="020F0502020204030204" pitchFamily="34" charset="0"/>
                        </a:rPr>
                        <a:t>9. Test Anxiety</a:t>
                      </a: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800" b="0" dirty="0">
                          <a:latin typeface="Calibri" panose="020F0502020204030204" pitchFamily="34" charset="0"/>
                          <a:cs typeface="Calibri" panose="020F0502020204030204" pitchFamily="34" charset="0"/>
                        </a:rPr>
                        <a:t>Test Anxiety Inventory (Taylor &amp; Deane, 2002); Sum of 10 items on 5-point Likert scale </a:t>
                      </a: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765</a:t>
                      </a: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10-50</a:t>
                      </a: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200" b="0" dirty="0">
                          <a:latin typeface="Calibri" panose="020F0502020204030204" pitchFamily="34" charset="0"/>
                          <a:cs typeface="Calibri" panose="020F0502020204030204" pitchFamily="34" charset="0"/>
                        </a:rPr>
                        <a:t>32.29 (10.08)</a:t>
                      </a: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.16</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.02</a:t>
                      </a: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.23</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.34</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i="0" u="none" strike="noStrike" cap="none" dirty="0">
                          <a:solidFill>
                            <a:schemeClr val="tx1"/>
                          </a:solidFill>
                          <a:effectLst/>
                          <a:latin typeface="Calibri" panose="020F0502020204030204" pitchFamily="34" charset="0"/>
                          <a:ea typeface="+mn-ea"/>
                          <a:cs typeface="Calibri" panose="020F0502020204030204" pitchFamily="34" charset="0"/>
                          <a:sym typeface="Arial"/>
                        </a:rPr>
                        <a:t>−</a:t>
                      </a:r>
                      <a:r>
                        <a:rPr lang="en-US" sz="3200" b="0" dirty="0">
                          <a:latin typeface="Calibri" panose="020F0502020204030204" pitchFamily="34" charset="0"/>
                          <a:cs typeface="Calibri" panose="020F0502020204030204" pitchFamily="34" charset="0"/>
                        </a:rPr>
                        <a:t>.32</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.41</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.45</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0" dirty="0">
                          <a:latin typeface="Calibri" panose="020F0502020204030204" pitchFamily="34" charset="0"/>
                          <a:cs typeface="Calibri" panose="020F0502020204030204" pitchFamily="34" charset="0"/>
                        </a:rPr>
                        <a:t>.44</a:t>
                      </a:r>
                      <a:r>
                        <a:rPr lang="en-US" sz="3200" b="0" baseline="30000" dirty="0">
                          <a:latin typeface="Calibri" panose="020F0502020204030204" pitchFamily="34" charset="0"/>
                          <a:cs typeface="Calibri" panose="020F0502020204030204" pitchFamily="34" charset="0"/>
                        </a:rPr>
                        <a:t>**</a:t>
                      </a: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0014609"/>
                  </a:ext>
                </a:extLst>
              </a:tr>
              <a:tr h="645917">
                <a:tc gridSpan="13">
                  <a:txBody>
                    <a:bodyPr/>
                    <a:lstStyle/>
                    <a:p>
                      <a:pPr marL="18288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i="1" u="none" strike="noStrike" cap="none" dirty="0">
                          <a:latin typeface="Calibri" panose="020F0502020204030204" pitchFamily="34" charset="0"/>
                          <a:ea typeface="Calibri"/>
                          <a:cs typeface="Calibri" panose="020F0502020204030204" pitchFamily="34" charset="0"/>
                          <a:sym typeface="Calibri"/>
                        </a:rPr>
                        <a:t>Note</a:t>
                      </a:r>
                      <a:r>
                        <a:rPr lang="en-US" sz="3200" i="0" u="none" strike="noStrike" cap="none" dirty="0">
                          <a:latin typeface="Calibri" panose="020F0502020204030204" pitchFamily="34" charset="0"/>
                          <a:ea typeface="Calibri"/>
                          <a:cs typeface="Calibri" panose="020F0502020204030204" pitchFamily="34" charset="0"/>
                          <a:sym typeface="Calibri"/>
                        </a:rPr>
                        <a:t>. *</a:t>
                      </a:r>
                      <a:r>
                        <a:rPr lang="en-US" sz="3200" u="none" strike="noStrike" cap="none" dirty="0">
                          <a:latin typeface="Calibri" panose="020F0502020204030204" pitchFamily="34" charset="0"/>
                          <a:ea typeface="Calibri"/>
                          <a:cs typeface="Calibri" panose="020F0502020204030204" pitchFamily="34" charset="0"/>
                          <a:sym typeface="Calibri"/>
                        </a:rPr>
                        <a:t>p &lt; .05; **p &lt; .01</a:t>
                      </a:r>
                      <a:endParaRPr lang="en-US" sz="320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28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3200" b="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7265922"/>
                  </a:ext>
                </a:extLst>
              </a:tr>
            </a:tbl>
          </a:graphicData>
        </a:graphic>
      </p:graphicFrame>
      <p:graphicFrame>
        <p:nvGraphicFramePr>
          <p:cNvPr id="4" name="Google Shape;52;p1">
            <a:extLst>
              <a:ext uri="{FF2B5EF4-FFF2-40B4-BE49-F238E27FC236}">
                <a16:creationId xmlns:a16="http://schemas.microsoft.com/office/drawing/2014/main" id="{292727AD-DE73-DF49-4E63-B979126AC95E}"/>
              </a:ext>
            </a:extLst>
          </p:cNvPr>
          <p:cNvGraphicFramePr/>
          <p:nvPr>
            <p:extLst>
              <p:ext uri="{D42A27DB-BD31-4B8C-83A1-F6EECF244321}">
                <p14:modId xmlns:p14="http://schemas.microsoft.com/office/powerpoint/2010/main" val="507199796"/>
              </p:ext>
            </p:extLst>
          </p:nvPr>
        </p:nvGraphicFramePr>
        <p:xfrm>
          <a:off x="1086586" y="20309616"/>
          <a:ext cx="13979016" cy="10353060"/>
        </p:xfrm>
        <a:graphic>
          <a:graphicData uri="http://schemas.openxmlformats.org/drawingml/2006/table">
            <a:tbl>
              <a:tblPr firstRow="1" bandRow="1">
                <a:noFill/>
                <a:tableStyleId>{FE3CA08B-9768-4BA8-ADFF-038C8274CAF7}</a:tableStyleId>
              </a:tblPr>
              <a:tblGrid>
                <a:gridCol w="13979016">
                  <a:extLst>
                    <a:ext uri="{9D8B030D-6E8A-4147-A177-3AD203B41FA5}">
                      <a16:colId xmlns:a16="http://schemas.microsoft.com/office/drawing/2014/main" val="20000"/>
                    </a:ext>
                  </a:extLst>
                </a:gridCol>
              </a:tblGrid>
              <a:tr h="744163">
                <a:tc>
                  <a:txBody>
                    <a:bodyPr/>
                    <a:lstStyle/>
                    <a:p>
                      <a:pPr marL="0" marR="0" lvl="0" indent="0" algn="l" rtl="0">
                        <a:lnSpc>
                          <a:spcPct val="100000"/>
                        </a:lnSpc>
                        <a:spcBef>
                          <a:spcPts val="0"/>
                        </a:spcBef>
                        <a:spcAft>
                          <a:spcPts val="0"/>
                        </a:spcAft>
                        <a:buClr>
                          <a:srgbClr val="000000"/>
                        </a:buClr>
                        <a:buSzPts val="9600"/>
                        <a:buFont typeface="Arial"/>
                        <a:buNone/>
                      </a:pPr>
                      <a:r>
                        <a:rPr lang="en-US" sz="6600" dirty="0">
                          <a:solidFill>
                            <a:srgbClr val="000000"/>
                          </a:solidFill>
                          <a:latin typeface="Calibri"/>
                          <a:ea typeface="Calibri"/>
                          <a:cs typeface="Calibri"/>
                          <a:sym typeface="Calibri"/>
                        </a:rPr>
                        <a:t> Study Objective and Hypotheses</a:t>
                      </a:r>
                      <a:endParaRPr sz="6600" u="none" strike="noStrike" cap="none" dirty="0"/>
                    </a:p>
                  </a:txBody>
                  <a:tcPr marL="91450" marR="91450" marT="45725" marB="45725" anchor="ctr">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0"/>
                  </a:ext>
                </a:extLst>
              </a:tr>
              <a:tr h="9232298">
                <a:tc>
                  <a:txBody>
                    <a:bodyPr/>
                    <a:lstStyle/>
                    <a:p>
                      <a:pPr marL="685800" lvl="0" indent="-685800" algn="l" rtl="0">
                        <a:lnSpc>
                          <a:spcPct val="100000"/>
                        </a:lnSpc>
                        <a:spcBef>
                          <a:spcPts val="1200"/>
                        </a:spcBef>
                        <a:spcAft>
                          <a:spcPts val="0"/>
                        </a:spcAft>
                        <a:buClr>
                          <a:schemeClr val="dk1"/>
                        </a:buClr>
                        <a:buSzPts val="4800"/>
                        <a:buFont typeface="Calibri"/>
                        <a:buChar char="•"/>
                      </a:pPr>
                      <a:r>
                        <a:rPr lang="en-US" sz="4400" b="1" u="none" strike="noStrike" cap="none" dirty="0">
                          <a:latin typeface="Calibri"/>
                          <a:ea typeface="Calibri"/>
                          <a:cs typeface="Calibri"/>
                          <a:sym typeface="Calibri"/>
                        </a:rPr>
                        <a:t>Objective</a:t>
                      </a:r>
                      <a:r>
                        <a:rPr lang="en-US" sz="4400" u="none" strike="noStrike" cap="none" dirty="0">
                          <a:latin typeface="Calibri"/>
                          <a:ea typeface="Calibri"/>
                          <a:cs typeface="Calibri"/>
                          <a:sym typeface="Calibri"/>
                        </a:rPr>
                        <a:t>: </a:t>
                      </a:r>
                      <a:r>
                        <a:rPr lang="en-US" sz="4400" dirty="0">
                          <a:latin typeface="Calibri"/>
                          <a:ea typeface="Calibri"/>
                          <a:cs typeface="Calibri"/>
                          <a:sym typeface="Calibri"/>
                        </a:rPr>
                        <a:t>Examine childhood adversities (ACEs) and current stressful events as predictors of psychological distress for college students. </a:t>
                      </a:r>
                    </a:p>
                    <a:p>
                      <a:pPr marL="685800" lvl="0" indent="-685800" algn="l" rtl="0">
                        <a:lnSpc>
                          <a:spcPct val="100000"/>
                        </a:lnSpc>
                        <a:spcBef>
                          <a:spcPts val="1200"/>
                        </a:spcBef>
                        <a:spcAft>
                          <a:spcPts val="0"/>
                        </a:spcAft>
                        <a:buClr>
                          <a:schemeClr val="dk1"/>
                        </a:buClr>
                        <a:buSzPts val="4800"/>
                        <a:buFont typeface="Calibri"/>
                        <a:buChar char="•"/>
                      </a:pPr>
                      <a:r>
                        <a:rPr lang="en-US" sz="4400" b="1" dirty="0">
                          <a:latin typeface="Calibri"/>
                          <a:ea typeface="Calibri"/>
                          <a:cs typeface="Calibri"/>
                          <a:sym typeface="Calibri"/>
                        </a:rPr>
                        <a:t>H1</a:t>
                      </a:r>
                      <a:r>
                        <a:rPr lang="en-US" sz="4400" b="0" dirty="0">
                          <a:latin typeface="Calibri"/>
                          <a:ea typeface="Calibri"/>
                          <a:cs typeface="Calibri"/>
                          <a:sym typeface="Calibri"/>
                        </a:rPr>
                        <a:t>: A higher number of ACEs will be associated with more current stressors as a college student. </a:t>
                      </a:r>
                    </a:p>
                    <a:p>
                      <a:pPr marL="685800" marR="0" lvl="0" indent="-685800" algn="l" defTabSz="914400" rtl="0" eaLnBrk="1" fontAlgn="auto" latinLnBrk="0" hangingPunct="1">
                        <a:lnSpc>
                          <a:spcPct val="100000"/>
                        </a:lnSpc>
                        <a:spcBef>
                          <a:spcPts val="1200"/>
                        </a:spcBef>
                        <a:spcAft>
                          <a:spcPts val="0"/>
                        </a:spcAft>
                        <a:buClr>
                          <a:schemeClr val="dk1"/>
                        </a:buClr>
                        <a:buSzPts val="4800"/>
                        <a:buFont typeface="Calibri"/>
                        <a:buChar char="•"/>
                        <a:tabLst/>
                        <a:defRPr/>
                      </a:pPr>
                      <a:r>
                        <a:rPr lang="en-US" sz="4400" b="1" dirty="0">
                          <a:latin typeface="Calibri"/>
                          <a:ea typeface="Calibri"/>
                          <a:cs typeface="Calibri"/>
                          <a:sym typeface="Calibri"/>
                        </a:rPr>
                        <a:t>H2</a:t>
                      </a:r>
                      <a:r>
                        <a:rPr lang="en-US" sz="4400" b="0" dirty="0">
                          <a:latin typeface="Calibri"/>
                          <a:ea typeface="Calibri"/>
                          <a:cs typeface="Calibri"/>
                          <a:sym typeface="Calibri"/>
                        </a:rPr>
                        <a:t>: ACEs and stressful events will both be related to increased psychological distress… </a:t>
                      </a:r>
                    </a:p>
                    <a:p>
                      <a:pPr marL="1143000" marR="0" lvl="0" indent="-457200" algn="l" defTabSz="914400" rtl="0" eaLnBrk="1" fontAlgn="auto" latinLnBrk="0" hangingPunct="1">
                        <a:lnSpc>
                          <a:spcPct val="100000"/>
                        </a:lnSpc>
                        <a:spcBef>
                          <a:spcPts val="800"/>
                        </a:spcBef>
                        <a:spcAft>
                          <a:spcPts val="0"/>
                        </a:spcAft>
                        <a:buClr>
                          <a:schemeClr val="dk1"/>
                        </a:buClr>
                        <a:buSzPts val="4800"/>
                        <a:buFont typeface="Calibri"/>
                        <a:buChar char="•"/>
                        <a:tabLst/>
                        <a:defRPr/>
                      </a:pPr>
                      <a:r>
                        <a:rPr lang="en-US" sz="4400" b="0" i="0" u="none" strike="noStrike" cap="none" dirty="0">
                          <a:solidFill>
                            <a:schemeClr val="tx1"/>
                          </a:solidFill>
                          <a:effectLst/>
                          <a:latin typeface="Calibri" panose="020F0502020204030204" pitchFamily="34" charset="0"/>
                          <a:ea typeface="Arial"/>
                          <a:cs typeface="Calibri" panose="020F0502020204030204" pitchFamily="34" charset="0"/>
                          <a:sym typeface="Arial"/>
                        </a:rPr>
                        <a:t>↓ optimism, psychological health</a:t>
                      </a:r>
                      <a:r>
                        <a:rPr lang="en-US" sz="4400" b="0" dirty="0">
                          <a:latin typeface="Calibri"/>
                          <a:ea typeface="Calibri"/>
                          <a:cs typeface="Calibri"/>
                          <a:sym typeface="Calibri"/>
                        </a:rPr>
                        <a:t> </a:t>
                      </a:r>
                    </a:p>
                    <a:p>
                      <a:pPr marL="1143000" marR="0" lvl="0" indent="-457200" algn="l" defTabSz="914400" rtl="0" eaLnBrk="1" fontAlgn="auto" latinLnBrk="0" hangingPunct="1">
                        <a:lnSpc>
                          <a:spcPct val="100000"/>
                        </a:lnSpc>
                        <a:spcBef>
                          <a:spcPts val="800"/>
                        </a:spcBef>
                        <a:spcAft>
                          <a:spcPts val="0"/>
                        </a:spcAft>
                        <a:buClr>
                          <a:schemeClr val="dk1"/>
                        </a:buClr>
                        <a:buSzPts val="4800"/>
                        <a:buFont typeface="Calibri"/>
                        <a:buChar char="•"/>
                        <a:tabLst/>
                        <a:defRPr/>
                      </a:pPr>
                      <a:r>
                        <a:rPr lang="en-US" sz="4400" b="0" i="0" dirty="0">
                          <a:solidFill>
                            <a:srgbClr val="001D35"/>
                          </a:solidFill>
                          <a:effectLst/>
                          <a:latin typeface="Calibri" panose="020F0502020204030204" pitchFamily="34" charset="0"/>
                          <a:cs typeface="Calibri" panose="020F0502020204030204" pitchFamily="34" charset="0"/>
                        </a:rPr>
                        <a:t>↑ neg. affect, neuroticism, social anxiety, test anxiety</a:t>
                      </a:r>
                    </a:p>
                    <a:p>
                      <a:pPr marL="685800" marR="0" lvl="0" indent="-685800" algn="l" defTabSz="914400" rtl="0" eaLnBrk="1" fontAlgn="auto" latinLnBrk="0" hangingPunct="1">
                        <a:lnSpc>
                          <a:spcPct val="100000"/>
                        </a:lnSpc>
                        <a:spcBef>
                          <a:spcPts val="1200"/>
                        </a:spcBef>
                        <a:spcAft>
                          <a:spcPts val="0"/>
                        </a:spcAft>
                        <a:buClr>
                          <a:schemeClr val="dk1"/>
                        </a:buClr>
                        <a:buSzPts val="4800"/>
                        <a:buFont typeface="Calibri"/>
                        <a:buChar char="•"/>
                        <a:tabLst/>
                        <a:defRPr/>
                      </a:pPr>
                      <a:r>
                        <a:rPr lang="en-US" sz="4400" b="1" dirty="0">
                          <a:latin typeface="Calibri"/>
                          <a:ea typeface="Calibri"/>
                          <a:cs typeface="Calibri"/>
                          <a:sym typeface="Calibri"/>
                        </a:rPr>
                        <a:t>H3</a:t>
                      </a:r>
                      <a:r>
                        <a:rPr lang="en-US" sz="4400" b="0" dirty="0">
                          <a:latin typeface="Calibri"/>
                          <a:ea typeface="Calibri"/>
                          <a:cs typeface="Calibri"/>
                          <a:sym typeface="Calibri"/>
                        </a:rPr>
                        <a:t>: Secondary adversities hypothesis: Test whether ACEs increase psychological distress through increased exposure to current stressful life events. </a:t>
                      </a:r>
                      <a:endParaRPr lang="en-US" sz="4400" b="0" i="0" dirty="0">
                        <a:solidFill>
                          <a:srgbClr val="001D35"/>
                        </a:solidFill>
                        <a:effectLst/>
                        <a:latin typeface="Calibri" panose="020F0502020204030204" pitchFamily="34" charset="0"/>
                        <a:cs typeface="Calibri" panose="020F0502020204030204" pitchFamily="34" charset="0"/>
                      </a:endParaRPr>
                    </a:p>
                  </a:txBody>
                  <a:tcPr marL="274325" marR="274325" marT="274325" marB="2743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bl>
          </a:graphicData>
        </a:graphic>
      </p:graphicFrame>
      <p:graphicFrame>
        <p:nvGraphicFramePr>
          <p:cNvPr id="5" name="Google Shape;52;p1">
            <a:extLst>
              <a:ext uri="{FF2B5EF4-FFF2-40B4-BE49-F238E27FC236}">
                <a16:creationId xmlns:a16="http://schemas.microsoft.com/office/drawing/2014/main" id="{897A7855-877D-E8FF-E7E3-20612D32EB64}"/>
              </a:ext>
            </a:extLst>
          </p:cNvPr>
          <p:cNvGraphicFramePr/>
          <p:nvPr>
            <p:extLst>
              <p:ext uri="{D42A27DB-BD31-4B8C-83A1-F6EECF244321}">
                <p14:modId xmlns:p14="http://schemas.microsoft.com/office/powerpoint/2010/main" val="3574553741"/>
              </p:ext>
            </p:extLst>
          </p:nvPr>
        </p:nvGraphicFramePr>
        <p:xfrm>
          <a:off x="1086587" y="31226691"/>
          <a:ext cx="13979015" cy="6441460"/>
        </p:xfrm>
        <a:graphic>
          <a:graphicData uri="http://schemas.openxmlformats.org/drawingml/2006/table">
            <a:tbl>
              <a:tblPr firstRow="1" bandRow="1">
                <a:noFill/>
                <a:tableStyleId>{FE3CA08B-9768-4BA8-ADFF-038C8274CAF7}</a:tableStyleId>
              </a:tblPr>
              <a:tblGrid>
                <a:gridCol w="13979015">
                  <a:extLst>
                    <a:ext uri="{9D8B030D-6E8A-4147-A177-3AD203B41FA5}">
                      <a16:colId xmlns:a16="http://schemas.microsoft.com/office/drawing/2014/main" val="20000"/>
                    </a:ext>
                  </a:extLst>
                </a:gridCol>
              </a:tblGrid>
              <a:tr h="744163">
                <a:tc>
                  <a:txBody>
                    <a:bodyPr/>
                    <a:lstStyle/>
                    <a:p>
                      <a:pPr marL="0" marR="0" lvl="0" indent="0" algn="l" rtl="0">
                        <a:lnSpc>
                          <a:spcPct val="100000"/>
                        </a:lnSpc>
                        <a:spcBef>
                          <a:spcPts val="0"/>
                        </a:spcBef>
                        <a:spcAft>
                          <a:spcPts val="0"/>
                        </a:spcAft>
                        <a:buClr>
                          <a:srgbClr val="000000"/>
                        </a:buClr>
                        <a:buSzPts val="9600"/>
                        <a:buFont typeface="Arial"/>
                        <a:buNone/>
                      </a:pPr>
                      <a:r>
                        <a:rPr lang="en-US" sz="6600" dirty="0">
                          <a:solidFill>
                            <a:srgbClr val="000000"/>
                          </a:solidFill>
                          <a:latin typeface="Calibri"/>
                          <a:ea typeface="Calibri"/>
                          <a:cs typeface="Calibri"/>
                          <a:sym typeface="Calibri"/>
                        </a:rPr>
                        <a:t> Method</a:t>
                      </a:r>
                      <a:endParaRPr lang="en-US" sz="6600" u="none" strike="noStrike" cap="none" dirty="0"/>
                    </a:p>
                  </a:txBody>
                  <a:tcPr marL="91450" marR="91450" marT="45725" marB="45725" anchor="ctr">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0"/>
                  </a:ext>
                </a:extLst>
              </a:tr>
              <a:tr h="4647266">
                <a:tc>
                  <a:txBody>
                    <a:bodyPr/>
                    <a:lstStyle/>
                    <a:p>
                      <a:pPr marL="685800" marR="0" lvl="0" indent="-685800" algn="l" rtl="0">
                        <a:lnSpc>
                          <a:spcPct val="100000"/>
                        </a:lnSpc>
                        <a:spcBef>
                          <a:spcPts val="800"/>
                        </a:spcBef>
                        <a:spcAft>
                          <a:spcPts val="0"/>
                        </a:spcAft>
                        <a:buClr>
                          <a:schemeClr val="dk1"/>
                        </a:buClr>
                        <a:buSzPts val="4900"/>
                        <a:buFont typeface="Arial"/>
                        <a:buChar char="•"/>
                      </a:pPr>
                      <a:r>
                        <a:rPr lang="en-US" sz="4400" b="1" u="none" strike="noStrike" cap="none" dirty="0">
                          <a:latin typeface="Calibri"/>
                          <a:ea typeface="Calibri"/>
                          <a:cs typeface="Calibri"/>
                          <a:sym typeface="Calibri"/>
                        </a:rPr>
                        <a:t>Participants: </a:t>
                      </a:r>
                      <a:r>
                        <a:rPr lang="en-US" sz="4400" u="none" strike="noStrike" cap="none" dirty="0">
                          <a:latin typeface="Calibri"/>
                          <a:ea typeface="Calibri"/>
                          <a:cs typeface="Calibri"/>
                          <a:sym typeface="Calibri"/>
                        </a:rPr>
                        <a:t>766 Florida Tech students from 2016-2025 (489 female; 63.3% White/Caucasian) with a mean age of 21.01 years (</a:t>
                      </a:r>
                      <a:r>
                        <a:rPr lang="en-US" sz="4400" i="1" u="none" strike="noStrike" cap="none" dirty="0">
                          <a:latin typeface="Calibri"/>
                          <a:ea typeface="Calibri"/>
                          <a:cs typeface="Calibri"/>
                          <a:sym typeface="Calibri"/>
                        </a:rPr>
                        <a:t>SD</a:t>
                      </a:r>
                      <a:r>
                        <a:rPr lang="en-US" sz="4400" u="none" strike="noStrike" cap="none" dirty="0">
                          <a:latin typeface="Calibri"/>
                          <a:ea typeface="Calibri"/>
                          <a:cs typeface="Calibri"/>
                          <a:sym typeface="Calibri"/>
                        </a:rPr>
                        <a:t> = 4.97; range: 18 to 56 yrs). </a:t>
                      </a:r>
                    </a:p>
                    <a:p>
                      <a:pPr marL="685800" marR="0" lvl="0" indent="-685800" algn="l" rtl="0">
                        <a:lnSpc>
                          <a:spcPct val="100000"/>
                        </a:lnSpc>
                        <a:spcBef>
                          <a:spcPts val="800"/>
                        </a:spcBef>
                        <a:spcAft>
                          <a:spcPts val="0"/>
                        </a:spcAft>
                        <a:buClr>
                          <a:schemeClr val="dk1"/>
                        </a:buClr>
                        <a:buSzPts val="4900"/>
                        <a:buFont typeface="Arial"/>
                        <a:buChar char="•"/>
                      </a:pPr>
                      <a:r>
                        <a:rPr lang="en-US" sz="4400" b="1" u="none" strike="noStrike" cap="none" dirty="0">
                          <a:latin typeface="Calibri"/>
                          <a:ea typeface="Calibri"/>
                          <a:cs typeface="Calibri"/>
                          <a:sym typeface="Calibri"/>
                        </a:rPr>
                        <a:t>Procedure: </a:t>
                      </a:r>
                      <a:r>
                        <a:rPr lang="en-US" sz="4400" u="none" strike="noStrike" cap="none" dirty="0">
                          <a:latin typeface="Calibri"/>
                          <a:ea typeface="Calibri"/>
                          <a:cs typeface="Calibri"/>
                          <a:sym typeface="Calibri"/>
                        </a:rPr>
                        <a:t>The measures included in this study were part of a larger online Qualtrics survey project administered across three questionnaires designed to take students 30 minutes or less. </a:t>
                      </a:r>
                    </a:p>
                  </a:txBody>
                  <a:tcPr marL="274325" marR="274325" marT="274325" marB="2743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solidFill>
                        <a:srgbClr val="000000"/>
                      </a:solidFill>
                      <a:prstDash val="solid"/>
                      <a:round/>
                      <a:headEnd type="none" w="sm" len="sm"/>
                      <a:tailEnd type="none" w="sm" len="sm"/>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bl>
          </a:graphicData>
        </a:graphic>
      </p:graphicFrame>
      <p:pic>
        <p:nvPicPr>
          <p:cNvPr id="1026" name="Picture 2">
            <a:extLst>
              <a:ext uri="{FF2B5EF4-FFF2-40B4-BE49-F238E27FC236}">
                <a16:creationId xmlns:a16="http://schemas.microsoft.com/office/drawing/2014/main" id="{975F7009-F3A6-BA0A-BCA7-F4BDA457D7B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425"/>
          <a:stretch/>
        </p:blipFill>
        <p:spPr bwMode="auto">
          <a:xfrm>
            <a:off x="15203800" y="21607576"/>
            <a:ext cx="15073069" cy="823711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70370DD-F344-3CFF-ECD3-C05FDFDFBE64}"/>
              </a:ext>
            </a:extLst>
          </p:cNvPr>
          <p:cNvSpPr txBox="1"/>
          <p:nvPr/>
        </p:nvSpPr>
        <p:spPr>
          <a:xfrm>
            <a:off x="15658987" y="20615881"/>
            <a:ext cx="8583246" cy="646331"/>
          </a:xfrm>
          <a:prstGeom prst="rect">
            <a:avLst/>
          </a:prstGeom>
          <a:noFill/>
        </p:spPr>
        <p:txBody>
          <a:bodyPr wrap="square" rtlCol="0">
            <a:spAutoFit/>
          </a:bodyPr>
          <a:lstStyle/>
          <a:p>
            <a:r>
              <a:rPr lang="en-US" sz="3600" b="1" dirty="0">
                <a:latin typeface="Calibri" panose="020F0502020204030204" pitchFamily="34" charset="0"/>
                <a:cs typeface="Calibri" panose="020F0502020204030204" pitchFamily="34" charset="0"/>
              </a:rPr>
              <a:t>Figure 1. </a:t>
            </a:r>
            <a:r>
              <a:rPr lang="en-US" sz="3600" i="1" dirty="0">
                <a:latin typeface="Calibri" panose="020F0502020204030204" pitchFamily="34" charset="0"/>
                <a:cs typeface="Calibri" panose="020F0502020204030204" pitchFamily="34" charset="0"/>
              </a:rPr>
              <a:t>Results of  SEM Mediation Analysis  </a:t>
            </a:r>
            <a:endParaRPr lang="en-US" sz="3600" b="1" i="1" dirty="0">
              <a:latin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0D03A07C-22C4-8F26-5853-5B5BAC44E145}"/>
              </a:ext>
            </a:extLst>
          </p:cNvPr>
          <p:cNvGraphicFramePr>
            <a:graphicFrameLocks noGrp="1"/>
          </p:cNvGraphicFramePr>
          <p:nvPr>
            <p:extLst>
              <p:ext uri="{D42A27DB-BD31-4B8C-83A1-F6EECF244321}">
                <p14:modId xmlns:p14="http://schemas.microsoft.com/office/powerpoint/2010/main" val="981500134"/>
              </p:ext>
            </p:extLst>
          </p:nvPr>
        </p:nvGraphicFramePr>
        <p:xfrm>
          <a:off x="24406344" y="20219844"/>
          <a:ext cx="6211452" cy="2520035"/>
        </p:xfrm>
        <a:graphic>
          <a:graphicData uri="http://schemas.openxmlformats.org/drawingml/2006/table">
            <a:tbl>
              <a:tblPr firstRow="1" firstCol="1" bandRow="1">
                <a:tableStyleId>{5940675A-B579-460E-94D1-54222C63F5DA}</a:tableStyleId>
              </a:tblPr>
              <a:tblGrid>
                <a:gridCol w="1724512">
                  <a:extLst>
                    <a:ext uri="{9D8B030D-6E8A-4147-A177-3AD203B41FA5}">
                      <a16:colId xmlns:a16="http://schemas.microsoft.com/office/drawing/2014/main" val="2716195800"/>
                    </a:ext>
                  </a:extLst>
                </a:gridCol>
                <a:gridCol w="1148317">
                  <a:extLst>
                    <a:ext uri="{9D8B030D-6E8A-4147-A177-3AD203B41FA5}">
                      <a16:colId xmlns:a16="http://schemas.microsoft.com/office/drawing/2014/main" val="2949803388"/>
                    </a:ext>
                  </a:extLst>
                </a:gridCol>
                <a:gridCol w="3338623">
                  <a:extLst>
                    <a:ext uri="{9D8B030D-6E8A-4147-A177-3AD203B41FA5}">
                      <a16:colId xmlns:a16="http://schemas.microsoft.com/office/drawing/2014/main" val="438520782"/>
                    </a:ext>
                  </a:extLst>
                </a:gridCol>
              </a:tblGrid>
              <a:tr h="504007">
                <a:tc>
                  <a:txBody>
                    <a:bodyPr/>
                    <a:lstStyle/>
                    <a:p>
                      <a:pPr marL="0" marR="0" algn="ctr">
                        <a:lnSpc>
                          <a:spcPct val="107000"/>
                        </a:lnSpc>
                        <a:spcAft>
                          <a:spcPts val="800"/>
                        </a:spcAft>
                        <a:buNone/>
                      </a:pPr>
                      <a:r>
                        <a:rPr lang="en-US" sz="2400" b="1" kern="100" dirty="0">
                          <a:effectLst/>
                          <a:latin typeface="Calibri" panose="020F0502020204030204" pitchFamily="34" charset="0"/>
                          <a:cs typeface="Calibri" panose="020F0502020204030204" pitchFamily="34" charset="0"/>
                        </a:rPr>
                        <a:t>Fit Index</a:t>
                      </a:r>
                      <a:endParaRPr lang="en-US" sz="2400" b="1"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R w="38100" cap="flat" cmpd="sng" algn="ctr">
                      <a:noFill/>
                      <a:prstDash val="solid"/>
                      <a:round/>
                      <a:headEnd type="none" w="med" len="med"/>
                      <a:tailEnd type="none" w="med" len="med"/>
                    </a:lnR>
                    <a:lnB w="1905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1" kern="100" dirty="0">
                          <a:effectLst/>
                          <a:latin typeface="Calibri" panose="020F0502020204030204" pitchFamily="34" charset="0"/>
                          <a:cs typeface="Calibri" panose="020F0502020204030204" pitchFamily="34" charset="0"/>
                        </a:rPr>
                        <a:t>Value</a:t>
                      </a:r>
                      <a:endParaRPr lang="en-US" sz="2400" b="1"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B w="1905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1" kern="100" dirty="0">
                          <a:effectLst/>
                          <a:latin typeface="Calibri" panose="020F0502020204030204" pitchFamily="34" charset="0"/>
                          <a:cs typeface="Calibri" panose="020F0502020204030204" pitchFamily="34" charset="0"/>
                        </a:rPr>
                        <a:t>Threshold (Good Fit)</a:t>
                      </a:r>
                      <a:endParaRPr lang="en-US" sz="2400" b="1"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L w="38100" cap="flat" cmpd="sng" algn="ctr">
                      <a:noFill/>
                      <a:prstDash val="solid"/>
                      <a:round/>
                      <a:headEnd type="none" w="med" len="med"/>
                      <a:tailEnd type="none" w="med" len="med"/>
                    </a:lnL>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883270"/>
                  </a:ext>
                </a:extLst>
              </a:tr>
              <a:tr h="504007">
                <a:tc>
                  <a:txBody>
                    <a:bodyPr/>
                    <a:lstStyle/>
                    <a:p>
                      <a:pPr marL="0" marR="0" algn="ctr">
                        <a:lnSpc>
                          <a:spcPct val="107000"/>
                        </a:lnSpc>
                        <a:spcAft>
                          <a:spcPts val="800"/>
                        </a:spcAft>
                        <a:buNone/>
                      </a:pPr>
                      <a:r>
                        <a:rPr lang="en-US" sz="2400" b="0" kern="100" dirty="0">
                          <a:effectLst/>
                          <a:latin typeface="Calibri" panose="020F0502020204030204" pitchFamily="34" charset="0"/>
                          <a:cs typeface="Calibri" panose="020F0502020204030204" pitchFamily="34" charset="0"/>
                        </a:rPr>
                        <a:t>χ²</a:t>
                      </a:r>
                      <a:endParaRPr lang="en-US" sz="2400" b="0"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R w="381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0" kern="100" dirty="0">
                          <a:effectLst/>
                          <a:latin typeface="Calibri" panose="020F0502020204030204" pitchFamily="34" charset="0"/>
                          <a:ea typeface="Aptos" panose="020B0004020202020204" pitchFamily="34" charset="0"/>
                          <a:cs typeface="Calibri" panose="020F0502020204030204" pitchFamily="34" charset="0"/>
                        </a:rPr>
                        <a:t>1.95</a:t>
                      </a:r>
                    </a:p>
                  </a:txBody>
                  <a:tcPr marL="9525" marR="9525" marT="9525" marB="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dirty="0">
                          <a:latin typeface="Calibri" panose="020F0502020204030204" pitchFamily="34" charset="0"/>
                          <a:cs typeface="Calibri" panose="020F0502020204030204" pitchFamily="34" charset="0"/>
                        </a:rPr>
                        <a:t>&lt; 2.00 (Excellent)</a:t>
                      </a:r>
                      <a:endParaRPr lang="en-US" sz="2400" b="0"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L w="38100" cap="flat" cmpd="sng" algn="ctr">
                      <a:noFill/>
                      <a:prstDash val="solid"/>
                      <a:round/>
                      <a:headEnd type="none" w="med" len="med"/>
                      <a:tailEnd type="none" w="med" len="med"/>
                    </a:lnL>
                    <a:lnT w="19050" cap="flat" cmpd="sng" algn="ctr">
                      <a:solidFill>
                        <a:srgbClr val="000000"/>
                      </a:solid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1940829843"/>
                  </a:ext>
                </a:extLst>
              </a:tr>
              <a:tr h="504007">
                <a:tc>
                  <a:txBody>
                    <a:bodyPr/>
                    <a:lstStyle/>
                    <a:p>
                      <a:pPr marL="0" marR="0" algn="ctr">
                        <a:lnSpc>
                          <a:spcPct val="107000"/>
                        </a:lnSpc>
                        <a:spcAft>
                          <a:spcPts val="800"/>
                        </a:spcAft>
                        <a:buNone/>
                      </a:pPr>
                      <a:r>
                        <a:rPr lang="en-US" sz="2400" b="0" i="1" kern="100" dirty="0">
                          <a:effectLst/>
                          <a:latin typeface="Calibri" panose="020F0502020204030204" pitchFamily="34" charset="0"/>
                          <a:ea typeface="Aptos" panose="020B0004020202020204" pitchFamily="34" charset="0"/>
                          <a:cs typeface="Calibri" panose="020F0502020204030204" pitchFamily="34" charset="0"/>
                        </a:rPr>
                        <a:t>p</a:t>
                      </a:r>
                      <a:r>
                        <a:rPr lang="en-US" sz="2400" b="0" i="0" kern="100" dirty="0">
                          <a:effectLst/>
                          <a:latin typeface="Calibri" panose="020F0502020204030204" pitchFamily="34" charset="0"/>
                          <a:ea typeface="Aptos" panose="020B0004020202020204" pitchFamily="34" charset="0"/>
                          <a:cs typeface="Calibri" panose="020F0502020204030204" pitchFamily="34" charset="0"/>
                        </a:rPr>
                        <a:t>-value</a:t>
                      </a:r>
                      <a:endParaRPr lang="en-US" sz="2400" b="0" i="1"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0" kern="100" dirty="0">
                          <a:effectLst/>
                          <a:latin typeface="Calibri" panose="020F0502020204030204" pitchFamily="34" charset="0"/>
                          <a:ea typeface="Aptos" panose="020B0004020202020204" pitchFamily="34" charset="0"/>
                          <a:cs typeface="Calibri" panose="020F0502020204030204" pitchFamily="34" charset="0"/>
                        </a:rPr>
                        <a:t>.020</a:t>
                      </a:r>
                    </a:p>
                  </a:txBody>
                  <a:tcPr marL="9525" marR="9525" marT="9525" marB="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0" kern="100" dirty="0">
                          <a:effectLst/>
                          <a:latin typeface="Calibri" panose="020F0502020204030204" pitchFamily="34" charset="0"/>
                          <a:cs typeface="Calibri" panose="020F0502020204030204" pitchFamily="34" charset="0"/>
                        </a:rPr>
                        <a:t>&gt; .05 (Non-sig preferred)</a:t>
                      </a:r>
                      <a:endParaRPr lang="en-US" sz="2400" b="0"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L w="38100" cap="flat" cmpd="sng" algn="ctr">
                      <a:noFill/>
                      <a:prstDash val="solid"/>
                      <a:round/>
                      <a:headEnd type="none" w="med" len="med"/>
                      <a:tailEnd type="none" w="med" len="med"/>
                    </a:lnL>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2210558565"/>
                  </a:ext>
                </a:extLst>
              </a:tr>
              <a:tr h="504007">
                <a:tc>
                  <a:txBody>
                    <a:bodyPr/>
                    <a:lstStyle/>
                    <a:p>
                      <a:pPr marL="0" marR="0" algn="ctr">
                        <a:lnSpc>
                          <a:spcPct val="107000"/>
                        </a:lnSpc>
                        <a:spcAft>
                          <a:spcPts val="800"/>
                        </a:spcAft>
                        <a:buNone/>
                      </a:pPr>
                      <a:r>
                        <a:rPr lang="en-US" sz="2400" b="0" kern="100">
                          <a:effectLst/>
                          <a:latin typeface="Calibri" panose="020F0502020204030204" pitchFamily="34" charset="0"/>
                          <a:ea typeface="Aptos" panose="020B0004020202020204" pitchFamily="34" charset="0"/>
                          <a:cs typeface="Calibri" panose="020F0502020204030204" pitchFamily="34" charset="0"/>
                        </a:rPr>
                        <a:t>CFI</a:t>
                      </a:r>
                    </a:p>
                  </a:txBody>
                  <a:tcPr marL="9525" marR="9525" marT="9525" marB="9525" anchor="ctr">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0" kern="100" dirty="0">
                          <a:effectLst/>
                          <a:latin typeface="Calibri" panose="020F0502020204030204" pitchFamily="34" charset="0"/>
                          <a:ea typeface="Aptos" panose="020B0004020202020204" pitchFamily="34" charset="0"/>
                          <a:cs typeface="Calibri" panose="020F0502020204030204" pitchFamily="34" charset="0"/>
                        </a:rPr>
                        <a:t>.991</a:t>
                      </a:r>
                    </a:p>
                  </a:txBody>
                  <a:tcPr marL="9525" marR="9525" marT="9525" marB="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0" kern="100" dirty="0">
                          <a:effectLst/>
                          <a:latin typeface="Calibri" panose="020F0502020204030204" pitchFamily="34" charset="0"/>
                          <a:ea typeface="Aptos" panose="020B0004020202020204" pitchFamily="34" charset="0"/>
                          <a:cs typeface="Calibri" panose="020F0502020204030204" pitchFamily="34" charset="0"/>
                        </a:rPr>
                        <a:t>&gt; .95 (excellent)</a:t>
                      </a:r>
                    </a:p>
                  </a:txBody>
                  <a:tcPr marL="9525" marR="9525" marT="9525" marB="9525" anchor="ctr">
                    <a:lnL w="38100" cap="flat" cmpd="sng" algn="ctr">
                      <a:noFill/>
                      <a:prstDash val="solid"/>
                      <a:round/>
                      <a:headEnd type="none" w="med" len="med"/>
                      <a:tailEnd type="none" w="med" len="med"/>
                    </a:lnL>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FFFFF"/>
                    </a:solidFill>
                  </a:tcPr>
                </a:tc>
                <a:extLst>
                  <a:ext uri="{0D108BD9-81ED-4DB2-BD59-A6C34878D82A}">
                    <a16:rowId xmlns:a16="http://schemas.microsoft.com/office/drawing/2014/main" val="1045347684"/>
                  </a:ext>
                </a:extLst>
              </a:tr>
              <a:tr h="504007">
                <a:tc>
                  <a:txBody>
                    <a:bodyPr/>
                    <a:lstStyle/>
                    <a:p>
                      <a:pPr marL="0" marR="0" algn="ctr">
                        <a:lnSpc>
                          <a:spcPct val="107000"/>
                        </a:lnSpc>
                        <a:spcAft>
                          <a:spcPts val="800"/>
                        </a:spcAft>
                        <a:buNone/>
                      </a:pPr>
                      <a:r>
                        <a:rPr lang="en-US" sz="2400" b="0" kern="100" dirty="0">
                          <a:effectLst/>
                          <a:latin typeface="Calibri" panose="020F0502020204030204" pitchFamily="34" charset="0"/>
                          <a:cs typeface="Calibri" panose="020F0502020204030204" pitchFamily="34" charset="0"/>
                        </a:rPr>
                        <a:t>RMSEA</a:t>
                      </a:r>
                      <a:endParaRPr lang="en-US" sz="2400" b="0"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b="0" kern="100" dirty="0">
                          <a:effectLst/>
                          <a:latin typeface="Calibri" panose="020F0502020204030204" pitchFamily="34" charset="0"/>
                          <a:cs typeface="Calibri" panose="020F0502020204030204" pitchFamily="34" charset="0"/>
                        </a:rPr>
                        <a:t>.035</a:t>
                      </a:r>
                      <a:endParaRPr lang="en-US" sz="2400" b="0"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07000"/>
                        </a:lnSpc>
                        <a:spcAft>
                          <a:spcPts val="800"/>
                        </a:spcAft>
                        <a:buNone/>
                      </a:pPr>
                      <a:r>
                        <a:rPr lang="en-US" sz="2400" dirty="0">
                          <a:latin typeface="Calibri" panose="020F0502020204030204" pitchFamily="34" charset="0"/>
                          <a:cs typeface="Calibri" panose="020F0502020204030204" pitchFamily="34" charset="0"/>
                        </a:rPr>
                        <a:t>≤ .06</a:t>
                      </a:r>
                      <a:endParaRPr lang="en-US" sz="2400" b="0" kern="100" dirty="0">
                        <a:effectLst/>
                        <a:latin typeface="Calibri" panose="020F0502020204030204" pitchFamily="34" charset="0"/>
                        <a:ea typeface="Aptos" panose="020B0004020202020204" pitchFamily="34" charset="0"/>
                        <a:cs typeface="Calibri" panose="020F0502020204030204" pitchFamily="34" charset="0"/>
                      </a:endParaRPr>
                    </a:p>
                  </a:txBody>
                  <a:tcPr marL="9525" marR="9525" marT="9525" marB="9525" anchor="ctr">
                    <a:lnL w="38100" cap="flat" cmpd="sng" algn="ctr">
                      <a:noFill/>
                      <a:prstDash val="solid"/>
                      <a:round/>
                      <a:headEnd type="none" w="med" len="med"/>
                      <a:tailEnd type="none" w="med" len="med"/>
                    </a:lnL>
                    <a:lnT w="38100" cap="flat" cmpd="sng" algn="ctr">
                      <a:no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09765001"/>
                  </a:ext>
                </a:extLst>
              </a:tr>
            </a:tbl>
          </a:graphicData>
        </a:graphic>
      </p:graphicFrame>
      <p:graphicFrame>
        <p:nvGraphicFramePr>
          <p:cNvPr id="8" name="Table 7">
            <a:extLst>
              <a:ext uri="{FF2B5EF4-FFF2-40B4-BE49-F238E27FC236}">
                <a16:creationId xmlns:a16="http://schemas.microsoft.com/office/drawing/2014/main" id="{F28F271D-367E-9287-F4D5-5CD3315EADCF}"/>
              </a:ext>
            </a:extLst>
          </p:cNvPr>
          <p:cNvGraphicFramePr>
            <a:graphicFrameLocks noGrp="1"/>
          </p:cNvGraphicFramePr>
          <p:nvPr>
            <p:extLst>
              <p:ext uri="{D42A27DB-BD31-4B8C-83A1-F6EECF244321}">
                <p14:modId xmlns:p14="http://schemas.microsoft.com/office/powerpoint/2010/main" val="4165566695"/>
              </p:ext>
            </p:extLst>
          </p:nvPr>
        </p:nvGraphicFramePr>
        <p:xfrm>
          <a:off x="15658986" y="32248987"/>
          <a:ext cx="14367357" cy="4891922"/>
        </p:xfrm>
        <a:graphic>
          <a:graphicData uri="http://schemas.openxmlformats.org/drawingml/2006/table">
            <a:tbl>
              <a:tblPr firstRow="1" bandRow="1">
                <a:tableStyleId>{5940675A-B579-460E-94D1-54222C63F5DA}</a:tableStyleId>
              </a:tblPr>
              <a:tblGrid>
                <a:gridCol w="9008549">
                  <a:extLst>
                    <a:ext uri="{9D8B030D-6E8A-4147-A177-3AD203B41FA5}">
                      <a16:colId xmlns:a16="http://schemas.microsoft.com/office/drawing/2014/main" val="332980294"/>
                    </a:ext>
                  </a:extLst>
                </a:gridCol>
                <a:gridCol w="5358808">
                  <a:extLst>
                    <a:ext uri="{9D8B030D-6E8A-4147-A177-3AD203B41FA5}">
                      <a16:colId xmlns:a16="http://schemas.microsoft.com/office/drawing/2014/main" val="4265598007"/>
                    </a:ext>
                  </a:extLst>
                </a:gridCol>
              </a:tblGrid>
              <a:tr h="698846">
                <a:tc gridSpan="2">
                  <a:txBody>
                    <a:bodyPr/>
                    <a:lstStyle/>
                    <a:p>
                      <a:pPr algn="l"/>
                      <a:r>
                        <a:rPr lang="en-US" sz="3200" b="1" dirty="0">
                          <a:latin typeface="Calibri" panose="020F0502020204030204" pitchFamily="34" charset="0"/>
                          <a:cs typeface="Calibri" panose="020F0502020204030204" pitchFamily="34" charset="0"/>
                        </a:rPr>
                        <a:t>Table 2.</a:t>
                      </a:r>
                      <a:r>
                        <a:rPr lang="en-US" sz="3200" b="0" dirty="0">
                          <a:latin typeface="Calibri" panose="020F0502020204030204" pitchFamily="34" charset="0"/>
                          <a:cs typeface="Calibri" panose="020F0502020204030204" pitchFamily="34" charset="0"/>
                        </a:rPr>
                        <a:t> </a:t>
                      </a:r>
                      <a:r>
                        <a:rPr lang="en-US" sz="3200" b="0" i="1" dirty="0">
                          <a:latin typeface="Calibri" panose="020F0502020204030204" pitchFamily="34" charset="0"/>
                          <a:cs typeface="Calibri" panose="020F0502020204030204" pitchFamily="34" charset="0"/>
                        </a:rPr>
                        <a:t>Direct and Indirect Pathways from Structural Equation Models</a:t>
                      </a:r>
                      <a:endParaRPr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28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764596800"/>
                  </a:ext>
                </a:extLst>
              </a:tr>
              <a:tr h="698846">
                <a:tc>
                  <a:txBody>
                    <a:bodyPr/>
                    <a:lstStyle/>
                    <a:p>
                      <a:pPr algn="ctr"/>
                      <a:r>
                        <a:rPr lang="en-US" sz="3200" b="1" dirty="0">
                          <a:latin typeface="Calibri" panose="020F0502020204030204" pitchFamily="34" charset="0"/>
                          <a:cs typeface="Calibri" panose="020F0502020204030204" pitchFamily="34" charset="0"/>
                        </a:rPr>
                        <a:t>Direct Paths</a:t>
                      </a:r>
                      <a:endParaRPr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l-GR" sz="3200" b="1" i="1" dirty="0"/>
                        <a:t>β</a:t>
                      </a:r>
                      <a:r>
                        <a:rPr lang="en-US" sz="3200" b="1" i="1" dirty="0"/>
                        <a:t> </a:t>
                      </a:r>
                      <a:r>
                        <a:rPr lang="en-US" sz="3200" b="1" i="0" dirty="0"/>
                        <a:t>(</a:t>
                      </a:r>
                      <a:r>
                        <a:rPr lang="en-US" sz="3200" b="1" i="1" dirty="0"/>
                        <a:t>p</a:t>
                      </a:r>
                      <a:r>
                        <a:rPr lang="en-US" sz="3200" b="1" i="0" dirty="0"/>
                        <a:t>-value)</a:t>
                      </a: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23281050"/>
                  </a:ext>
                </a:extLst>
              </a:tr>
              <a:tr h="698846">
                <a:tc>
                  <a:txBody>
                    <a:bodyPr/>
                    <a:lstStyle/>
                    <a:p>
                      <a:pPr marL="0" algn="ctr"/>
                      <a:r>
                        <a:rPr lang="en-US" sz="3200" b="1" dirty="0">
                          <a:latin typeface="Calibri" panose="020F0502020204030204" pitchFamily="34" charset="0"/>
                          <a:cs typeface="Calibri" panose="020F0502020204030204" pitchFamily="34" charset="0"/>
                        </a:rPr>
                        <a:t>H1: </a:t>
                      </a:r>
                      <a:r>
                        <a:rPr lang="en-US" sz="3200" dirty="0">
                          <a:latin typeface="Calibri" panose="020F0502020204030204" pitchFamily="34" charset="0"/>
                          <a:cs typeface="Calibri" panose="020F0502020204030204" pitchFamily="34" charset="0"/>
                          <a:sym typeface="Wingdings" pitchFamily="2" charset="2"/>
                        </a:rPr>
                        <a:t>ACEs  Stressful Events</a:t>
                      </a:r>
                      <a:endParaRPr lang="en-US" sz="3200"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.28</a:t>
                      </a:r>
                      <a:r>
                        <a:rPr lang="en-US" sz="3200" b="1" baseline="30000" dirty="0">
                          <a:latin typeface="Calibri" panose="020F0502020204030204" pitchFamily="34" charset="0"/>
                          <a:cs typeface="Calibri" panose="020F0502020204030204" pitchFamily="34" charset="0"/>
                        </a:rPr>
                        <a:t>**</a:t>
                      </a:r>
                      <a:r>
                        <a:rPr lang="en-US" sz="3200" b="1" dirty="0">
                          <a:latin typeface="Calibri" panose="020F0502020204030204" pitchFamily="34" charset="0"/>
                          <a:cs typeface="Calibri" panose="020F0502020204030204" pitchFamily="34" charset="0"/>
                        </a:rPr>
                        <a:t> </a:t>
                      </a:r>
                      <a:r>
                        <a:rPr lang="en-US" sz="3200" b="0" dirty="0">
                          <a:latin typeface="Calibri" panose="020F0502020204030204" pitchFamily="34" charset="0"/>
                          <a:cs typeface="Calibri" panose="020F0502020204030204" pitchFamily="34" charset="0"/>
                        </a:rPr>
                        <a:t>(&lt;.001)</a:t>
                      </a:r>
                    </a:p>
                  </a:txBody>
                  <a:tcPr anchor="ctr">
                    <a:lnL w="12700" cmpd="sng">
                      <a:noFill/>
                    </a:lnL>
                    <a:lnR w="12700" cmpd="sng">
                      <a:noFill/>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646469"/>
                  </a:ext>
                </a:extLst>
              </a:tr>
              <a:tr h="698846">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H2A: </a:t>
                      </a:r>
                      <a:r>
                        <a:rPr lang="en-US" sz="3200" dirty="0">
                          <a:latin typeface="Calibri" panose="020F0502020204030204" pitchFamily="34" charset="0"/>
                          <a:cs typeface="Calibri" panose="020F0502020204030204" pitchFamily="34" charset="0"/>
                        </a:rPr>
                        <a:t>ACEs </a:t>
                      </a:r>
                      <a:r>
                        <a:rPr lang="en-US" sz="3200" dirty="0">
                          <a:latin typeface="Calibri" panose="020F0502020204030204" pitchFamily="34" charset="0"/>
                          <a:cs typeface="Calibri" panose="020F0502020204030204" pitchFamily="34" charset="0"/>
                          <a:sym typeface="Wingdings" pitchFamily="2" charset="2"/>
                        </a:rPr>
                        <a:t> </a:t>
                      </a:r>
                      <a:r>
                        <a:rPr lang="en-US" sz="3200" dirty="0">
                          <a:latin typeface="Calibri" panose="020F0502020204030204" pitchFamily="34" charset="0"/>
                          <a:cs typeface="Calibri" panose="020F0502020204030204" pitchFamily="34" charset="0"/>
                        </a:rPr>
                        <a:t>Psychological Distress</a:t>
                      </a:r>
                    </a:p>
                  </a:txBody>
                  <a:tcPr anchor="ct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.17</a:t>
                      </a:r>
                      <a:r>
                        <a:rPr lang="en-US" sz="3200" b="1" i="0" u="none" strike="noStrike" cap="none" baseline="30000" dirty="0">
                          <a:solidFill>
                            <a:schemeClr val="tx1"/>
                          </a:solidFill>
                          <a:effectLst/>
                          <a:latin typeface="Calibri" panose="020F0502020204030204" pitchFamily="34" charset="0"/>
                          <a:ea typeface="+mn-ea"/>
                          <a:cs typeface="Calibri" panose="020F0502020204030204" pitchFamily="34" charset="0"/>
                          <a:sym typeface="Arial"/>
                        </a:rPr>
                        <a:t>**</a:t>
                      </a:r>
                      <a:r>
                        <a:rPr lang="en-US" sz="3200" b="1" dirty="0">
                          <a:latin typeface="Calibri" panose="020F0502020204030204" pitchFamily="34" charset="0"/>
                          <a:cs typeface="Calibri" panose="020F0502020204030204" pitchFamily="34" charset="0"/>
                        </a:rPr>
                        <a:t> </a:t>
                      </a:r>
                      <a:r>
                        <a:rPr lang="en-US" sz="3200" b="0" dirty="0">
                          <a:latin typeface="Calibri" panose="020F0502020204030204" pitchFamily="34" charset="0"/>
                          <a:cs typeface="Calibri" panose="020F0502020204030204" pitchFamily="34" charset="0"/>
                        </a:rPr>
                        <a:t>(&lt;.001)</a:t>
                      </a:r>
                    </a:p>
                  </a:txBody>
                  <a:tcPr anchor="ctr">
                    <a:lnL w="12700" cmpd="sng">
                      <a:noFill/>
                    </a:lnL>
                    <a:lnR w="12700" cmpd="sng">
                      <a:noFill/>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7358593"/>
                  </a:ext>
                </a:extLst>
              </a:tr>
              <a:tr h="698846">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H2B: </a:t>
                      </a:r>
                      <a:r>
                        <a:rPr lang="en-US" sz="3200" b="0" dirty="0">
                          <a:latin typeface="Calibri" panose="020F0502020204030204" pitchFamily="34" charset="0"/>
                          <a:cs typeface="Calibri" panose="020F0502020204030204" pitchFamily="34" charset="0"/>
                        </a:rPr>
                        <a:t>Stressful Events </a:t>
                      </a:r>
                      <a:r>
                        <a:rPr lang="en-US" sz="3200" dirty="0">
                          <a:latin typeface="Calibri" panose="020F0502020204030204" pitchFamily="34" charset="0"/>
                          <a:cs typeface="Calibri" panose="020F0502020204030204" pitchFamily="34" charset="0"/>
                          <a:sym typeface="Wingdings" pitchFamily="2" charset="2"/>
                        </a:rPr>
                        <a:t> </a:t>
                      </a:r>
                      <a:r>
                        <a:rPr lang="en-US" sz="3200" dirty="0">
                          <a:latin typeface="Calibri" panose="020F0502020204030204" pitchFamily="34" charset="0"/>
                          <a:cs typeface="Calibri" panose="020F0502020204030204" pitchFamily="34" charset="0"/>
                        </a:rPr>
                        <a:t>Psychological Distress</a:t>
                      </a:r>
                    </a:p>
                  </a:txBody>
                  <a:tcPr anchor="ctr">
                    <a:lnL w="12700" cmpd="sng">
                      <a:noFill/>
                    </a:lnL>
                    <a:lnR w="12700" cmpd="sng">
                      <a:noFill/>
                    </a:lnR>
                    <a:lnT w="38100" cap="flat" cmpd="sng" algn="ctr">
                      <a:no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i="0" u="none" strike="noStrike" cap="none" dirty="0">
                          <a:solidFill>
                            <a:schemeClr val="tx1"/>
                          </a:solidFill>
                          <a:effectLst/>
                          <a:latin typeface="Calibri" panose="020F0502020204030204" pitchFamily="34" charset="0"/>
                          <a:ea typeface="+mn-ea"/>
                          <a:cs typeface="Calibri" panose="020F0502020204030204" pitchFamily="34" charset="0"/>
                          <a:sym typeface="Arial"/>
                        </a:rPr>
                        <a:t>.34</a:t>
                      </a:r>
                      <a:r>
                        <a:rPr lang="en-US" sz="3200" b="1" i="0" u="none" strike="noStrike" cap="none" baseline="30000" dirty="0">
                          <a:solidFill>
                            <a:schemeClr val="tx1"/>
                          </a:solidFill>
                          <a:effectLst/>
                          <a:latin typeface="Calibri" panose="020F0502020204030204" pitchFamily="34" charset="0"/>
                          <a:ea typeface="+mn-ea"/>
                          <a:cs typeface="Calibri" panose="020F0502020204030204" pitchFamily="34" charset="0"/>
                          <a:sym typeface="Arial"/>
                        </a:rPr>
                        <a:t>**</a:t>
                      </a:r>
                      <a:r>
                        <a:rPr lang="en-US" sz="3200" b="1" dirty="0">
                          <a:latin typeface="Calibri" panose="020F0502020204030204" pitchFamily="34" charset="0"/>
                          <a:cs typeface="Calibri" panose="020F0502020204030204" pitchFamily="34" charset="0"/>
                        </a:rPr>
                        <a:t> </a:t>
                      </a:r>
                      <a:r>
                        <a:rPr lang="en-US" sz="3200" b="0" dirty="0">
                          <a:latin typeface="Calibri" panose="020F0502020204030204" pitchFamily="34" charset="0"/>
                          <a:cs typeface="Calibri" panose="020F0502020204030204" pitchFamily="34" charset="0"/>
                        </a:rPr>
                        <a:t>(&lt;.001)</a:t>
                      </a:r>
                    </a:p>
                  </a:txBody>
                  <a:tcPr anchor="ctr">
                    <a:lnL w="12700" cmpd="sng">
                      <a:noFill/>
                    </a:lnL>
                    <a:lnR w="12700" cmpd="sng">
                      <a:noFill/>
                    </a:lnR>
                    <a:lnT w="38100" cap="flat" cmpd="sng" algn="ctr">
                      <a:no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3407667"/>
                  </a:ext>
                </a:extLst>
              </a:tr>
              <a:tr h="698846">
                <a:tc>
                  <a:txBody>
                    <a:bodyPr/>
                    <a:lstStyle/>
                    <a:p>
                      <a:pPr algn="ctr"/>
                      <a:r>
                        <a:rPr lang="en-US" sz="3200" b="1" dirty="0">
                          <a:latin typeface="Calibri" panose="020F0502020204030204" pitchFamily="34" charset="0"/>
                          <a:cs typeface="Calibri" panose="020F0502020204030204" pitchFamily="34" charset="0"/>
                        </a:rPr>
                        <a:t>Indirect Paths</a:t>
                      </a:r>
                      <a:endParaRPr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l-GR" sz="3200" b="1" i="1" dirty="0"/>
                        <a:t>β</a:t>
                      </a:r>
                      <a:r>
                        <a:rPr lang="en-US" sz="3200" b="1" i="1" dirty="0"/>
                        <a:t> </a:t>
                      </a:r>
                      <a:r>
                        <a:rPr lang="en-US" sz="3200" b="1" i="0" dirty="0"/>
                        <a:t>(</a:t>
                      </a:r>
                      <a:r>
                        <a:rPr lang="en-US" sz="3200" b="1" i="1" dirty="0"/>
                        <a:t>p</a:t>
                      </a:r>
                      <a:r>
                        <a:rPr lang="en-US" sz="3200" b="1" i="0" dirty="0"/>
                        <a:t>-value)</a:t>
                      </a: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3759028"/>
                  </a:ext>
                </a:extLst>
              </a:tr>
              <a:tr h="698846">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H3: </a:t>
                      </a:r>
                      <a:r>
                        <a:rPr lang="en-US" sz="3200" dirty="0">
                          <a:latin typeface="Calibri" panose="020F0502020204030204" pitchFamily="34" charset="0"/>
                          <a:cs typeface="Calibri" panose="020F0502020204030204" pitchFamily="34" charset="0"/>
                          <a:sym typeface="Wingdings" pitchFamily="2" charset="2"/>
                        </a:rPr>
                        <a:t>ACEs  Stressful Events  </a:t>
                      </a:r>
                      <a:r>
                        <a:rPr lang="en-US" sz="3200" dirty="0">
                          <a:latin typeface="Calibri" panose="020F0502020204030204" pitchFamily="34" charset="0"/>
                          <a:cs typeface="Calibri" panose="020F0502020204030204" pitchFamily="34" charset="0"/>
                        </a:rPr>
                        <a:t>Psych Distress</a:t>
                      </a: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latin typeface="Calibri" panose="020F0502020204030204" pitchFamily="34" charset="0"/>
                          <a:cs typeface="Calibri" panose="020F0502020204030204" pitchFamily="34" charset="0"/>
                        </a:rPr>
                        <a:t>.09</a:t>
                      </a:r>
                      <a:r>
                        <a:rPr lang="en-US" sz="3200" b="1" baseline="30000" dirty="0">
                          <a:latin typeface="Calibri" panose="020F0502020204030204" pitchFamily="34" charset="0"/>
                          <a:cs typeface="Calibri" panose="020F0502020204030204" pitchFamily="34" charset="0"/>
                        </a:rPr>
                        <a:t>** </a:t>
                      </a:r>
                      <a:r>
                        <a:rPr lang="en-US" sz="3200" b="0" dirty="0">
                          <a:latin typeface="Calibri" panose="020F0502020204030204" pitchFamily="34" charset="0"/>
                          <a:cs typeface="Calibri" panose="020F0502020204030204" pitchFamily="34" charset="0"/>
                        </a:rPr>
                        <a:t>(&lt;.001)</a:t>
                      </a:r>
                      <a:endParaRPr lang="en-US" sz="3200" b="1" dirty="0">
                        <a:latin typeface="Calibri" panose="020F0502020204030204" pitchFamily="34" charset="0"/>
                        <a:cs typeface="Calibri" panose="020F0502020204030204" pitchFamily="34" charset="0"/>
                      </a:endParaRPr>
                    </a:p>
                  </a:txBody>
                  <a:tcPr anchor="ctr">
                    <a:lnL w="12700" cmpd="sng">
                      <a:noFill/>
                    </a:lnL>
                    <a:lnR w="12700" cmpd="sng">
                      <a:noFill/>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55297753"/>
                  </a:ext>
                </a:extLst>
              </a:tr>
            </a:tbl>
          </a:graphicData>
        </a:graphic>
      </p:graphicFrame>
      <p:graphicFrame>
        <p:nvGraphicFramePr>
          <p:cNvPr id="9" name="Google Shape;52;p1">
            <a:extLst>
              <a:ext uri="{FF2B5EF4-FFF2-40B4-BE49-F238E27FC236}">
                <a16:creationId xmlns:a16="http://schemas.microsoft.com/office/drawing/2014/main" id="{56AA1A36-9C8E-4129-AA25-31E7C3E7EFC1}"/>
              </a:ext>
            </a:extLst>
          </p:cNvPr>
          <p:cNvGraphicFramePr/>
          <p:nvPr>
            <p:extLst>
              <p:ext uri="{D42A27DB-BD31-4B8C-83A1-F6EECF244321}">
                <p14:modId xmlns:p14="http://schemas.microsoft.com/office/powerpoint/2010/main" val="4238045364"/>
              </p:ext>
            </p:extLst>
          </p:nvPr>
        </p:nvGraphicFramePr>
        <p:xfrm>
          <a:off x="31024301" y="20219844"/>
          <a:ext cx="11744001" cy="17792980"/>
        </p:xfrm>
        <a:graphic>
          <a:graphicData uri="http://schemas.openxmlformats.org/drawingml/2006/table">
            <a:tbl>
              <a:tblPr firstRow="1" bandRow="1">
                <a:noFill/>
                <a:tableStyleId>{FE3CA08B-9768-4BA8-ADFF-038C8274CAF7}</a:tableStyleId>
              </a:tblPr>
              <a:tblGrid>
                <a:gridCol w="11744001">
                  <a:extLst>
                    <a:ext uri="{9D8B030D-6E8A-4147-A177-3AD203B41FA5}">
                      <a16:colId xmlns:a16="http://schemas.microsoft.com/office/drawing/2014/main" val="20000"/>
                    </a:ext>
                  </a:extLst>
                </a:gridCol>
              </a:tblGrid>
              <a:tr h="1364250">
                <a:tc>
                  <a:txBody>
                    <a:bodyPr/>
                    <a:lstStyle/>
                    <a:p>
                      <a:pPr marL="0" marR="0" lvl="0" indent="0" algn="ctr" rtl="0">
                        <a:lnSpc>
                          <a:spcPct val="100000"/>
                        </a:lnSpc>
                        <a:spcBef>
                          <a:spcPts val="0"/>
                        </a:spcBef>
                        <a:spcAft>
                          <a:spcPts val="0"/>
                        </a:spcAft>
                        <a:buClr>
                          <a:srgbClr val="000000"/>
                        </a:buClr>
                        <a:buSzPts val="9600"/>
                        <a:buFont typeface="Arial"/>
                        <a:buNone/>
                      </a:pPr>
                      <a:r>
                        <a:rPr lang="en-US" sz="6600" dirty="0">
                          <a:solidFill>
                            <a:srgbClr val="000000"/>
                          </a:solidFill>
                          <a:latin typeface="Calibri"/>
                          <a:ea typeface="Calibri"/>
                          <a:cs typeface="Calibri"/>
                          <a:sym typeface="Calibri"/>
                        </a:rPr>
                        <a:t> </a:t>
                      </a:r>
                      <a:r>
                        <a:rPr lang="en-US" sz="6600" dirty="0">
                          <a:solidFill>
                            <a:srgbClr val="FFFFFF"/>
                          </a:solidFill>
                          <a:latin typeface="Calibri"/>
                          <a:ea typeface="Calibri"/>
                          <a:cs typeface="Calibri"/>
                          <a:sym typeface="Calibri"/>
                        </a:rPr>
                        <a:t>Findings and Conclusions</a:t>
                      </a:r>
                      <a:endParaRPr lang="en-US" sz="6600" u="none" strike="noStrike" cap="none" dirty="0">
                        <a:solidFill>
                          <a:srgbClr val="FFFFFF"/>
                        </a:solidFill>
                      </a:endParaRPr>
                    </a:p>
                  </a:txBody>
                  <a:tcPr marL="91450" marR="91450" marT="45725" marB="45725"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770000"/>
                    </a:solidFill>
                  </a:tcPr>
                </a:tc>
                <a:extLst>
                  <a:ext uri="{0D108BD9-81ED-4DB2-BD59-A6C34878D82A}">
                    <a16:rowId xmlns:a16="http://schemas.microsoft.com/office/drawing/2014/main" val="10000"/>
                  </a:ext>
                </a:extLst>
              </a:tr>
              <a:tr h="15651126">
                <a:tc>
                  <a:txBody>
                    <a:bodyPr/>
                    <a:lstStyle/>
                    <a:p>
                      <a:pPr marL="685800" marR="0" lvl="0" indent="-685800" algn="l" rtl="0">
                        <a:lnSpc>
                          <a:spcPct val="100000"/>
                        </a:lnSpc>
                        <a:spcBef>
                          <a:spcPts val="1200"/>
                        </a:spcBef>
                        <a:spcAft>
                          <a:spcPts val="0"/>
                        </a:spcAft>
                        <a:buClr>
                          <a:schemeClr val="dk1"/>
                        </a:buClr>
                        <a:buSzPts val="4900"/>
                        <a:buFont typeface="Arial"/>
                        <a:buChar char="•"/>
                      </a:pPr>
                      <a:r>
                        <a:rPr lang="en-US" sz="4600" b="0" u="none" strike="noStrike" cap="none" dirty="0">
                          <a:latin typeface="Calibri"/>
                          <a:ea typeface="Calibri"/>
                          <a:cs typeface="Calibri"/>
                          <a:sym typeface="Calibri"/>
                        </a:rPr>
                        <a:t>Both higher numbers of past aversive experiences in childhood and current stressful life events were associated with increased neuroticism, negative affect, social anxiety, and test anxiety, as well as decreased optimism and psychological health.</a:t>
                      </a:r>
                    </a:p>
                    <a:p>
                      <a:pPr marL="685800" marR="0" lvl="0" indent="-685800" algn="l" rtl="0">
                        <a:lnSpc>
                          <a:spcPct val="100000"/>
                        </a:lnSpc>
                        <a:spcBef>
                          <a:spcPts val="1200"/>
                        </a:spcBef>
                        <a:spcAft>
                          <a:spcPts val="0"/>
                        </a:spcAft>
                        <a:buClr>
                          <a:schemeClr val="dk1"/>
                        </a:buClr>
                        <a:buSzPts val="4900"/>
                        <a:buFont typeface="Arial"/>
                        <a:buChar char="•"/>
                      </a:pPr>
                      <a:r>
                        <a:rPr lang="en-US" sz="4600" b="0" u="none" strike="noStrike" cap="none" dirty="0">
                          <a:latin typeface="Calibri"/>
                          <a:ea typeface="Calibri"/>
                          <a:cs typeface="Calibri"/>
                          <a:sym typeface="Calibri"/>
                        </a:rPr>
                        <a:t>The SEM mediation model found that ACEs and stressful events explained 17% of the overall variability in psychological distress.    </a:t>
                      </a:r>
                    </a:p>
                    <a:p>
                      <a:pPr marL="685800" marR="0" lvl="0" indent="-685800" algn="l" rtl="0">
                        <a:lnSpc>
                          <a:spcPct val="100000"/>
                        </a:lnSpc>
                        <a:spcBef>
                          <a:spcPts val="1200"/>
                        </a:spcBef>
                        <a:spcAft>
                          <a:spcPts val="0"/>
                        </a:spcAft>
                        <a:buClr>
                          <a:schemeClr val="dk1"/>
                        </a:buClr>
                        <a:buSzPts val="4900"/>
                        <a:buFont typeface="Arial"/>
                        <a:buChar char="•"/>
                      </a:pPr>
                      <a:r>
                        <a:rPr lang="en-US" sz="4600" b="0" u="none" strike="noStrike" cap="none" dirty="0">
                          <a:latin typeface="Calibri"/>
                          <a:ea typeface="Calibri"/>
                          <a:cs typeface="Calibri"/>
                          <a:sym typeface="Calibri"/>
                        </a:rPr>
                        <a:t>The number of stressful events partially mediated the effect of ACEs on psychological distress, replicating and extending the previous findings reported by </a:t>
                      </a:r>
                      <a:r>
                        <a:rPr lang="en-US" sz="4600" b="0" u="none" strike="noStrike" cap="none" dirty="0" err="1">
                          <a:latin typeface="Calibri"/>
                          <a:ea typeface="Calibri"/>
                          <a:cs typeface="Calibri"/>
                          <a:sym typeface="Calibri"/>
                        </a:rPr>
                        <a:t>Karatekin</a:t>
                      </a:r>
                      <a:r>
                        <a:rPr lang="en-US" sz="4600" b="0" u="none" strike="noStrike" cap="none" dirty="0">
                          <a:latin typeface="Calibri"/>
                          <a:ea typeface="Calibri"/>
                          <a:cs typeface="Calibri"/>
                          <a:sym typeface="Calibri"/>
                        </a:rPr>
                        <a:t> (2018) and providing support to the secondary adversities hypothesis.</a:t>
                      </a:r>
                    </a:p>
                    <a:p>
                      <a:pPr marL="685800" marR="0" lvl="0" indent="-685800" algn="l" rtl="0">
                        <a:lnSpc>
                          <a:spcPct val="100000"/>
                        </a:lnSpc>
                        <a:spcBef>
                          <a:spcPts val="1200"/>
                        </a:spcBef>
                        <a:spcAft>
                          <a:spcPts val="0"/>
                        </a:spcAft>
                        <a:buClr>
                          <a:schemeClr val="dk1"/>
                        </a:buClr>
                        <a:buSzPts val="4900"/>
                        <a:buFont typeface="Arial"/>
                        <a:buChar char="•"/>
                      </a:pPr>
                      <a:r>
                        <a:rPr lang="en-US" sz="4600" b="1" u="none" strike="noStrike" cap="none" dirty="0">
                          <a:solidFill>
                            <a:srgbClr val="770000"/>
                          </a:solidFill>
                          <a:latin typeface="Calibri"/>
                          <a:ea typeface="Calibri"/>
                          <a:cs typeface="Calibri"/>
                          <a:sym typeface="Calibri"/>
                        </a:rPr>
                        <a:t>College students with more exposure to childhood adversities continue to experience more stressful life events, which elevate their levels of psychological distress and put them at increased risk for mental health concerns.  </a:t>
                      </a:r>
                    </a:p>
                  </a:txBody>
                  <a:tcPr marL="274325" marR="274325" marT="274325" marB="274325">
                    <a:lnL w="38100" cap="flat" cmpd="sng">
                      <a:solidFill>
                        <a:srgbClr val="000000"/>
                      </a:solidFill>
                      <a:prstDash val="solid"/>
                      <a:round/>
                      <a:headEnd type="none" w="sm" len="sm"/>
                      <a:tailEnd type="none" w="sm" len="sm"/>
                    </a:lnL>
                    <a:lnR w="38100" cap="flat" cmpd="sng">
                      <a:solidFill>
                        <a:srgbClr val="000000"/>
                      </a:solidFill>
                      <a:prstDash val="solid"/>
                      <a:round/>
                      <a:headEnd type="none" w="sm" len="sm"/>
                      <a:tailEnd type="none" w="sm" len="sm"/>
                    </a:lnR>
                    <a:lnT w="38100" cap="flat" cmpd="sng" algn="ctr">
                      <a:solidFill>
                        <a:srgbClr val="000000"/>
                      </a:solidFill>
                      <a:prstDash val="solid"/>
                      <a:round/>
                      <a:headEnd type="none" w="med" len="med"/>
                      <a:tailEnd type="none" w="med" len="med"/>
                    </a:lnT>
                    <a:lnB w="38100" cap="flat" cmpd="sng">
                      <a:solidFill>
                        <a:srgbClr val="000000"/>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F0291B5C-6BA1-5AF4-8079-609F78D8BFEE}"/>
              </a:ext>
            </a:extLst>
          </p:cNvPr>
          <p:cNvSpPr txBox="1"/>
          <p:nvPr/>
        </p:nvSpPr>
        <p:spPr>
          <a:xfrm>
            <a:off x="15508417" y="30036096"/>
            <a:ext cx="15073069" cy="1815882"/>
          </a:xfrm>
          <a:prstGeom prst="rect">
            <a:avLst/>
          </a:prstGeom>
          <a:noFill/>
        </p:spPr>
        <p:txBody>
          <a:bodyPr wrap="square" rtlCol="0">
            <a:spAutoFit/>
          </a:bodyPr>
          <a:lstStyle/>
          <a:p>
            <a:r>
              <a:rPr lang="en-US" sz="2800" i="1" dirty="0">
                <a:latin typeface="Calibri" panose="020F0502020204030204" pitchFamily="34" charset="0"/>
                <a:cs typeface="Calibri" panose="020F0502020204030204" pitchFamily="34" charset="0"/>
              </a:rPr>
              <a:t>Note.</a:t>
            </a:r>
            <a:r>
              <a:rPr lang="en-US" sz="2800" dirty="0">
                <a:latin typeface="Calibri" panose="020F0502020204030204" pitchFamily="34" charset="0"/>
                <a:cs typeface="Calibri" panose="020F0502020204030204" pitchFamily="34" charset="0"/>
              </a:rPr>
              <a:t> Based on theory and the results of a preliminary factor analysis, six measures (variables #4-9 in Table 1 above) were initially identified as collective measures underlying the one construct we called psychological distress. However, SEM showed the best fitting model occurred when test anxiety was excluded as a latent factor of psychological distress.     </a:t>
            </a:r>
            <a:endParaRPr lang="en-US" sz="2800" i="1" dirty="0">
              <a:latin typeface="Calibri" panose="020F0502020204030204" pitchFamily="34" charset="0"/>
              <a:cs typeface="Calibri" panose="020F050202020403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1222</TotalTime>
  <Words>1230</Words>
  <Application>Microsoft Macintosh PowerPoint</Application>
  <PresentationFormat>Custom</PresentationFormat>
  <Paragraphs>191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shopper</dc:creator>
  <cp:lastModifiedBy>Travis Conradt</cp:lastModifiedBy>
  <cp:revision>9</cp:revision>
  <dcterms:created xsi:type="dcterms:W3CDTF">2007-04-04T14:17:42Z</dcterms:created>
  <dcterms:modified xsi:type="dcterms:W3CDTF">2025-04-22T13:23:59Z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