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43891200" cy="38404800"/>
  <p:notesSz cx="68580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096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h4STXvP7kDno4AlMoqyKqfzKdNS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lav Ray" initials="PR" lastIdx="2" clrIdx="0">
    <p:extLst>
      <p:ext uri="{19B8F6BF-5375-455C-9EA6-DF929625EA0E}">
        <p15:presenceInfo xmlns:p15="http://schemas.microsoft.com/office/powerpoint/2012/main" userId="8bf7967a595a0df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B34D3F-3592-47B9-B5C0-BF0D1AC2C361}" v="1" dt="2025-04-13T15:55:01.6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3933"/>
  </p:normalViewPr>
  <p:slideViewPr>
    <p:cSldViewPr snapToGrid="0">
      <p:cViewPr>
        <p:scale>
          <a:sx n="24" d="100"/>
          <a:sy n="24" d="100"/>
        </p:scale>
        <p:origin x="20" y="-3356"/>
      </p:cViewPr>
      <p:guideLst>
        <p:guide orient="horz" pos="12096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10" Type="http://schemas.openxmlformats.org/officeDocument/2006/relationships/viewProps" Target="viewProps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th Lee" userId="d7d8e59fe89b01f6" providerId="LiveId" clId="{86B34D3F-3592-47B9-B5C0-BF0D1AC2C361}"/>
    <pc:docChg chg="undo redo custSel delSld modSld">
      <pc:chgData name="Seth Lee" userId="d7d8e59fe89b01f6" providerId="LiveId" clId="{86B34D3F-3592-47B9-B5C0-BF0D1AC2C361}" dt="2025-04-13T15:55:09.308" v="356" actId="20577"/>
      <pc:docMkLst>
        <pc:docMk/>
      </pc:docMkLst>
      <pc:sldChg chg="del">
        <pc:chgData name="Seth Lee" userId="d7d8e59fe89b01f6" providerId="LiveId" clId="{86B34D3F-3592-47B9-B5C0-BF0D1AC2C361}" dt="2025-04-06T18:24:12.088" v="13" actId="2696"/>
        <pc:sldMkLst>
          <pc:docMk/>
          <pc:sldMk cId="0" sldId="256"/>
        </pc:sldMkLst>
      </pc:sldChg>
      <pc:sldChg chg="modSp mod">
        <pc:chgData name="Seth Lee" userId="d7d8e59fe89b01f6" providerId="LiveId" clId="{86B34D3F-3592-47B9-B5C0-BF0D1AC2C361}" dt="2025-04-13T15:55:09.308" v="356" actId="20577"/>
        <pc:sldMkLst>
          <pc:docMk/>
          <pc:sldMk cId="3731708381" sldId="257"/>
        </pc:sldMkLst>
        <pc:spChg chg="mod">
          <ac:chgData name="Seth Lee" userId="d7d8e59fe89b01f6" providerId="LiveId" clId="{86B34D3F-3592-47B9-B5C0-BF0D1AC2C361}" dt="2025-04-13T15:48:16.793" v="327" actId="20577"/>
          <ac:spMkLst>
            <pc:docMk/>
            <pc:sldMk cId="3731708381" sldId="257"/>
            <ac:spMk id="4" creationId="{E015F7C3-2068-567E-8AF8-20631151DE77}"/>
          </ac:spMkLst>
        </pc:spChg>
        <pc:spChg chg="mod">
          <ac:chgData name="Seth Lee" userId="d7d8e59fe89b01f6" providerId="LiveId" clId="{86B34D3F-3592-47B9-B5C0-BF0D1AC2C361}" dt="2025-04-13T15:34:27.005" v="191" actId="20577"/>
          <ac:spMkLst>
            <pc:docMk/>
            <pc:sldMk cId="3731708381" sldId="257"/>
            <ac:spMk id="7" creationId="{2557CC79-D2AC-77A4-1418-AA3333E22625}"/>
          </ac:spMkLst>
        </pc:spChg>
        <pc:spChg chg="mod">
          <ac:chgData name="Seth Lee" userId="d7d8e59fe89b01f6" providerId="LiveId" clId="{86B34D3F-3592-47B9-B5C0-BF0D1AC2C361}" dt="2025-04-06T17:51:25.137" v="12" actId="20577"/>
          <ac:spMkLst>
            <pc:docMk/>
            <pc:sldMk cId="3731708381" sldId="257"/>
            <ac:spMk id="10" creationId="{81DF2EA2-B072-C917-5768-B143951CB80A}"/>
          </ac:spMkLst>
        </pc:spChg>
        <pc:spChg chg="mod">
          <ac:chgData name="Seth Lee" userId="d7d8e59fe89b01f6" providerId="LiveId" clId="{86B34D3F-3592-47B9-B5C0-BF0D1AC2C361}" dt="2025-04-13T15:47:44.674" v="290" actId="1076"/>
          <ac:spMkLst>
            <pc:docMk/>
            <pc:sldMk cId="3731708381" sldId="257"/>
            <ac:spMk id="26" creationId="{9E168B64-EF4E-45F6-D81B-EDF1F6F2A2DF}"/>
          </ac:spMkLst>
        </pc:spChg>
        <pc:spChg chg="mod">
          <ac:chgData name="Seth Lee" userId="d7d8e59fe89b01f6" providerId="LiveId" clId="{86B34D3F-3592-47B9-B5C0-BF0D1AC2C361}" dt="2025-04-13T15:55:09.308" v="356" actId="20577"/>
          <ac:spMkLst>
            <pc:docMk/>
            <pc:sldMk cId="3731708381" sldId="257"/>
            <ac:spMk id="27" creationId="{CD1CF4FB-F295-FEFD-D6C6-3BDBC17763EB}"/>
          </ac:spMkLst>
        </pc:spChg>
        <pc:spChg chg="mod">
          <ac:chgData name="Seth Lee" userId="d7d8e59fe89b01f6" providerId="LiveId" clId="{86B34D3F-3592-47B9-B5C0-BF0D1AC2C361}" dt="2025-04-13T15:45:38.389" v="199" actId="1076"/>
          <ac:spMkLst>
            <pc:docMk/>
            <pc:sldMk cId="3731708381" sldId="257"/>
            <ac:spMk id="28" creationId="{561F3DFC-0B4A-623C-6B83-73FC1E4ACCCD}"/>
          </ac:spMkLst>
        </pc:spChg>
        <pc:spChg chg="mod">
          <ac:chgData name="Seth Lee" userId="d7d8e59fe89b01f6" providerId="LiveId" clId="{86B34D3F-3592-47B9-B5C0-BF0D1AC2C361}" dt="2025-04-13T15:20:10.018" v="89"/>
          <ac:spMkLst>
            <pc:docMk/>
            <pc:sldMk cId="3731708381" sldId="257"/>
            <ac:spMk id="29" creationId="{F0DBD0DF-779A-3544-BC86-6F4B85D39F2D}"/>
          </ac:spMkLst>
        </pc:spChg>
        <pc:spChg chg="mod">
          <ac:chgData name="Seth Lee" userId="d7d8e59fe89b01f6" providerId="LiveId" clId="{86B34D3F-3592-47B9-B5C0-BF0D1AC2C361}" dt="2025-04-13T15:41:50.663" v="196" actId="20577"/>
          <ac:spMkLst>
            <pc:docMk/>
            <pc:sldMk cId="3731708381" sldId="257"/>
            <ac:spMk id="34" creationId="{C1191C33-7FAE-D28A-4E3C-B81AE0078573}"/>
          </ac:spMkLst>
        </pc:spChg>
        <pc:spChg chg="mod">
          <ac:chgData name="Seth Lee" userId="d7d8e59fe89b01f6" providerId="LiveId" clId="{86B34D3F-3592-47B9-B5C0-BF0D1AC2C361}" dt="2025-04-12T20:32:55.438" v="31" actId="1076"/>
          <ac:spMkLst>
            <pc:docMk/>
            <pc:sldMk cId="3731708381" sldId="257"/>
            <ac:spMk id="35" creationId="{064B6CA0-3037-F0BE-DA5A-7BEC34CCA320}"/>
          </ac:spMkLst>
        </pc:spChg>
        <pc:spChg chg="mod">
          <ac:chgData name="Seth Lee" userId="d7d8e59fe89b01f6" providerId="LiveId" clId="{86B34D3F-3592-47B9-B5C0-BF0D1AC2C361}" dt="2025-04-12T20:32:42.368" v="30" actId="1076"/>
          <ac:spMkLst>
            <pc:docMk/>
            <pc:sldMk cId="3731708381" sldId="257"/>
            <ac:spMk id="61" creationId="{1D8C0252-5AA5-BDEB-064A-FA16677E0E29}"/>
          </ac:spMkLst>
        </pc:spChg>
        <pc:picChg chg="mod">
          <ac:chgData name="Seth Lee" userId="d7d8e59fe89b01f6" providerId="LiveId" clId="{86B34D3F-3592-47B9-B5C0-BF0D1AC2C361}" dt="2025-04-13T15:24:00.578" v="91" actId="14100"/>
          <ac:picMkLst>
            <pc:docMk/>
            <pc:sldMk cId="3731708381" sldId="257"/>
            <ac:picMk id="2" creationId="{6AEE26F5-35FE-47A2-3D8B-5BA4FBDBA6D0}"/>
          </ac:picMkLst>
        </pc:picChg>
        <pc:picChg chg="mod">
          <ac:chgData name="Seth Lee" userId="d7d8e59fe89b01f6" providerId="LiveId" clId="{86B34D3F-3592-47B9-B5C0-BF0D1AC2C361}" dt="2025-04-13T15:23:47.471" v="90" actId="14100"/>
          <ac:picMkLst>
            <pc:docMk/>
            <pc:sldMk cId="3731708381" sldId="257"/>
            <ac:picMk id="6" creationId="{BBD6FE57-C8ED-DE01-433E-82B6153FB041}"/>
          </ac:picMkLst>
        </pc:picChg>
        <pc:picChg chg="mod">
          <ac:chgData name="Seth Lee" userId="d7d8e59fe89b01f6" providerId="LiveId" clId="{86B34D3F-3592-47B9-B5C0-BF0D1AC2C361}" dt="2025-04-12T20:33:15.709" v="34" actId="1076"/>
          <ac:picMkLst>
            <pc:docMk/>
            <pc:sldMk cId="3731708381" sldId="257"/>
            <ac:picMk id="24" creationId="{AA672981-FE0A-0F25-F494-DA6D21CADDE9}"/>
          </ac:picMkLst>
        </pc:picChg>
        <pc:picChg chg="mod">
          <ac:chgData name="Seth Lee" userId="d7d8e59fe89b01f6" providerId="LiveId" clId="{86B34D3F-3592-47B9-B5C0-BF0D1AC2C361}" dt="2025-04-12T20:33:10.487" v="33" actId="1076"/>
          <ac:picMkLst>
            <pc:docMk/>
            <pc:sldMk cId="3731708381" sldId="257"/>
            <ac:picMk id="59" creationId="{5C57D086-2CC7-9E4E-B033-0D9959C6AC8C}"/>
          </ac:picMkLst>
        </pc:picChg>
      </pc:sldChg>
      <pc:sldMasterChg chg="delSldLayout">
        <pc:chgData name="Seth Lee" userId="d7d8e59fe89b01f6" providerId="LiveId" clId="{86B34D3F-3592-47B9-B5C0-BF0D1AC2C361}" dt="2025-04-06T18:24:12.088" v="13" actId="2696"/>
        <pc:sldMasterMkLst>
          <pc:docMk/>
          <pc:sldMasterMk cId="0" sldId="2147483648"/>
        </pc:sldMasterMkLst>
        <pc:sldLayoutChg chg="del">
          <pc:chgData name="Seth Lee" userId="d7d8e59fe89b01f6" providerId="LiveId" clId="{86B34D3F-3592-47B9-B5C0-BF0D1AC2C361}" dt="2025-04-06T18:24:12.088" v="13" actId="2696"/>
          <pc:sldLayoutMkLst>
            <pc:docMk/>
            <pc:sldMasterMk cId="0" sldId="2147483648"/>
            <pc:sldLayoutMk cId="0" sldId="2147483649"/>
          </pc:sldLayoutMkLst>
        </pc:sldLayoutChg>
      </pc:sldMaster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3-30T22:19:03.681" idx="1">
    <p:pos x="10" y="10"/>
    <p:text>Atmospheric data are not likely from ibtracks, but from reanalysis.</p:text>
    <p:extLst>
      <p:ext uri="{C676402C-5697-4E1C-873F-D02D1690AC5C}">
        <p15:threadingInfo xmlns:p15="http://schemas.microsoft.com/office/powerpoint/2012/main" timeZoneBias="240"/>
      </p:ext>
    </p:extLst>
  </p:cm>
  <p:cm authorId="1" dt="2025-03-30T22:19:39.464" idx="2">
    <p:pos x="106" y="106"/>
    <p:text>What is the source of SST data?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4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38275" y="696913"/>
            <a:ext cx="398145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14838"/>
            <a:ext cx="5486400" cy="41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4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4845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2193927" y="8960472"/>
            <a:ext cx="39503351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–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2193927" y="8960472"/>
            <a:ext cx="19599275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2"/>
          </p:nvPr>
        </p:nvSpPr>
        <p:spPr>
          <a:xfrm>
            <a:off x="22098000" y="8960472"/>
            <a:ext cx="19599276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1"/>
          </p:nvPr>
        </p:nvSpPr>
        <p:spPr>
          <a:xfrm>
            <a:off x="2193926" y="8596198"/>
            <a:ext cx="19392900" cy="358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2"/>
          </p:nvPr>
        </p:nvSpPr>
        <p:spPr>
          <a:xfrm>
            <a:off x="2193926" y="12180385"/>
            <a:ext cx="19392900" cy="2212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3"/>
          </p:nvPr>
        </p:nvSpPr>
        <p:spPr>
          <a:xfrm>
            <a:off x="22294852" y="8596198"/>
            <a:ext cx="19402426" cy="358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4"/>
          </p:nvPr>
        </p:nvSpPr>
        <p:spPr>
          <a:xfrm>
            <a:off x="22294852" y="12180385"/>
            <a:ext cx="19402426" cy="2212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2193926" y="1528646"/>
            <a:ext cx="14439900" cy="6508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17160877" y="1528648"/>
            <a:ext cx="24536399" cy="3277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35000" algn="l" rtl="0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2193926" y="8036779"/>
            <a:ext cx="14439900" cy="262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>
            <a:spLocks noGrp="1"/>
          </p:cNvSpPr>
          <p:nvPr>
            <p:ph type="title"/>
          </p:nvPr>
        </p:nvSpPr>
        <p:spPr>
          <a:xfrm>
            <a:off x="8604251" y="26884663"/>
            <a:ext cx="26333450" cy="317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12"/>
          <p:cNvSpPr>
            <a:spLocks noGrp="1"/>
          </p:cNvSpPr>
          <p:nvPr>
            <p:ph type="pic" idx="2"/>
          </p:nvPr>
        </p:nvSpPr>
        <p:spPr>
          <a:xfrm>
            <a:off x="8604251" y="3431325"/>
            <a:ext cx="26333450" cy="23043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1"/>
          </p:nvPr>
        </p:nvSpPr>
        <p:spPr>
          <a:xfrm>
            <a:off x="8604251" y="30055791"/>
            <a:ext cx="26333450" cy="450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 rot="5400000">
            <a:off x="9272474" y="1881925"/>
            <a:ext cx="25346257" cy="39503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–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43213019" y="6657123"/>
            <a:ext cx="685800" cy="31800645"/>
          </a:xfrm>
          <a:prstGeom prst="rect">
            <a:avLst/>
          </a:prstGeom>
          <a:solidFill>
            <a:srgbClr val="2945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/>
          <p:nvPr/>
        </p:nvSpPr>
        <p:spPr>
          <a:xfrm>
            <a:off x="0" y="6657123"/>
            <a:ext cx="685800" cy="31800645"/>
          </a:xfrm>
          <a:prstGeom prst="rect">
            <a:avLst/>
          </a:prstGeom>
          <a:solidFill>
            <a:srgbClr val="76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72492" y="518070"/>
            <a:ext cx="8961120" cy="5679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3"/>
          <p:cNvCxnSpPr/>
          <p:nvPr/>
        </p:nvCxnSpPr>
        <p:spPr>
          <a:xfrm>
            <a:off x="-48126" y="6657123"/>
            <a:ext cx="43946946" cy="0"/>
          </a:xfrm>
          <a:prstGeom prst="straightConnector1">
            <a:avLst/>
          </a:prstGeom>
          <a:noFill/>
          <a:ln w="317500" cap="flat" cmpd="sng">
            <a:solidFill>
              <a:srgbClr val="B5AF6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3"/>
          <p:cNvCxnSpPr/>
          <p:nvPr/>
        </p:nvCxnSpPr>
        <p:spPr>
          <a:xfrm>
            <a:off x="-48126" y="38351831"/>
            <a:ext cx="43946946" cy="52968"/>
          </a:xfrm>
          <a:prstGeom prst="straightConnector1">
            <a:avLst/>
          </a:prstGeom>
          <a:noFill/>
          <a:ln w="381000" cap="flat" cmpd="sng">
            <a:solidFill>
              <a:srgbClr val="B5AF6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hyperlink" Target="https://www.climate.gov/news-features/blogs/enso/what-mjo-and-why-do-we-care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52CDC1-6F91-62B2-91BA-48599BE878B1}"/>
              </a:ext>
            </a:extLst>
          </p:cNvPr>
          <p:cNvSpPr txBox="1"/>
          <p:nvPr/>
        </p:nvSpPr>
        <p:spPr>
          <a:xfrm>
            <a:off x="9601200" y="0"/>
            <a:ext cx="336042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Mechanisms of Twin Cyclones in 2009 Without the Influence of the MJO</a:t>
            </a:r>
          </a:p>
          <a:p>
            <a:pPr algn="ctr"/>
            <a:r>
              <a:rPr lang="en-US" sz="6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Seth Lee</a:t>
            </a:r>
          </a:p>
          <a:p>
            <a:pPr algn="ctr"/>
            <a:r>
              <a:rPr lang="en-US" sz="6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Advisor(s): (</a:t>
            </a:r>
            <a:r>
              <a:rPr lang="en-US" sz="6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Dr. Pallav Ray</a:t>
            </a:r>
            <a:r>
              <a:rPr lang="en-US" sz="6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Dept. of </a:t>
            </a:r>
            <a:r>
              <a:rPr lang="en-US" sz="6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Ocean Engineering and Marine Science</a:t>
            </a:r>
            <a:r>
              <a:rPr lang="en-US" sz="66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6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Florida Institute of Technology</a:t>
            </a:r>
            <a:endParaRPr lang="en-US" sz="6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57CC79-D2AC-77A4-1418-AA3333E22625}"/>
              </a:ext>
            </a:extLst>
          </p:cNvPr>
          <p:cNvSpPr txBox="1"/>
          <p:nvPr/>
        </p:nvSpPr>
        <p:spPr>
          <a:xfrm>
            <a:off x="677079" y="6873607"/>
            <a:ext cx="210231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Summary: This work examines the genesis of a twin cyclone event in December 2009 </a:t>
            </a:r>
            <a:r>
              <a:rPr lang="en-US" sz="4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4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Indian Ocean during an inactive phase of the Madden-Julian oscillation (MJO). </a:t>
            </a:r>
            <a:r>
              <a:rPr lang="en-US" sz="4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analysis of large-scale background conditions</a:t>
            </a:r>
            <a:r>
              <a:rPr lang="en-US" sz="4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shows that this event was influenced by increased sea-surface temperatures, ideal upper-level wind, and increased moisture in the presence of strong El Niño conditions. </a:t>
            </a:r>
            <a:endParaRPr lang="en-US" sz="4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C8F729-61CD-EA8D-A9B5-0E247FD3CC4F}"/>
              </a:ext>
            </a:extLst>
          </p:cNvPr>
          <p:cNvSpPr txBox="1"/>
          <p:nvPr/>
        </p:nvSpPr>
        <p:spPr>
          <a:xfrm>
            <a:off x="677079" y="10717953"/>
            <a:ext cx="66365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DF2EA2-B072-C917-5768-B143951CB80A}"/>
              </a:ext>
            </a:extLst>
          </p:cNvPr>
          <p:cNvSpPr txBox="1"/>
          <p:nvPr/>
        </p:nvSpPr>
        <p:spPr>
          <a:xfrm>
            <a:off x="804121" y="11612008"/>
            <a:ext cx="208089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Indian Ocean sees cyclone activity between May and December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Twin cyclones occur at same time, with MJO being the main driver (figure 1)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MJO was not present during this event (figure 2) 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Cyclones studied were Ward in the north and Cleo in the south (figure 4)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38B626-7600-F3F2-E37B-6FECA2524A5B}"/>
              </a:ext>
            </a:extLst>
          </p:cNvPr>
          <p:cNvCxnSpPr>
            <a:cxnSpLocks/>
          </p:cNvCxnSpPr>
          <p:nvPr/>
        </p:nvCxnSpPr>
        <p:spPr>
          <a:xfrm>
            <a:off x="21672204" y="6816620"/>
            <a:ext cx="155074" cy="313752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E168B64-EF4E-45F6-D81B-EDF1F6F2A2DF}"/>
              </a:ext>
            </a:extLst>
          </p:cNvPr>
          <p:cNvSpPr txBox="1"/>
          <p:nvPr/>
        </p:nvSpPr>
        <p:spPr>
          <a:xfrm>
            <a:off x="701040" y="23587074"/>
            <a:ext cx="7702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Methods</a:t>
            </a:r>
            <a:endParaRPr lang="en-US" sz="6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1CF4FB-F295-FEFD-D6C6-3BDBC17763EB}"/>
              </a:ext>
            </a:extLst>
          </p:cNvPr>
          <p:cNvSpPr txBox="1"/>
          <p:nvPr/>
        </p:nvSpPr>
        <p:spPr>
          <a:xfrm>
            <a:off x="804121" y="24534041"/>
            <a:ext cx="208432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Utilized satellite imagery (figures 3 and 4), atmospheric data from IBTrACS, </a:t>
            </a:r>
          </a:p>
          <a:p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oceanographic temperature, </a:t>
            </a:r>
            <a:r>
              <a:rPr lang="en-US" sz="4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state of El-Nino </a:t>
            </a:r>
            <a:endParaRPr lang="en-US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Looked at atmospheric instability, wind shear levels and sea surface anomalies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Also studied the paths of each storm to see how they were affected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1F3DFC-0B4A-623C-6B83-73FC1E4ACCCD}"/>
              </a:ext>
            </a:extLst>
          </p:cNvPr>
          <p:cNvSpPr txBox="1"/>
          <p:nvPr/>
        </p:nvSpPr>
        <p:spPr>
          <a:xfrm>
            <a:off x="21700236" y="6786357"/>
            <a:ext cx="76979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 and Discussions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DBD0DF-779A-3544-BC86-6F4B85D39F2D}"/>
              </a:ext>
            </a:extLst>
          </p:cNvPr>
          <p:cNvSpPr txBox="1"/>
          <p:nvPr/>
        </p:nvSpPr>
        <p:spPr>
          <a:xfrm>
            <a:off x="21886458" y="7649973"/>
            <a:ext cx="2060807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Despite lack of MJO, above normal SSTs were present (figures 5 and 6)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Ideal upper-level winds (figures 7 and 8) also played a role in the formation of the twin cyclones 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atmospheric conditions such as high humidity, a strengthening El-Nino, and convective cloud activity (figure 3) contributed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858A2B-938A-0BCF-3123-B12CDB0097D5}"/>
              </a:ext>
            </a:extLst>
          </p:cNvPr>
          <p:cNvSpPr txBox="1"/>
          <p:nvPr/>
        </p:nvSpPr>
        <p:spPr>
          <a:xfrm>
            <a:off x="21793494" y="28425762"/>
            <a:ext cx="52240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D3DB54-02F0-B4FC-81DC-A02948D04232}"/>
              </a:ext>
            </a:extLst>
          </p:cNvPr>
          <p:cNvSpPr txBox="1"/>
          <p:nvPr/>
        </p:nvSpPr>
        <p:spPr>
          <a:xfrm>
            <a:off x="21937234" y="29364205"/>
            <a:ext cx="2116957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Twin cyclone event of December 2009 shows that MJO does not necessary  </a:t>
            </a:r>
          </a:p>
          <a:p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need to be active to see a twin cyclone event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study shows that one should consider other influences beyond the MJO</a:t>
            </a:r>
          </a:p>
          <a:p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when exploring twin cyclones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Future work would involve quantification of the role of cyclogenesis parameters.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E3FCE02-65D8-3184-4A11-CDB07A718DB5}"/>
              </a:ext>
            </a:extLst>
          </p:cNvPr>
          <p:cNvSpPr txBox="1"/>
          <p:nvPr/>
        </p:nvSpPr>
        <p:spPr>
          <a:xfrm>
            <a:off x="21793494" y="33092654"/>
            <a:ext cx="212395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References and Acknowledgements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191C33-7FAE-D28A-4E3C-B81AE0078573}"/>
              </a:ext>
            </a:extLst>
          </p:cNvPr>
          <p:cNvSpPr txBox="1"/>
          <p:nvPr/>
        </p:nvSpPr>
        <p:spPr>
          <a:xfrm>
            <a:off x="21861804" y="34108317"/>
            <a:ext cx="21378122" cy="402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HD satellite map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Zoom Earth. https://zoom.earth/maps/satellite-hd/#view=-7.1,88.3,4z/date=2009-12-01,pm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scheme=AGLSTERMS.AglsAgent; corporateName=Australian Government - Bureau of Meteorology. (2024). </a:t>
            </a:r>
            <a:r>
              <a:rPr lang="en-US" sz="2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Tropical Monitoring and Outlooksmadden-Julian Oscillation (MJO)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Madden-Julian Oscillation (MJO) monitoring. http://www.bom.gov.au/climate/mjo/#tabs=Monitoring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Science at our core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IRI. (n.d.). https://iri.columbia.edu/?bbox=bb%3A47.27%3A-39.40%3A126.60%3A36.15%3Abb </a:t>
            </a:r>
            <a:endParaRPr lang="en-US" sz="2800" i="1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2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What is the MJO, and why do we care?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NOAA Climate.gov. 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https://www.climate.gov/news-features/blogs/enso/what-mjo-and-why-do-we-care</a:t>
            </a:r>
            <a:endParaRPr lang="en-US" sz="2800" kern="100" dirty="0">
              <a:solidFill>
                <a:schemeClr val="tx1"/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4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Thank you, Dr. Ray,</a:t>
            </a:r>
            <a:r>
              <a:rPr lang="en-US" sz="4000" kern="100" dirty="0">
                <a:solidFill>
                  <a:schemeClr val="tx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for helping me out with this project. </a:t>
            </a:r>
            <a:endParaRPr lang="en-US" sz="40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endParaRPr lang="en-US" sz="30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EE26F5-35FE-47A2-3D8B-5BA4FBDBA6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884" y="15087200"/>
            <a:ext cx="9554598" cy="59763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15F7C3-2068-567E-8AF8-20631151DE77}"/>
              </a:ext>
            </a:extLst>
          </p:cNvPr>
          <p:cNvSpPr txBox="1"/>
          <p:nvPr/>
        </p:nvSpPr>
        <p:spPr>
          <a:xfrm>
            <a:off x="1176079" y="21415035"/>
            <a:ext cx="90167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1: Basic structure and movement of Madden-Julian Oscillation (MJO): Source: NOAA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D6FE57-C8ED-DE01-433E-82B6153FB0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691" y="14658996"/>
            <a:ext cx="10195368" cy="66851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DF667B-F104-8002-7106-375A5C67007C}"/>
              </a:ext>
            </a:extLst>
          </p:cNvPr>
          <p:cNvSpPr txBox="1"/>
          <p:nvPr/>
        </p:nvSpPr>
        <p:spPr>
          <a:xfrm>
            <a:off x="11955780" y="21415035"/>
            <a:ext cx="971642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2: MJO behavior from October to December 2009, with December being the blue line: Source: Australian Bureau of Meteorology </a:t>
            </a:r>
          </a:p>
        </p:txBody>
      </p:sp>
      <p:pic>
        <p:nvPicPr>
          <p:cNvPr id="24" name="Picture 23" descr="A screenshot of a satellite&#10;&#10;AI-generated content may be incorrect.">
            <a:extLst>
              <a:ext uri="{FF2B5EF4-FFF2-40B4-BE49-F238E27FC236}">
                <a16:creationId xmlns:a16="http://schemas.microsoft.com/office/drawing/2014/main" id="{AA672981-FE0A-0F25-F494-DA6D21CADD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12994" y="27984645"/>
            <a:ext cx="10022065" cy="840765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64B6CA0-3037-F0BE-DA5A-7BEC34CCA320}"/>
              </a:ext>
            </a:extLst>
          </p:cNvPr>
          <p:cNvSpPr txBox="1"/>
          <p:nvPr/>
        </p:nvSpPr>
        <p:spPr>
          <a:xfrm>
            <a:off x="11438899" y="36533750"/>
            <a:ext cx="9943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4: Satellite image of both cyclones on 12/10: Source: Zoom Earth</a:t>
            </a:r>
          </a:p>
        </p:txBody>
      </p:sp>
      <p:pic>
        <p:nvPicPr>
          <p:cNvPr id="41" name="Picture 40" descr="A map of different colors&#10;&#10;Description automatically generated">
            <a:extLst>
              <a:ext uri="{FF2B5EF4-FFF2-40B4-BE49-F238E27FC236}">
                <a16:creationId xmlns:a16="http://schemas.microsoft.com/office/drawing/2014/main" id="{E8B69FA1-BC83-1E52-D788-11654B4F3A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6874" y="11612008"/>
            <a:ext cx="10343243" cy="632024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36029A5-92F7-3747-1AA5-D99D6E3F31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841" y="18075531"/>
            <a:ext cx="10283970" cy="800415"/>
          </a:xfrm>
          <a:prstGeom prst="rect">
            <a:avLst/>
          </a:prstGeom>
        </p:spPr>
      </p:pic>
      <p:pic>
        <p:nvPicPr>
          <p:cNvPr id="54" name="Picture 53" descr="A map of the world&#10;&#10;Description automatically generated">
            <a:extLst>
              <a:ext uri="{FF2B5EF4-FFF2-40B4-BE49-F238E27FC236}">
                <a16:creationId xmlns:a16="http://schemas.microsoft.com/office/drawing/2014/main" id="{971DE372-1419-4095-FCC8-F3B44C4229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493" y="11598287"/>
            <a:ext cx="9998762" cy="6080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0E4EA26-1797-66A5-43A8-FDF01BCEEF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6541" y="18075351"/>
            <a:ext cx="9042091" cy="675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Picture 58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57D086-2CC7-9E4E-B033-0D9959C6AC8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76" y="27984645"/>
            <a:ext cx="10379985" cy="8407658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1D8C0252-5AA5-BDEB-064A-FA16677E0E29}"/>
              </a:ext>
            </a:extLst>
          </p:cNvPr>
          <p:cNvSpPr txBox="1"/>
          <p:nvPr/>
        </p:nvSpPr>
        <p:spPr>
          <a:xfrm>
            <a:off x="831148" y="36533750"/>
            <a:ext cx="104340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3: Satellite image of the region before the cyclones both formed: Source: Zoom Earth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D9A1D8A-54EA-1CA8-E322-FBE4881B3669}"/>
              </a:ext>
            </a:extLst>
          </p:cNvPr>
          <p:cNvSpPr txBox="1"/>
          <p:nvPr/>
        </p:nvSpPr>
        <p:spPr>
          <a:xfrm>
            <a:off x="22440514" y="19147212"/>
            <a:ext cx="90420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5: Sea surface anomies in late November: Source: Columbia College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E7E2157-A3FE-D348-1BF5-7ACC0EB8B4C0}"/>
              </a:ext>
            </a:extLst>
          </p:cNvPr>
          <p:cNvSpPr txBox="1"/>
          <p:nvPr/>
        </p:nvSpPr>
        <p:spPr>
          <a:xfrm>
            <a:off x="32095841" y="19192174"/>
            <a:ext cx="90420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6: Sea surface temperatures in December: Source: Columbia College </a:t>
            </a:r>
          </a:p>
        </p:txBody>
      </p:sp>
      <p:pic>
        <p:nvPicPr>
          <p:cNvPr id="64" name="Picture 63" descr="A diagram of a weather forecast&#10;&#10;Description automatically generated">
            <a:extLst>
              <a:ext uri="{FF2B5EF4-FFF2-40B4-BE49-F238E27FC236}">
                <a16:creationId xmlns:a16="http://schemas.microsoft.com/office/drawing/2014/main" id="{06F81410-9686-2367-2D63-A51FDBF6984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6896" y="20438025"/>
            <a:ext cx="11146127" cy="7677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Picture 65" descr="A diagram of a weather forecast&#10;&#10;Description automatically generated with medium confidence">
            <a:extLst>
              <a:ext uri="{FF2B5EF4-FFF2-40B4-BE49-F238E27FC236}">
                <a16:creationId xmlns:a16="http://schemas.microsoft.com/office/drawing/2014/main" id="{D7EBB30B-2C49-0480-A8AB-F26F78DA522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1349" y="20285425"/>
            <a:ext cx="10429971" cy="814916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0FA6D09D-2A0D-5B4C-DCE0-45C8539D2C67}"/>
              </a:ext>
            </a:extLst>
          </p:cNvPr>
          <p:cNvSpPr txBox="1"/>
          <p:nvPr/>
        </p:nvSpPr>
        <p:spPr>
          <a:xfrm>
            <a:off x="22651954" y="27686427"/>
            <a:ext cx="87312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7: U and V winds at 250hPa on 11/30.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7257BBF-2D2D-D998-594C-6FFF2452DA57}"/>
              </a:ext>
            </a:extLst>
          </p:cNvPr>
          <p:cNvSpPr txBox="1"/>
          <p:nvPr/>
        </p:nvSpPr>
        <p:spPr>
          <a:xfrm>
            <a:off x="32550865" y="27686427"/>
            <a:ext cx="87312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8: U and V winds at 250hPa on 12/12.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F846AAD-FE12-211B-0E6B-487079AAE671}"/>
              </a:ext>
            </a:extLst>
          </p:cNvPr>
          <p:cNvCxnSpPr>
            <a:cxnSpLocks/>
          </p:cNvCxnSpPr>
          <p:nvPr/>
        </p:nvCxnSpPr>
        <p:spPr>
          <a:xfrm>
            <a:off x="705111" y="23587074"/>
            <a:ext cx="2106705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0050625-5ADA-9E06-E16A-002123ECD400}"/>
              </a:ext>
            </a:extLst>
          </p:cNvPr>
          <p:cNvCxnSpPr>
            <a:cxnSpLocks/>
          </p:cNvCxnSpPr>
          <p:nvPr/>
        </p:nvCxnSpPr>
        <p:spPr>
          <a:xfrm>
            <a:off x="677079" y="10717953"/>
            <a:ext cx="2102315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77C85FC-F3AB-8188-1507-B5664B30A5AB}"/>
              </a:ext>
            </a:extLst>
          </p:cNvPr>
          <p:cNvCxnSpPr>
            <a:cxnSpLocks/>
          </p:cNvCxnSpPr>
          <p:nvPr/>
        </p:nvCxnSpPr>
        <p:spPr>
          <a:xfrm>
            <a:off x="21772169" y="28425762"/>
            <a:ext cx="2143323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50D0059-3AB4-94C2-8812-9899ED0B0939}"/>
              </a:ext>
            </a:extLst>
          </p:cNvPr>
          <p:cNvCxnSpPr>
            <a:cxnSpLocks/>
          </p:cNvCxnSpPr>
          <p:nvPr/>
        </p:nvCxnSpPr>
        <p:spPr>
          <a:xfrm>
            <a:off x="21824604" y="33149857"/>
            <a:ext cx="2141532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70838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3069</TotalTime>
  <Words>591</Words>
  <Application>Microsoft Office PowerPoint</Application>
  <PresentationFormat>Custom</PresentationFormat>
  <Paragraphs>39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Default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shopper</dc:creator>
  <cp:lastModifiedBy>Seth Lee</cp:lastModifiedBy>
  <cp:revision>4</cp:revision>
  <dcterms:created xsi:type="dcterms:W3CDTF">2007-04-04T14:17:42Z</dcterms:created>
  <dcterms:modified xsi:type="dcterms:W3CDTF">2025-04-13T15:55:13Z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0x0101008CB6C76999A8E946924D195080FADDE7</vt:lpwstr>
  </property>
</Properties>
</file>