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6"/>
  </p:notesMasterIdLst>
  <p:sldIdLst>
    <p:sldId id="256" r:id="rId5"/>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6B9801-957A-1FDF-F87F-84C7B15B65F8}" name="Andrew Palmer" initials="AP" userId="S::apalmer@fit.edu::12288e88-a2f6-4aff-a411-3afabb7b160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262814-12B4-64EB-7062-B66282E6CF0B}" v="1449" dt="2023-04-04T22:44:58.431"/>
    <p1510:client id="{51AC0803-988E-55FA-5F49-5B73AAD64CD7}" v="313" dt="2023-03-30T21:49:59.011"/>
    <p1510:client id="{82242A03-8F4E-153D-C752-E49791A299A9}" v="77" dt="2023-03-30T19:18:49.721"/>
    <p1510:client id="{B92D9E3F-C4D0-3654-36DE-5A4543134557}" v="21" dt="2023-04-03T12:33:39.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2096"/>
        <p:guide pos="138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257F301E-5E2D-481E-967A-4ADC8201AD57}" authorId="{DC6B9801-957A-1FDF-F87F-84C7B15B65F8}" created="2023-04-03T12:28:13.680">
    <ac:deMkLst xmlns:ac="http://schemas.microsoft.com/office/drawing/2013/main/command">
      <pc:docMk xmlns:pc="http://schemas.microsoft.com/office/powerpoint/2013/main/command"/>
      <pc:sldMk xmlns:pc="http://schemas.microsoft.com/office/powerpoint/2013/main/command" cId="0" sldId="256"/>
      <ac:spMk id="57" creationId="{00000000-0000-0000-0000-000000000000}"/>
    </ac:deMkLst>
    <p188:replyLst>
      <p188:reply id="{3F0C0D6F-710B-48F8-9A4D-2B0D6D416CF0}" authorId="{DC6B9801-957A-1FDF-F87F-84C7B15B65F8}" created="2023-04-03T12:29:07.790">
        <p188:txBody>
          <a:bodyPr/>
          <a:lstStyle/>
          <a:p>
            <a:r>
              <a:rPr lang="en-US"/>
              <a:t>then what you are building is an answer to the problem statement. You are filling a need in microgravity research by making a cost-effetive RPM</a:t>
            </a:r>
          </a:p>
        </p188:txBody>
      </p188:reply>
    </p188:replyLst>
    <p188:txBody>
      <a:bodyPr/>
      <a:lstStyle/>
      <a:p>
        <a:r>
          <a:rPr lang="en-US"/>
          <a:t>I think in the problem statement you want to state that microgravity experiments aboard the ISS are prohibitively expensive and limited by space as well. RPMs are expensive and most are not designed with plant growht in mind.</a:t>
        </a:r>
      </a:p>
    </p188:txBody>
  </p188:cm>
  <p188:cm id="{1CFF7EA1-DED4-4C31-B260-EC6DEC4C2EC5}" authorId="{DC6B9801-957A-1FDF-F87F-84C7B15B65F8}" status="resolved" created="2023-04-03T12:33:05.966" complete="100000">
    <ac:deMkLst xmlns:ac="http://schemas.microsoft.com/office/drawing/2013/main/command">
      <pc:docMk xmlns:pc="http://schemas.microsoft.com/office/powerpoint/2013/main/command"/>
      <pc:sldMk xmlns:pc="http://schemas.microsoft.com/office/powerpoint/2013/main/command" cId="0" sldId="256"/>
      <ac:spMk id="62" creationId="{00000000-0000-0000-0000-000000000000}"/>
    </ac:deMkLst>
    <p188:replyLst>
      <p188:reply id="{4E26DEAE-B053-4A2A-9B7D-8BAFD545838C}" authorId="{DC6B9801-957A-1FDF-F87F-84C7B15B65F8}" created="2023-04-03T12:33:39.233">
        <p188:txBody>
          <a:bodyPr/>
          <a:lstStyle/>
          <a:p>
            <a:r>
              <a:rPr lang="en-US"/>
              <a:t>I dont mean be less technical. i mean less wordy. </a:t>
            </a:r>
          </a:p>
        </p188:txBody>
      </p188:reply>
    </p188:replyLst>
    <p188:txBody>
      <a:bodyPr/>
      <a:lstStyle/>
      <a:p>
        <a:r>
          <a:rPr lang="en-US"/>
          <a:t>I'd recommend breaking this into bullets and simplifying the language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1"/>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4"/>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6"/>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6"/>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7"/>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7"/>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7"/>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9"/>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9"/>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0"/>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0"/>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1"/>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1"/>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1"/>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1"/>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18/10/relationships/comments" Target="../comments/modernComment_100_0.xm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3"/>
          <p:cNvSpPr txBox="1"/>
          <p:nvPr/>
        </p:nvSpPr>
        <p:spPr>
          <a:xfrm>
            <a:off x="9558850" y="1410550"/>
            <a:ext cx="29370900" cy="3999288"/>
          </a:xfrm>
          <a:prstGeom prst="rect">
            <a:avLst/>
          </a:prstGeom>
          <a:noFill/>
          <a:ln>
            <a:noFill/>
          </a:ln>
        </p:spPr>
        <p:txBody>
          <a:bodyPr spcFirstLastPara="1" wrap="square" lIns="89675" tIns="44825" rIns="89675" bIns="44825" anchor="t" anchorCtr="0">
            <a:spAutoFit/>
          </a:bodyPr>
          <a:lstStyle/>
          <a:p>
            <a:pPr marL="0" marR="0" lvl="0" indent="0" algn="ctr" rtl="0">
              <a:spcBef>
                <a:spcPts val="0"/>
              </a:spcBef>
              <a:spcAft>
                <a:spcPts val="0"/>
              </a:spcAft>
              <a:buNone/>
            </a:pPr>
            <a:r>
              <a:rPr lang="en-US" sz="8000" b="1" dirty="0">
                <a:solidFill>
                  <a:srgbClr val="000000"/>
                </a:solidFill>
                <a:latin typeface="Calibri"/>
                <a:ea typeface="Calibri"/>
                <a:cs typeface="Calibri"/>
                <a:sym typeface="Calibri"/>
              </a:rPr>
              <a:t>Microgravity Simulator: Random Positioning Machinery</a:t>
            </a:r>
            <a:endParaRPr dirty="0"/>
          </a:p>
          <a:p>
            <a:pPr algn="ctr"/>
            <a:r>
              <a:rPr lang="en-US" sz="6600" b="1" dirty="0">
                <a:solidFill>
                  <a:srgbClr val="000000"/>
                </a:solidFill>
                <a:latin typeface="Calibri"/>
                <a:ea typeface="Calibri"/>
                <a:cs typeface="Calibri"/>
                <a:sym typeface="Calibri"/>
              </a:rPr>
              <a:t>Team Members:</a:t>
            </a:r>
            <a:r>
              <a:rPr lang="en-US" sz="6600" b="1" dirty="0">
                <a:latin typeface="Calibri"/>
                <a:ea typeface="Calibri"/>
                <a:cs typeface="Calibri"/>
                <a:sym typeface="Calibri"/>
              </a:rPr>
              <a:t> Vivienne Nipar</a:t>
            </a:r>
            <a:r>
              <a:rPr lang="en-US" sz="6600" b="1" baseline="30000" dirty="0">
                <a:latin typeface="Calibri"/>
                <a:ea typeface="Calibri"/>
                <a:cs typeface="Calibri"/>
                <a:sym typeface="Calibri"/>
              </a:rPr>
              <a:t>2</a:t>
            </a:r>
            <a:r>
              <a:rPr lang="en-US" sz="6600" b="1" dirty="0">
                <a:latin typeface="Calibri"/>
                <a:ea typeface="Calibri"/>
                <a:cs typeface="Calibri"/>
                <a:sym typeface="Calibri"/>
              </a:rPr>
              <a:t>, </a:t>
            </a:r>
            <a:r>
              <a:rPr lang="en-US" sz="6600" b="1" dirty="0" err="1">
                <a:latin typeface="Calibri"/>
                <a:ea typeface="Calibri"/>
                <a:cs typeface="Calibri"/>
                <a:sym typeface="Calibri"/>
              </a:rPr>
              <a:t>Ryoku</a:t>
            </a:r>
            <a:r>
              <a:rPr lang="en-US" sz="6600" b="1" dirty="0">
                <a:latin typeface="Calibri"/>
                <a:ea typeface="Calibri"/>
                <a:cs typeface="Calibri"/>
                <a:sym typeface="Calibri"/>
              </a:rPr>
              <a:t> Yamaguchi</a:t>
            </a:r>
            <a:r>
              <a:rPr lang="en-US" sz="6600" b="1" baseline="30000" dirty="0">
                <a:latin typeface="Calibri"/>
                <a:ea typeface="Calibri"/>
                <a:cs typeface="Calibri"/>
                <a:sym typeface="Calibri"/>
              </a:rPr>
              <a:t>2</a:t>
            </a:r>
            <a:r>
              <a:rPr lang="en-US" sz="6600" b="1" dirty="0">
                <a:latin typeface="Calibri"/>
                <a:ea typeface="Calibri"/>
                <a:cs typeface="Calibri"/>
                <a:sym typeface="Calibri"/>
              </a:rPr>
              <a:t>, David Handy</a:t>
            </a:r>
            <a:r>
              <a:rPr lang="en-US" sz="6600" b="1" baseline="30000" dirty="0">
                <a:latin typeface="Calibri"/>
                <a:ea typeface="Calibri"/>
                <a:cs typeface="Calibri"/>
                <a:sym typeface="Calibri"/>
              </a:rPr>
              <a:t>1</a:t>
            </a:r>
            <a:endParaRPr lang="en-US" sz="6600" b="1" baseline="30000" dirty="0">
              <a:latin typeface="Calibri"/>
              <a:cs typeface="Calibri"/>
            </a:endParaRPr>
          </a:p>
          <a:p>
            <a:pPr algn="ctr"/>
            <a:r>
              <a:rPr lang="en-US" sz="5400" b="1" i="0" u="none" strike="noStrike" cap="none" dirty="0">
                <a:solidFill>
                  <a:srgbClr val="000000"/>
                </a:solidFill>
                <a:latin typeface="Calibri"/>
                <a:ea typeface="Calibri"/>
                <a:cs typeface="Calibri"/>
                <a:sym typeface="Calibri"/>
              </a:rPr>
              <a:t>Faculty Advisor(s): </a:t>
            </a:r>
            <a:r>
              <a:rPr lang="en-US" sz="5400" b="1" dirty="0">
                <a:solidFill>
                  <a:srgbClr val="000000"/>
                </a:solidFill>
                <a:latin typeface="Calibri"/>
                <a:ea typeface="Calibri"/>
                <a:cs typeface="Calibri"/>
                <a:sym typeface="Calibri"/>
              </a:rPr>
              <a:t>Dr. Andrew G. </a:t>
            </a:r>
            <a:r>
              <a:rPr lang="en-US" sz="5400" b="1" dirty="0">
                <a:latin typeface="Calibri"/>
                <a:ea typeface="Calibri"/>
                <a:cs typeface="Calibri"/>
                <a:sym typeface="Calibri"/>
              </a:rPr>
              <a:t>Palmer</a:t>
            </a:r>
            <a:r>
              <a:rPr lang="en-US" sz="5400" b="1" baseline="30000" dirty="0">
                <a:latin typeface="Calibri"/>
                <a:ea typeface="Calibri"/>
                <a:cs typeface="Calibri"/>
                <a:sym typeface="Calibri"/>
              </a:rPr>
              <a:t>1</a:t>
            </a:r>
            <a:r>
              <a:rPr lang="en-US" sz="5400" b="1" i="0" u="none" strike="noStrike" cap="none" dirty="0">
                <a:solidFill>
                  <a:srgbClr val="000000"/>
                </a:solidFill>
                <a:latin typeface="Calibri"/>
                <a:ea typeface="Calibri"/>
                <a:cs typeface="Calibri"/>
                <a:sym typeface="Calibri"/>
              </a:rPr>
              <a:t>,</a:t>
            </a:r>
            <a:r>
              <a:rPr lang="en-US" sz="5400" b="1" dirty="0">
                <a:latin typeface="Calibri"/>
                <a:ea typeface="Calibri"/>
                <a:cs typeface="Calibri"/>
                <a:sym typeface="Calibri"/>
              </a:rPr>
              <a:t> Dr. Edward L. Caraway</a:t>
            </a:r>
            <a:r>
              <a:rPr lang="en-US" sz="5400" b="1" baseline="30000" dirty="0">
                <a:latin typeface="Calibri"/>
                <a:ea typeface="Calibri"/>
                <a:cs typeface="Calibri"/>
                <a:sym typeface="Calibri"/>
              </a:rPr>
              <a:t>2</a:t>
            </a:r>
            <a:r>
              <a:rPr lang="en-US" sz="5400" b="1" dirty="0">
                <a:latin typeface="Calibri"/>
                <a:ea typeface="Calibri"/>
                <a:cs typeface="Calibri"/>
                <a:sym typeface="Calibri"/>
              </a:rPr>
              <a:t>, </a:t>
            </a:r>
            <a:r>
              <a:rPr lang="en-US" sz="5400" b="1" baseline="30000" dirty="0">
                <a:latin typeface="Calibri"/>
                <a:ea typeface="Calibri"/>
                <a:cs typeface="Calibri"/>
                <a:sym typeface="Calibri"/>
              </a:rPr>
              <a:t>1</a:t>
            </a:r>
            <a:r>
              <a:rPr lang="en-US" sz="5400" b="1" dirty="0">
                <a:latin typeface="Calibri"/>
                <a:ea typeface="Calibri"/>
                <a:cs typeface="Calibri"/>
                <a:sym typeface="Calibri"/>
              </a:rPr>
              <a:t>Dept</a:t>
            </a:r>
            <a:r>
              <a:rPr lang="en-US" sz="5400" b="1" i="0" u="none" strike="noStrike" cap="none" dirty="0">
                <a:solidFill>
                  <a:srgbClr val="000000"/>
                </a:solidFill>
                <a:latin typeface="Calibri"/>
                <a:ea typeface="Calibri"/>
                <a:cs typeface="Calibri"/>
                <a:sym typeface="Calibri"/>
              </a:rPr>
              <a:t>. </a:t>
            </a:r>
            <a:r>
              <a:rPr lang="en-US" sz="5400" b="1" dirty="0">
                <a:latin typeface="Calibri"/>
                <a:ea typeface="Calibri"/>
                <a:cs typeface="Calibri"/>
                <a:sym typeface="Calibri"/>
              </a:rPr>
              <a:t>Of Ocean Engineering and Marine Sciences, </a:t>
            </a:r>
            <a:r>
              <a:rPr lang="en-US" sz="5400" b="1" baseline="30000" dirty="0">
                <a:latin typeface="Calibri"/>
                <a:ea typeface="Calibri"/>
                <a:cs typeface="Calibri"/>
                <a:sym typeface="Calibri"/>
              </a:rPr>
              <a:t>2</a:t>
            </a:r>
            <a:r>
              <a:rPr lang="en-US" sz="5400" b="1" dirty="0">
                <a:latin typeface="Calibri"/>
                <a:ea typeface="Calibri"/>
                <a:cs typeface="Calibri"/>
                <a:sym typeface="Calibri"/>
              </a:rPr>
              <a:t>Dept. Of Computer and Electrical Engineering, </a:t>
            </a:r>
            <a:r>
              <a:rPr lang="en-US" sz="5400" b="1" i="0" u="none" strike="noStrike" cap="none" dirty="0">
                <a:solidFill>
                  <a:srgbClr val="000000"/>
                </a:solidFill>
                <a:latin typeface="Calibri"/>
                <a:ea typeface="Calibri"/>
                <a:cs typeface="Calibri"/>
                <a:sym typeface="Calibri"/>
              </a:rPr>
              <a:t>Florida Institute of </a:t>
            </a:r>
            <a:r>
              <a:rPr lang="en-US" sz="5400" b="1" dirty="0">
                <a:latin typeface="Calibri"/>
                <a:ea typeface="Calibri"/>
                <a:cs typeface="Calibri"/>
                <a:sym typeface="Calibri"/>
              </a:rPr>
              <a:t>Technology</a:t>
            </a:r>
            <a:endParaRPr sz="4800" b="1" i="0" u="none" strike="noStrike" cap="none" dirty="0">
              <a:solidFill>
                <a:srgbClr val="000000"/>
              </a:solidFill>
              <a:latin typeface="Calibri"/>
              <a:ea typeface="Calibri"/>
              <a:cs typeface="Calibri"/>
            </a:endParaRPr>
          </a:p>
        </p:txBody>
      </p:sp>
      <p:sp>
        <p:nvSpPr>
          <p:cNvPr id="51" name="Google Shape;51;p13"/>
          <p:cNvSpPr txBox="1"/>
          <p:nvPr/>
        </p:nvSpPr>
        <p:spPr>
          <a:xfrm>
            <a:off x="993712" y="15217829"/>
            <a:ext cx="8796900" cy="10925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500" b="1" u="sng" dirty="0">
                <a:solidFill>
                  <a:srgbClr val="760000"/>
                </a:solidFill>
                <a:latin typeface="Calibri"/>
                <a:ea typeface="Calibri"/>
                <a:cs typeface="Calibri"/>
                <a:sym typeface="Calibri"/>
              </a:rPr>
              <a:t>Problem Statement:</a:t>
            </a:r>
            <a:endParaRPr sz="6500" u="sng" dirty="0"/>
          </a:p>
        </p:txBody>
      </p:sp>
      <p:sp>
        <p:nvSpPr>
          <p:cNvPr id="53" name="Google Shape;53;p13"/>
          <p:cNvSpPr txBox="1"/>
          <p:nvPr/>
        </p:nvSpPr>
        <p:spPr>
          <a:xfrm>
            <a:off x="29473419" y="33271355"/>
            <a:ext cx="11210100" cy="118490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500" b="1" u="sng" dirty="0">
                <a:solidFill>
                  <a:srgbClr val="760000"/>
                </a:solidFill>
                <a:latin typeface="Calibri"/>
                <a:ea typeface="Calibri"/>
                <a:cs typeface="Calibri"/>
                <a:sym typeface="Calibri"/>
              </a:rPr>
              <a:t>Future Work:</a:t>
            </a:r>
            <a:endParaRPr dirty="0"/>
          </a:p>
        </p:txBody>
      </p:sp>
      <p:sp>
        <p:nvSpPr>
          <p:cNvPr id="54" name="Google Shape;54;p13"/>
          <p:cNvSpPr txBox="1"/>
          <p:nvPr/>
        </p:nvSpPr>
        <p:spPr>
          <a:xfrm>
            <a:off x="961188" y="7253650"/>
            <a:ext cx="6119462" cy="118490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500" b="1" u="sng" dirty="0">
                <a:solidFill>
                  <a:srgbClr val="760000"/>
                </a:solidFill>
                <a:latin typeface="Calibri"/>
                <a:ea typeface="Calibri"/>
                <a:cs typeface="Calibri"/>
                <a:sym typeface="Calibri"/>
              </a:rPr>
              <a:t>Background:</a:t>
            </a:r>
            <a:endParaRPr dirty="0"/>
          </a:p>
        </p:txBody>
      </p:sp>
      <p:sp>
        <p:nvSpPr>
          <p:cNvPr id="55" name="Google Shape;55;p13"/>
          <p:cNvSpPr txBox="1"/>
          <p:nvPr/>
        </p:nvSpPr>
        <p:spPr>
          <a:xfrm>
            <a:off x="961188" y="22333839"/>
            <a:ext cx="8796900" cy="118490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500" b="1" u="sng" dirty="0">
                <a:solidFill>
                  <a:srgbClr val="760000"/>
                </a:solidFill>
                <a:latin typeface="Calibri"/>
                <a:ea typeface="Calibri"/>
                <a:cs typeface="Calibri"/>
                <a:sym typeface="Calibri"/>
              </a:rPr>
              <a:t>Iteration I:</a:t>
            </a:r>
            <a:endParaRPr dirty="0"/>
          </a:p>
        </p:txBody>
      </p:sp>
      <p:sp>
        <p:nvSpPr>
          <p:cNvPr id="56" name="Google Shape;56;p13"/>
          <p:cNvSpPr txBox="1"/>
          <p:nvPr/>
        </p:nvSpPr>
        <p:spPr>
          <a:xfrm>
            <a:off x="15040982" y="17460902"/>
            <a:ext cx="9732600" cy="118490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500" b="1" u="sng" dirty="0">
                <a:solidFill>
                  <a:srgbClr val="760000"/>
                </a:solidFill>
                <a:latin typeface="Calibri"/>
                <a:ea typeface="Calibri"/>
                <a:cs typeface="Calibri"/>
                <a:sym typeface="Calibri"/>
              </a:rPr>
              <a:t>Iteration II:</a:t>
            </a:r>
            <a:endParaRPr dirty="0">
              <a:solidFill>
                <a:schemeClr val="dk1"/>
              </a:solidFill>
            </a:endParaRPr>
          </a:p>
        </p:txBody>
      </p:sp>
      <p:sp>
        <p:nvSpPr>
          <p:cNvPr id="57" name="Google Shape;57;p13"/>
          <p:cNvSpPr txBox="1"/>
          <p:nvPr/>
        </p:nvSpPr>
        <p:spPr>
          <a:xfrm>
            <a:off x="951854" y="16314313"/>
            <a:ext cx="13844581" cy="5262949"/>
          </a:xfrm>
          <a:prstGeom prst="rect">
            <a:avLst/>
          </a:prstGeom>
          <a:noFill/>
          <a:ln>
            <a:noFill/>
          </a:ln>
        </p:spPr>
        <p:txBody>
          <a:bodyPr spcFirstLastPara="1" wrap="square" lIns="91425" tIns="91425" rIns="91425" bIns="91425" anchor="t" anchorCtr="0">
            <a:spAutoFit/>
          </a:bodyPr>
          <a:lstStyle/>
          <a:p>
            <a:pPr algn="just"/>
            <a:r>
              <a:rPr lang="en-US" sz="5500" dirty="0">
                <a:solidFill>
                  <a:schemeClr val="dk1"/>
                </a:solidFill>
                <a:latin typeface="Calibri"/>
                <a:ea typeface="Calibri"/>
                <a:cs typeface="Calibri"/>
                <a:sym typeface="Calibri"/>
              </a:rPr>
              <a:t>The main objective of this project is to create a device to rotate on 2 axes to simulate the effects of microgravity for bacteria and plant life. Experiments regarding microgravity on the ISS are costly and space limited so such a need exists for inexpensive microgravity simulators.</a:t>
            </a:r>
            <a:endParaRPr lang="en-US" sz="5500" dirty="0">
              <a:solidFill>
                <a:schemeClr val="dk1"/>
              </a:solidFill>
              <a:latin typeface="Calibri"/>
              <a:cs typeface="Calibri"/>
            </a:endParaRPr>
          </a:p>
        </p:txBody>
      </p:sp>
      <p:sp>
        <p:nvSpPr>
          <p:cNvPr id="58" name="Google Shape;58;p13"/>
          <p:cNvSpPr txBox="1"/>
          <p:nvPr/>
        </p:nvSpPr>
        <p:spPr>
          <a:xfrm>
            <a:off x="977372" y="8421249"/>
            <a:ext cx="13826982" cy="6109334"/>
          </a:xfrm>
          <a:prstGeom prst="rect">
            <a:avLst/>
          </a:prstGeom>
          <a:noFill/>
          <a:ln>
            <a:noFill/>
          </a:ln>
        </p:spPr>
        <p:txBody>
          <a:bodyPr spcFirstLastPara="1" wrap="square" lIns="91425" tIns="91425" rIns="91425" bIns="91425" anchor="t" anchorCtr="0">
            <a:spAutoFit/>
          </a:bodyPr>
          <a:lstStyle/>
          <a:p>
            <a:pPr algn="just"/>
            <a:r>
              <a:rPr lang="en-US" sz="5500" dirty="0">
                <a:solidFill>
                  <a:schemeClr val="dk1"/>
                </a:solidFill>
                <a:latin typeface="Calibri"/>
                <a:ea typeface="Calibri"/>
                <a:cs typeface="Calibri"/>
                <a:sym typeface="Calibri"/>
              </a:rPr>
              <a:t>The microgravity simulator is a random positioning machine that rotates along the x and y axis to simulate weightlessness in a three-dimensional pattern. The microgravity simulation is due to vector confusion that disrupts the gravity vector, negating the sense of "down" for biology specimens.</a:t>
            </a:r>
            <a:endParaRPr lang="en-US" sz="5500" dirty="0">
              <a:solidFill>
                <a:schemeClr val="dk1"/>
              </a:solidFill>
              <a:latin typeface="Calibri"/>
              <a:cs typeface="Calibri"/>
            </a:endParaRPr>
          </a:p>
        </p:txBody>
      </p:sp>
      <p:sp>
        <p:nvSpPr>
          <p:cNvPr id="59" name="Google Shape;59;p13"/>
          <p:cNvSpPr txBox="1"/>
          <p:nvPr/>
        </p:nvSpPr>
        <p:spPr>
          <a:xfrm>
            <a:off x="977397" y="23531581"/>
            <a:ext cx="13833924" cy="5262949"/>
          </a:xfrm>
          <a:prstGeom prst="rect">
            <a:avLst/>
          </a:prstGeom>
          <a:noFill/>
          <a:ln>
            <a:noFill/>
          </a:ln>
        </p:spPr>
        <p:txBody>
          <a:bodyPr spcFirstLastPara="1" wrap="square" lIns="91425" tIns="91425" rIns="91425" bIns="91425" anchor="t" anchorCtr="0">
            <a:spAutoFit/>
          </a:bodyPr>
          <a:lstStyle/>
          <a:p>
            <a:pPr algn="just"/>
            <a:r>
              <a:rPr lang="en-US" sz="5500" dirty="0">
                <a:solidFill>
                  <a:schemeClr val="dk1"/>
                </a:solidFill>
                <a:latin typeface="Calibri"/>
                <a:ea typeface="Calibri"/>
                <a:cs typeface="Calibri"/>
                <a:sym typeface="Calibri"/>
              </a:rPr>
              <a:t>This iteration’s purpose was to test microgravity on bacteria. It is a basic version of the clinostat. A single stepper driver is used and wired to the motors in parallel as microgravity is simulated at a low speed, consistent on each axis. </a:t>
            </a:r>
            <a:endParaRPr lang="en-US" dirty="0">
              <a:solidFill>
                <a:schemeClr val="dk1"/>
              </a:solidFill>
            </a:endParaRPr>
          </a:p>
        </p:txBody>
      </p:sp>
      <p:pic>
        <p:nvPicPr>
          <p:cNvPr id="61" name="Google Shape;61;p13"/>
          <p:cNvPicPr preferRelativeResize="0"/>
          <p:nvPr/>
        </p:nvPicPr>
        <p:blipFill rotWithShape="1">
          <a:blip r:embed="rId4">
            <a:alphaModFix/>
          </a:blip>
          <a:srcRect t="23465" b="17634"/>
          <a:stretch/>
        </p:blipFill>
        <p:spPr>
          <a:xfrm>
            <a:off x="2769687" y="28607640"/>
            <a:ext cx="10583170" cy="8467388"/>
          </a:xfrm>
          <a:prstGeom prst="rect">
            <a:avLst/>
          </a:prstGeom>
          <a:noFill/>
          <a:ln>
            <a:noFill/>
          </a:ln>
        </p:spPr>
      </p:pic>
      <p:sp>
        <p:nvSpPr>
          <p:cNvPr id="62" name="Google Shape;62;p13"/>
          <p:cNvSpPr txBox="1"/>
          <p:nvPr/>
        </p:nvSpPr>
        <p:spPr>
          <a:xfrm>
            <a:off x="15038209" y="18647914"/>
            <a:ext cx="14393561" cy="7802106"/>
          </a:xfrm>
          <a:prstGeom prst="rect">
            <a:avLst/>
          </a:prstGeom>
          <a:noFill/>
          <a:ln>
            <a:noFill/>
          </a:ln>
        </p:spPr>
        <p:txBody>
          <a:bodyPr spcFirstLastPara="1" wrap="square" lIns="91425" tIns="91425" rIns="91425" bIns="91425" anchor="t" anchorCtr="0">
            <a:spAutoFit/>
          </a:bodyPr>
          <a:lstStyle/>
          <a:p>
            <a:pPr indent="-575945"/>
            <a:r>
              <a:rPr lang="en-US" sz="5500" dirty="0">
                <a:solidFill>
                  <a:schemeClr val="dk1"/>
                </a:solidFill>
                <a:latin typeface="Calibri"/>
                <a:ea typeface="Calibri"/>
                <a:cs typeface="Calibri"/>
                <a:sym typeface="Calibri"/>
              </a:rPr>
              <a:t>For the following iteration desired characteristics included:</a:t>
            </a:r>
            <a:endParaRPr lang="en-US" dirty="0">
              <a:solidFill>
                <a:schemeClr val="dk1"/>
              </a:solidFill>
              <a:ea typeface="Calibri"/>
            </a:endParaRPr>
          </a:p>
          <a:p>
            <a:pPr marL="685800" indent="-575945">
              <a:buFont typeface="Calibri"/>
              <a:buChar char="-"/>
            </a:pPr>
            <a:r>
              <a:rPr lang="en-US" sz="5500" dirty="0">
                <a:solidFill>
                  <a:schemeClr val="dk1"/>
                </a:solidFill>
                <a:latin typeface="Calibri"/>
                <a:ea typeface="Calibri"/>
                <a:cs typeface="Calibri"/>
                <a:sym typeface="Calibri"/>
              </a:rPr>
              <a:t>An increased amount of petri plates to be tested a single time</a:t>
            </a:r>
            <a:endParaRPr lang="en-US" sz="5500" dirty="0">
              <a:solidFill>
                <a:schemeClr val="dk1"/>
              </a:solidFill>
              <a:latin typeface="Calibri"/>
              <a:ea typeface="Calibri"/>
              <a:cs typeface="Calibri"/>
            </a:endParaRPr>
          </a:p>
          <a:p>
            <a:pPr marL="685800" indent="-575945">
              <a:buFont typeface="Calibri"/>
              <a:buChar char="-"/>
            </a:pPr>
            <a:r>
              <a:rPr lang="en-US" sz="5500" dirty="0">
                <a:solidFill>
                  <a:schemeClr val="dk1"/>
                </a:solidFill>
                <a:latin typeface="Calibri"/>
                <a:ea typeface="Calibri"/>
                <a:cs typeface="Calibri"/>
                <a:sym typeface="Calibri"/>
              </a:rPr>
              <a:t>Being able to support plant testing (requires a light source)</a:t>
            </a:r>
            <a:endParaRPr lang="en-US" sz="5500" dirty="0">
              <a:solidFill>
                <a:schemeClr val="dk1"/>
              </a:solidFill>
              <a:latin typeface="Calibri"/>
              <a:ea typeface="Calibri"/>
              <a:cs typeface="Calibri"/>
            </a:endParaRPr>
          </a:p>
          <a:p>
            <a:pPr marL="685800" indent="-575945">
              <a:buFont typeface="Calibri"/>
              <a:buChar char="-"/>
            </a:pPr>
            <a:r>
              <a:rPr lang="en-US" sz="5500" dirty="0">
                <a:solidFill>
                  <a:schemeClr val="dk1"/>
                </a:solidFill>
                <a:latin typeface="Calibri"/>
                <a:ea typeface="Calibri"/>
                <a:cs typeface="Calibri"/>
                <a:sym typeface="Calibri"/>
              </a:rPr>
              <a:t>Smoother rotations</a:t>
            </a:r>
            <a:endParaRPr lang="en-US" sz="5500" dirty="0">
              <a:solidFill>
                <a:schemeClr val="dk1"/>
              </a:solidFill>
              <a:latin typeface="Calibri"/>
              <a:ea typeface="Calibri"/>
              <a:cs typeface="Calibri"/>
            </a:endParaRPr>
          </a:p>
          <a:p>
            <a:pPr marL="685800" indent="-575945">
              <a:buFont typeface="Calibri"/>
              <a:buChar char="-"/>
            </a:pPr>
            <a:r>
              <a:rPr lang="en-US" sz="5500" dirty="0">
                <a:solidFill>
                  <a:schemeClr val="dk1"/>
                </a:solidFill>
                <a:latin typeface="Calibri"/>
                <a:ea typeface="Calibri"/>
                <a:cs typeface="Calibri"/>
                <a:sym typeface="Calibri"/>
              </a:rPr>
              <a:t>A more compact electrical system were implemented</a:t>
            </a:r>
            <a:endParaRPr lang="en-US" sz="5500" dirty="0">
              <a:solidFill>
                <a:schemeClr val="dk1"/>
              </a:solidFill>
              <a:latin typeface="Calibri"/>
              <a:ea typeface="Calibri"/>
              <a:cs typeface="Calibri"/>
            </a:endParaRPr>
          </a:p>
        </p:txBody>
      </p:sp>
      <p:sp>
        <p:nvSpPr>
          <p:cNvPr id="63" name="Google Shape;63;p13"/>
          <p:cNvSpPr txBox="1"/>
          <p:nvPr/>
        </p:nvSpPr>
        <p:spPr>
          <a:xfrm>
            <a:off x="29464163" y="34490837"/>
            <a:ext cx="13841023" cy="2774828"/>
          </a:xfrm>
          <a:prstGeom prst="rect">
            <a:avLst/>
          </a:prstGeom>
          <a:noFill/>
          <a:ln>
            <a:noFill/>
          </a:ln>
        </p:spPr>
        <p:txBody>
          <a:bodyPr spcFirstLastPara="1" wrap="square" lIns="91425" tIns="91425" rIns="91425" bIns="91425" anchor="t" anchorCtr="0">
            <a:spAutoFit/>
          </a:bodyPr>
          <a:lstStyle/>
          <a:p>
            <a:pPr marL="457200" indent="-577850">
              <a:buClr>
                <a:schemeClr val="dk1"/>
              </a:buClr>
              <a:buSzPts val="5500"/>
              <a:buFont typeface="Calibri"/>
              <a:buChar char="-"/>
            </a:pPr>
            <a:r>
              <a:rPr lang="en-US" sz="5500" dirty="0">
                <a:solidFill>
                  <a:schemeClr val="dk1"/>
                </a:solidFill>
                <a:latin typeface="Calibri"/>
                <a:ea typeface="Calibri"/>
                <a:cs typeface="Calibri"/>
                <a:sym typeface="Calibri"/>
              </a:rPr>
              <a:t>Different arms to support more plate types holders to support other styles of equipment</a:t>
            </a:r>
            <a:endParaRPr lang="en-US" sz="5500" dirty="0">
              <a:solidFill>
                <a:schemeClr val="dk1"/>
              </a:solidFill>
              <a:latin typeface="Calibri"/>
              <a:ea typeface="Calibri"/>
              <a:cs typeface="Calibri"/>
            </a:endParaRPr>
          </a:p>
          <a:p>
            <a:pPr marL="457200" indent="-577850">
              <a:buClr>
                <a:schemeClr val="dk1"/>
              </a:buClr>
              <a:buSzPts val="5500"/>
              <a:buFont typeface="Calibri"/>
              <a:buChar char="-"/>
            </a:pPr>
            <a:r>
              <a:rPr lang="en-US" sz="5500" dirty="0">
                <a:solidFill>
                  <a:schemeClr val="dk1"/>
                </a:solidFill>
                <a:latin typeface="Calibri"/>
                <a:ea typeface="Calibri"/>
                <a:cs typeface="Calibri"/>
              </a:rPr>
              <a:t>Touch screen interaction</a:t>
            </a:r>
          </a:p>
        </p:txBody>
      </p:sp>
      <p:pic>
        <p:nvPicPr>
          <p:cNvPr id="2" name="Picture 2" descr="Diagram&#10;&#10;Description automatically generated">
            <a:extLst>
              <a:ext uri="{FF2B5EF4-FFF2-40B4-BE49-F238E27FC236}">
                <a16:creationId xmlns:a16="http://schemas.microsoft.com/office/drawing/2014/main" id="{DC7CBDD5-28A3-2F82-DFE0-1F01133DDDD8}"/>
              </a:ext>
            </a:extLst>
          </p:cNvPr>
          <p:cNvPicPr>
            <a:picLocks noChangeAspect="1"/>
          </p:cNvPicPr>
          <p:nvPr/>
        </p:nvPicPr>
        <p:blipFill rotWithShape="1">
          <a:blip r:embed="rId5"/>
          <a:srcRect l="8088" r="3676" b="490"/>
          <a:stretch/>
        </p:blipFill>
        <p:spPr>
          <a:xfrm>
            <a:off x="16418476" y="7862650"/>
            <a:ext cx="10593492" cy="9191935"/>
          </a:xfrm>
          <a:prstGeom prst="rect">
            <a:avLst/>
          </a:prstGeom>
        </p:spPr>
      </p:pic>
      <p:pic>
        <p:nvPicPr>
          <p:cNvPr id="6" name="Google Shape;90;p14" descr="Logo&#10;&#10;Description automatically generated">
            <a:extLst>
              <a:ext uri="{FF2B5EF4-FFF2-40B4-BE49-F238E27FC236}">
                <a16:creationId xmlns:a16="http://schemas.microsoft.com/office/drawing/2014/main" id="{614D777C-4ED1-A096-53B2-7F18FF4B08FD}"/>
              </a:ext>
            </a:extLst>
          </p:cNvPr>
          <p:cNvPicPr preferRelativeResize="0"/>
          <p:nvPr/>
        </p:nvPicPr>
        <p:blipFill rotWithShape="1">
          <a:blip r:embed="rId6">
            <a:alphaModFix/>
          </a:blip>
          <a:srcRect/>
          <a:stretch/>
        </p:blipFill>
        <p:spPr>
          <a:xfrm>
            <a:off x="38012034" y="470040"/>
            <a:ext cx="1848466" cy="1828800"/>
          </a:xfrm>
          <a:prstGeom prst="rect">
            <a:avLst/>
          </a:prstGeom>
          <a:noFill/>
          <a:ln>
            <a:noFill/>
          </a:ln>
        </p:spPr>
      </p:pic>
      <p:pic>
        <p:nvPicPr>
          <p:cNvPr id="10" name="Google Shape;92;p14">
            <a:extLst>
              <a:ext uri="{FF2B5EF4-FFF2-40B4-BE49-F238E27FC236}">
                <a16:creationId xmlns:a16="http://schemas.microsoft.com/office/drawing/2014/main" id="{0F6E4854-4A30-5D77-3AE1-EC542CCDFE48}"/>
              </a:ext>
            </a:extLst>
          </p:cNvPr>
          <p:cNvPicPr preferRelativeResize="0"/>
          <p:nvPr/>
        </p:nvPicPr>
        <p:blipFill rotWithShape="1">
          <a:blip r:embed="rId7">
            <a:alphaModFix/>
          </a:blip>
          <a:srcRect/>
          <a:stretch/>
        </p:blipFill>
        <p:spPr>
          <a:xfrm>
            <a:off x="40675983" y="541453"/>
            <a:ext cx="1179872" cy="1828800"/>
          </a:xfrm>
          <a:prstGeom prst="rect">
            <a:avLst/>
          </a:prstGeom>
          <a:noFill/>
          <a:ln>
            <a:noFill/>
          </a:ln>
        </p:spPr>
      </p:pic>
      <p:pic>
        <p:nvPicPr>
          <p:cNvPr id="5" name="Picture 6" descr="A picture containing timeline&#10;&#10;Description automatically generated">
            <a:extLst>
              <a:ext uri="{FF2B5EF4-FFF2-40B4-BE49-F238E27FC236}">
                <a16:creationId xmlns:a16="http://schemas.microsoft.com/office/drawing/2014/main" id="{BECAEC19-F902-B68C-84D2-6B32E14842AC}"/>
              </a:ext>
            </a:extLst>
          </p:cNvPr>
          <p:cNvPicPr>
            <a:picLocks noChangeAspect="1"/>
          </p:cNvPicPr>
          <p:nvPr/>
        </p:nvPicPr>
        <p:blipFill>
          <a:blip r:embed="rId8"/>
          <a:stretch>
            <a:fillRect/>
          </a:stretch>
        </p:blipFill>
        <p:spPr>
          <a:xfrm>
            <a:off x="29413731" y="23620253"/>
            <a:ext cx="13508624" cy="9962196"/>
          </a:xfrm>
          <a:prstGeom prst="rect">
            <a:avLst/>
          </a:prstGeom>
        </p:spPr>
      </p:pic>
      <p:pic>
        <p:nvPicPr>
          <p:cNvPr id="7" name="Picture 7" descr="A picture containing indoor, office&#10;&#10;Description automatically generated">
            <a:extLst>
              <a:ext uri="{FF2B5EF4-FFF2-40B4-BE49-F238E27FC236}">
                <a16:creationId xmlns:a16="http://schemas.microsoft.com/office/drawing/2014/main" id="{131E239E-39CB-8F63-2D18-7086876BBA05}"/>
              </a:ext>
            </a:extLst>
          </p:cNvPr>
          <p:cNvPicPr>
            <a:picLocks noChangeAspect="1"/>
          </p:cNvPicPr>
          <p:nvPr/>
        </p:nvPicPr>
        <p:blipFill rotWithShape="1">
          <a:blip r:embed="rId9"/>
          <a:srcRect t="1626" r="327" b="8527"/>
          <a:stretch/>
        </p:blipFill>
        <p:spPr>
          <a:xfrm>
            <a:off x="17211273" y="26794011"/>
            <a:ext cx="9431875" cy="10272544"/>
          </a:xfrm>
          <a:prstGeom prst="rect">
            <a:avLst/>
          </a:prstGeom>
        </p:spPr>
      </p:pic>
      <p:sp>
        <p:nvSpPr>
          <p:cNvPr id="9" name="TextBox 8">
            <a:extLst>
              <a:ext uri="{FF2B5EF4-FFF2-40B4-BE49-F238E27FC236}">
                <a16:creationId xmlns:a16="http://schemas.microsoft.com/office/drawing/2014/main" id="{FC7151C2-2561-9024-95FF-83323DA4E2F7}"/>
              </a:ext>
            </a:extLst>
          </p:cNvPr>
          <p:cNvSpPr txBox="1"/>
          <p:nvPr/>
        </p:nvSpPr>
        <p:spPr>
          <a:xfrm>
            <a:off x="29453884" y="7242159"/>
            <a:ext cx="13437596" cy="114031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5500" i="1" dirty="0">
                <a:solidFill>
                  <a:schemeClr val="dk1"/>
                </a:solidFill>
                <a:latin typeface="Calibri"/>
                <a:cs typeface="Calibri"/>
              </a:rPr>
              <a:t>Structural:</a:t>
            </a:r>
            <a:endParaRPr lang="en-US" sz="5500">
              <a:solidFill>
                <a:schemeClr val="dk1"/>
              </a:solidFill>
              <a:latin typeface="Calibri"/>
            </a:endParaRPr>
          </a:p>
          <a:p>
            <a:pPr algn="just">
              <a:spcAft>
                <a:spcPts val="2400"/>
              </a:spcAft>
            </a:pPr>
            <a:r>
              <a:rPr lang="en-US" sz="5500" dirty="0">
                <a:solidFill>
                  <a:schemeClr val="dk1"/>
                </a:solidFill>
                <a:latin typeface="Calibri"/>
                <a:cs typeface="Calibri"/>
              </a:rPr>
              <a:t>CAD modeling was done to create the parts and then they were printed on 3D printers. Ball bearings were added for smoother rotations and support for more weight for the side opposite the motor. Springs were also added to secure the petri dishes/plates and for less while in motion. </a:t>
            </a:r>
            <a:r>
              <a:rPr lang="en-US" sz="5500" dirty="0">
                <a:latin typeface="Calibri"/>
                <a:cs typeface="Calibri"/>
              </a:rPr>
              <a:t>Due to plant growth testing being the primary focus of this iteration, a structure to hold the control group was also made.</a:t>
            </a:r>
            <a:endParaRPr lang="en-US" sz="5500" dirty="0"/>
          </a:p>
          <a:p>
            <a:pPr algn="just">
              <a:spcAft>
                <a:spcPts val="2400"/>
              </a:spcAft>
            </a:pPr>
            <a:endParaRPr lang="en-US" sz="5500" dirty="0">
              <a:solidFill>
                <a:schemeClr val="dk1"/>
              </a:solidFill>
              <a:latin typeface="Calibri"/>
              <a:cs typeface="Calibri"/>
            </a:endParaRPr>
          </a:p>
        </p:txBody>
      </p:sp>
      <p:sp>
        <p:nvSpPr>
          <p:cNvPr id="11" name="TextBox 10">
            <a:extLst>
              <a:ext uri="{FF2B5EF4-FFF2-40B4-BE49-F238E27FC236}">
                <a16:creationId xmlns:a16="http://schemas.microsoft.com/office/drawing/2014/main" id="{946DA271-DB19-333E-65F6-7B2FFDE1F21E}"/>
              </a:ext>
            </a:extLst>
          </p:cNvPr>
          <p:cNvSpPr txBox="1"/>
          <p:nvPr/>
        </p:nvSpPr>
        <p:spPr>
          <a:xfrm>
            <a:off x="29461755" y="17523241"/>
            <a:ext cx="13465429" cy="60170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5500" i="1" dirty="0">
                <a:latin typeface="Calibri"/>
                <a:cs typeface="Segoe UI"/>
              </a:rPr>
              <a:t>Electrical:</a:t>
            </a:r>
            <a:r>
              <a:rPr lang="en-US" sz="5500" dirty="0">
                <a:latin typeface="Calibri"/>
                <a:cs typeface="Segoe UI"/>
              </a:rPr>
              <a:t>​</a:t>
            </a:r>
          </a:p>
          <a:p>
            <a:pPr algn="just"/>
            <a:r>
              <a:rPr lang="en-US" sz="5500" dirty="0">
                <a:latin typeface="Calibri"/>
                <a:cs typeface="Segoe UI"/>
              </a:rPr>
              <a:t>Nema 17 motors with 400 steps were used instead allowing for smoother rotations. A CNC board was used to help decrease space and make things more compact. A LED strip is used for the lights for the plants as well as switches to turn on/off motors and/or lights.</a:t>
            </a:r>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c8d0f1-3a28-4d0b-9e62-b19397c40643" xsi:nil="true"/>
    <lcf76f155ced4ddcb4097134ff3c332f xmlns="de9e50fb-c4e0-48a3-969a-891efa390dc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9D3B10EC84D740B5DC57C864E3EC7E" ma:contentTypeVersion="14" ma:contentTypeDescription="Create a new document." ma:contentTypeScope="" ma:versionID="8751e8b121deb019315988b038e93959">
  <xsd:schema xmlns:xsd="http://www.w3.org/2001/XMLSchema" xmlns:xs="http://www.w3.org/2001/XMLSchema" xmlns:p="http://schemas.microsoft.com/office/2006/metadata/properties" xmlns:ns2="de9e50fb-c4e0-48a3-969a-891efa390dc3" xmlns:ns3="96c8d0f1-3a28-4d0b-9e62-b19397c40643" targetNamespace="http://schemas.microsoft.com/office/2006/metadata/properties" ma:root="true" ma:fieldsID="9992cb17db1413d9c177c2b5c19065ad" ns2:_="" ns3:_="">
    <xsd:import namespace="de9e50fb-c4e0-48a3-969a-891efa390dc3"/>
    <xsd:import namespace="96c8d0f1-3a28-4d0b-9e62-b19397c406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e50fb-c4e0-48a3-969a-891efa390d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a0b5cae-96a4-47e3-a5b0-3b4fac28d37c"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c8d0f1-3a28-4d0b-9e62-b19397c4064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3efcca4-81cc-4003-b3dc-4f66dff8b33d}" ma:internalName="TaxCatchAll" ma:showField="CatchAllData" ma:web="96c8d0f1-3a28-4d0b-9e62-b19397c4064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C5795F-E3FB-497A-AF13-A53BB5E7167F}">
  <ds:schemaRefs>
    <ds:schemaRef ds:uri="96c8d0f1-3a28-4d0b-9e62-b19397c40643"/>
    <ds:schemaRef ds:uri="de9e50fb-c4e0-48a3-969a-891efa390dc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03F41E4-429C-49C2-971C-F6834FDCB56E}">
  <ds:schemaRefs>
    <ds:schemaRef ds:uri="96c8d0f1-3a28-4d0b-9e62-b19397c40643"/>
    <ds:schemaRef ds:uri="de9e50fb-c4e0-48a3-969a-891efa390d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A460754-A122-4A38-903F-8E08DD94E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441</cp:revision>
  <dcterms:modified xsi:type="dcterms:W3CDTF">2023-04-04T22:49:32Z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0x010100B29D3B10EC84D740B5DC57C864E3EC7E</vt:lpwstr>
  </property>
  <property fmtid="{D5CDD505-2E9C-101B-9397-08002B2CF9AE}" pid="3" name="MediaServiceImageTags">
    <vt:lpwstr/>
  </property>
</Properties>
</file>