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8404800" cx="438912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96">
          <p15:clr>
            <a:srgbClr val="A4A3A4"/>
          </p15:clr>
        </p15:guide>
        <p15:guide id="2" pos="13824">
          <p15:clr>
            <a:srgbClr val="A4A3A4"/>
          </p15:clr>
        </p15:guide>
      </p15:sldGuideLst>
    </p:ext>
    <p:ext uri="http://customooxmlschemas.google.com/">
      <go:slidesCustomData xmlns:go="http://customooxmlschemas.google.com/" r:id="rId7" roundtripDataSignature="AMtx7mgNCcMsFqjBH4qwIxh1bN8BBf+T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96"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4" y="0"/>
            <a:ext cx="29718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1pPr>
            <a:lvl2pPr indent="-228600" lvl="1" marL="9144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2pPr>
            <a:lvl3pPr indent="-228600" lvl="2" marL="13716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3pPr>
            <a:lvl4pPr indent="-228600" lvl="3" marL="18288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4pPr>
            <a:lvl5pPr indent="-228600" lvl="4" marL="22860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7" name="Google Shape;47;p1:notes"/>
          <p:cNvSpPr/>
          <p:nvPr>
            <p:ph idx="2"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p1:notes"/>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 name="Shape 41"/>
        <p:cNvGrpSpPr/>
        <p:nvPr/>
      </p:nvGrpSpPr>
      <p:grpSpPr>
        <a:xfrm>
          <a:off x="0" y="0"/>
          <a:ext cx="0" cy="0"/>
          <a:chOff x="0" y="0"/>
          <a:chExt cx="0" cy="0"/>
        </a:xfrm>
      </p:grpSpPr>
      <p:sp>
        <p:nvSpPr>
          <p:cNvPr id="42" name="Google Shape;42;p13"/>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43" name="Google Shape;43;p13"/>
          <p:cNvSpPr txBox="1"/>
          <p:nvPr>
            <p:ph idx="1" type="body"/>
          </p:nvPr>
        </p:nvSpPr>
        <p:spPr>
          <a:xfrm rot="5400000">
            <a:off x="9272474" y="1881925"/>
            <a:ext cx="25346257" cy="39503351"/>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44"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6"/>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19" name="Google Shape;19;p6"/>
          <p:cNvSpPr txBox="1"/>
          <p:nvPr>
            <p:ph idx="1" type="body"/>
          </p:nvPr>
        </p:nvSpPr>
        <p:spPr>
          <a:xfrm>
            <a:off x="2193927" y="8960472"/>
            <a:ext cx="39503351" cy="25346257"/>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0"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8"/>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3" name="Google Shape;23;p8"/>
          <p:cNvSpPr txBox="1"/>
          <p:nvPr>
            <p:ph idx="1" type="body"/>
          </p:nvPr>
        </p:nvSpPr>
        <p:spPr>
          <a:xfrm>
            <a:off x="2193927" y="8960472"/>
            <a:ext cx="19599275"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
        <p:nvSpPr>
          <p:cNvPr id="24" name="Google Shape;24;p8"/>
          <p:cNvSpPr txBox="1"/>
          <p:nvPr>
            <p:ph idx="2" type="body"/>
          </p:nvPr>
        </p:nvSpPr>
        <p:spPr>
          <a:xfrm>
            <a:off x="22098000" y="8960472"/>
            <a:ext cx="19599276"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9"/>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7" name="Google Shape;27;p9"/>
          <p:cNvSpPr txBox="1"/>
          <p:nvPr>
            <p:ph idx="1" type="body"/>
          </p:nvPr>
        </p:nvSpPr>
        <p:spPr>
          <a:xfrm>
            <a:off x="2193926" y="8596198"/>
            <a:ext cx="19392900"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28" name="Google Shape;28;p9"/>
          <p:cNvSpPr txBox="1"/>
          <p:nvPr>
            <p:ph idx="2" type="body"/>
          </p:nvPr>
        </p:nvSpPr>
        <p:spPr>
          <a:xfrm>
            <a:off x="2193926" y="12180385"/>
            <a:ext cx="19392900"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
        <p:nvSpPr>
          <p:cNvPr id="29" name="Google Shape;29;p9"/>
          <p:cNvSpPr txBox="1"/>
          <p:nvPr>
            <p:ph idx="3" type="body"/>
          </p:nvPr>
        </p:nvSpPr>
        <p:spPr>
          <a:xfrm>
            <a:off x="22294852" y="8596198"/>
            <a:ext cx="19402426"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30" name="Google Shape;30;p9"/>
          <p:cNvSpPr txBox="1"/>
          <p:nvPr>
            <p:ph idx="4" type="body"/>
          </p:nvPr>
        </p:nvSpPr>
        <p:spPr>
          <a:xfrm>
            <a:off x="22294852" y="12180385"/>
            <a:ext cx="19402426"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0"/>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 name="Shape 33"/>
        <p:cNvGrpSpPr/>
        <p:nvPr/>
      </p:nvGrpSpPr>
      <p:grpSpPr>
        <a:xfrm>
          <a:off x="0" y="0"/>
          <a:ext cx="0" cy="0"/>
          <a:chOff x="0" y="0"/>
          <a:chExt cx="0" cy="0"/>
        </a:xfrm>
      </p:grpSpPr>
      <p:sp>
        <p:nvSpPr>
          <p:cNvPr id="34" name="Google Shape;34;p11"/>
          <p:cNvSpPr txBox="1"/>
          <p:nvPr>
            <p:ph type="title"/>
          </p:nvPr>
        </p:nvSpPr>
        <p:spPr>
          <a:xfrm>
            <a:off x="2193926" y="1528646"/>
            <a:ext cx="14439900" cy="65081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5" name="Google Shape;35;p11"/>
          <p:cNvSpPr txBox="1"/>
          <p:nvPr>
            <p:ph idx="1" type="body"/>
          </p:nvPr>
        </p:nvSpPr>
        <p:spPr>
          <a:xfrm>
            <a:off x="17160877" y="1528648"/>
            <a:ext cx="24536399" cy="32778079"/>
          </a:xfrm>
          <a:prstGeom prst="rect">
            <a:avLst/>
          </a:prstGeom>
          <a:noFill/>
          <a:ln>
            <a:noFill/>
          </a:ln>
        </p:spPr>
        <p:txBody>
          <a:bodyPr anchorCtr="0" anchor="t" bIns="45700" lIns="91425" spcFirstLastPara="1" rIns="91425" wrap="square" tIns="45700">
            <a:noAutofit/>
          </a:bodyPr>
          <a:lstStyle>
            <a:lvl1pPr indent="-635000" lvl="0" marL="4572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Arial"/>
                <a:ea typeface="Arial"/>
                <a:cs typeface="Arial"/>
                <a:sym typeface="Arial"/>
              </a:defRPr>
            </a:lvl1pPr>
            <a:lvl2pPr indent="-584200" lvl="1" marL="9144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2pPr>
            <a:lvl3pPr indent="-533400" lvl="2" marL="13716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3pPr>
            <a:lvl4pPr indent="-482600" lvl="3" marL="1828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4pPr>
            <a:lvl5pPr indent="-482600" lvl="4" marL="22860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5pPr>
            <a:lvl6pPr indent="-482600" lvl="5" marL="27432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6pPr>
            <a:lvl7pPr indent="-482600" lvl="6" marL="3200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7pPr>
            <a:lvl8pPr indent="-482600" lvl="7" marL="3657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8pPr>
            <a:lvl9pPr indent="-482600" lvl="8" marL="4114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9pPr>
          </a:lstStyle>
          <a:p/>
        </p:txBody>
      </p:sp>
      <p:sp>
        <p:nvSpPr>
          <p:cNvPr id="36" name="Google Shape;36;p11"/>
          <p:cNvSpPr txBox="1"/>
          <p:nvPr>
            <p:ph idx="2" type="body"/>
          </p:nvPr>
        </p:nvSpPr>
        <p:spPr>
          <a:xfrm>
            <a:off x="2193926" y="8036779"/>
            <a:ext cx="14439900" cy="262699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12"/>
          <p:cNvSpPr txBox="1"/>
          <p:nvPr>
            <p:ph type="title"/>
          </p:nvPr>
        </p:nvSpPr>
        <p:spPr>
          <a:xfrm>
            <a:off x="8604251" y="26884663"/>
            <a:ext cx="26333450" cy="3171129"/>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9" name="Google Shape;39;p12"/>
          <p:cNvSpPr/>
          <p:nvPr>
            <p:ph idx="2" type="pic"/>
          </p:nvPr>
        </p:nvSpPr>
        <p:spPr>
          <a:xfrm>
            <a:off x="8604251" y="3431325"/>
            <a:ext cx="26333450" cy="23043529"/>
          </a:xfrm>
          <a:prstGeom prst="rect">
            <a:avLst/>
          </a:prstGeom>
          <a:noFill/>
          <a:ln>
            <a:noFill/>
          </a:ln>
        </p:spPr>
      </p:sp>
      <p:sp>
        <p:nvSpPr>
          <p:cNvPr id="40" name="Google Shape;40;p12"/>
          <p:cNvSpPr txBox="1"/>
          <p:nvPr>
            <p:ph idx="1" type="body"/>
          </p:nvPr>
        </p:nvSpPr>
        <p:spPr>
          <a:xfrm>
            <a:off x="8604251" y="30055791"/>
            <a:ext cx="26333450" cy="45078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pic>
        <p:nvPicPr>
          <p:cNvPr id="12" name="Google Shape;12;p3"/>
          <p:cNvPicPr preferRelativeResize="0"/>
          <p:nvPr/>
        </p:nvPicPr>
        <p:blipFill rotWithShape="1">
          <a:blip r:embed="rId1">
            <a:alphaModFix/>
          </a:blip>
          <a:srcRect b="0" l="0" r="0" t="0"/>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cap="flat" cmpd="sng" w="317500">
            <a:solidFill>
              <a:srgbClr val="B5AF67"/>
            </a:solidFill>
            <a:prstDash val="solid"/>
            <a:round/>
            <a:headEnd len="sm" w="sm" type="none"/>
            <a:tailEnd len="sm" w="sm" type="none"/>
          </a:ln>
        </p:spPr>
      </p:cxnSp>
      <p:cxnSp>
        <p:nvCxnSpPr>
          <p:cNvPr id="14" name="Google Shape;14;p3"/>
          <p:cNvCxnSpPr/>
          <p:nvPr/>
        </p:nvCxnSpPr>
        <p:spPr>
          <a:xfrm>
            <a:off x="-48126" y="38351831"/>
            <a:ext cx="43946946" cy="52968"/>
          </a:xfrm>
          <a:prstGeom prst="straightConnector1">
            <a:avLst/>
          </a:prstGeom>
          <a:noFill/>
          <a:ln cap="flat" cmpd="sng" w="381000">
            <a:solidFill>
              <a:srgbClr val="B5AF67"/>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
          <p:cNvSpPr txBox="1"/>
          <p:nvPr/>
        </p:nvSpPr>
        <p:spPr>
          <a:xfrm>
            <a:off x="9296400" y="1410538"/>
            <a:ext cx="27352200" cy="5231700"/>
          </a:xfrm>
          <a:prstGeom prst="rect">
            <a:avLst/>
          </a:prstGeom>
          <a:noFill/>
          <a:ln>
            <a:noFill/>
          </a:ln>
        </p:spPr>
        <p:txBody>
          <a:bodyPr anchorCtr="0" anchor="t" bIns="44825" lIns="89675" spcFirstLastPara="1" rIns="89675" wrap="square" tIns="44825">
            <a:spAutoFit/>
          </a:bodyPr>
          <a:lstStyle/>
          <a:p>
            <a:pPr indent="0" lvl="0" marL="0" marR="0" rtl="0" algn="ctr">
              <a:lnSpc>
                <a:spcPct val="100000"/>
              </a:lnSpc>
              <a:spcBef>
                <a:spcPts val="0"/>
              </a:spcBef>
              <a:spcAft>
                <a:spcPts val="0"/>
              </a:spcAft>
              <a:buClr>
                <a:srgbClr val="000000"/>
              </a:buClr>
              <a:buSzPts val="8000"/>
              <a:buFont typeface="Arial"/>
              <a:buNone/>
            </a:pPr>
            <a:r>
              <a:rPr b="1" lang="en-US" sz="8000">
                <a:solidFill>
                  <a:schemeClr val="dk1"/>
                </a:solidFill>
                <a:latin typeface="Calibri"/>
                <a:ea typeface="Calibri"/>
                <a:cs typeface="Calibri"/>
                <a:sym typeface="Calibri"/>
              </a:rPr>
              <a:t>The effect of Topography on Precipitation over Sumatra during an MJO event in the Maritime Continent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600"/>
              <a:buFont typeface="Arial"/>
              <a:buNone/>
            </a:pPr>
            <a:r>
              <a:rPr b="1" lang="en-US" sz="6600">
                <a:solidFill>
                  <a:schemeClr val="dk1"/>
                </a:solidFill>
                <a:latin typeface="Calibri"/>
                <a:ea typeface="Calibri"/>
                <a:cs typeface="Calibri"/>
                <a:sym typeface="Calibri"/>
              </a:rPr>
              <a:t>Ally Jaime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Calibri"/>
                <a:ea typeface="Calibri"/>
                <a:cs typeface="Calibri"/>
                <a:sym typeface="Calibri"/>
              </a:rPr>
              <a:t>Faculty Advisor: </a:t>
            </a:r>
            <a:r>
              <a:rPr b="1" lang="en-US" sz="5400">
                <a:solidFill>
                  <a:schemeClr val="dk1"/>
                </a:solidFill>
                <a:latin typeface="Calibri"/>
                <a:ea typeface="Calibri"/>
                <a:cs typeface="Calibri"/>
                <a:sym typeface="Calibri"/>
              </a:rPr>
              <a:t>Pallav Ray</a:t>
            </a:r>
            <a:r>
              <a:rPr b="1" i="0" lang="en-US" sz="5400" u="none" cap="none" strike="noStrike">
                <a:solidFill>
                  <a:schemeClr val="dk1"/>
                </a:solidFill>
                <a:latin typeface="Calibri"/>
                <a:ea typeface="Calibri"/>
                <a:cs typeface="Calibri"/>
                <a:sym typeface="Calibri"/>
              </a:rPr>
              <a:t>, Dept. of </a:t>
            </a:r>
            <a:r>
              <a:rPr b="1" lang="en-US" sz="5400">
                <a:solidFill>
                  <a:schemeClr val="dk1"/>
                </a:solidFill>
                <a:latin typeface="Calibri"/>
                <a:ea typeface="Calibri"/>
                <a:cs typeface="Calibri"/>
                <a:sym typeface="Calibri"/>
              </a:rPr>
              <a:t>Ocean Engineering and Marine Sciences</a:t>
            </a:r>
            <a:r>
              <a:rPr b="1" i="0" lang="en-US" sz="5400" u="none" cap="none" strike="noStrike">
                <a:solidFill>
                  <a:schemeClr val="dk1"/>
                </a:solidFill>
                <a:latin typeface="Calibri"/>
                <a:ea typeface="Calibri"/>
                <a:cs typeface="Calibri"/>
                <a:sym typeface="Calibri"/>
              </a:rPr>
              <a:t>,</a:t>
            </a:r>
            <a:endParaRPr b="1" i="0" sz="5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Calibri"/>
                <a:ea typeface="Calibri"/>
                <a:cs typeface="Calibri"/>
                <a:sym typeface="Calibri"/>
              </a:rPr>
              <a:t> Florida Institute of Technology</a:t>
            </a:r>
            <a:endParaRPr b="1" i="0" sz="4800" u="none" cap="none" strike="noStrike">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Calibri"/>
              <a:ea typeface="Calibri"/>
              <a:cs typeface="Calibri"/>
              <a:sym typeface="Calibri"/>
            </a:endParaRPr>
          </a:p>
        </p:txBody>
      </p:sp>
      <p:sp>
        <p:nvSpPr>
          <p:cNvPr id="52" name="Google Shape;52;p1"/>
          <p:cNvSpPr txBox="1"/>
          <p:nvPr/>
        </p:nvSpPr>
        <p:spPr>
          <a:xfrm>
            <a:off x="731525" y="6766425"/>
            <a:ext cx="11335800" cy="17162400"/>
          </a:xfrm>
          <a:prstGeom prst="rect">
            <a:avLst/>
          </a:prstGeom>
          <a:noFill/>
          <a:ln>
            <a:noFill/>
          </a:ln>
        </p:spPr>
        <p:txBody>
          <a:bodyPr anchorCtr="0" anchor="t" bIns="45700" lIns="91425" spcFirstLastPara="1" rIns="91425" wrap="square" tIns="45700">
            <a:spAutoFit/>
          </a:bodyPr>
          <a:lstStyle/>
          <a:p>
            <a:pPr indent="-863600" lvl="0" marL="863600" marR="0" rtl="0" algn="l">
              <a:lnSpc>
                <a:spcPct val="100000"/>
              </a:lnSpc>
              <a:spcBef>
                <a:spcPts val="0"/>
              </a:spcBef>
              <a:spcAft>
                <a:spcPts val="0"/>
              </a:spcAft>
              <a:buClr>
                <a:srgbClr val="000000"/>
              </a:buClr>
              <a:buSzPts val="4800"/>
              <a:buFont typeface="Arial"/>
              <a:buNone/>
            </a:pPr>
            <a:r>
              <a:rPr b="1" lang="en-US" sz="6000">
                <a:solidFill>
                  <a:srgbClr val="760000"/>
                </a:solidFill>
                <a:latin typeface="Calibri"/>
                <a:ea typeface="Calibri"/>
                <a:cs typeface="Calibri"/>
                <a:sym typeface="Calibri"/>
              </a:rPr>
              <a:t>Introduction</a:t>
            </a:r>
            <a:endParaRPr b="1" sz="6000">
              <a:solidFill>
                <a:srgbClr val="760000"/>
              </a:solidFill>
              <a:latin typeface="Calibri"/>
              <a:ea typeface="Calibri"/>
              <a:cs typeface="Calibri"/>
              <a:sym typeface="Calibri"/>
            </a:endParaRPr>
          </a:p>
          <a:p>
            <a:pPr indent="0" lvl="0" marL="0" rtl="0" algn="l">
              <a:spcBef>
                <a:spcPts val="0"/>
              </a:spcBef>
              <a:spcAft>
                <a:spcPts val="0"/>
              </a:spcAft>
              <a:buNone/>
            </a:pPr>
            <a:r>
              <a:rPr b="1" lang="en-US" sz="4500">
                <a:solidFill>
                  <a:schemeClr val="dk1"/>
                </a:solidFill>
                <a:latin typeface="Calibri"/>
                <a:ea typeface="Calibri"/>
                <a:cs typeface="Calibri"/>
                <a:sym typeface="Calibri"/>
              </a:rPr>
              <a:t>The focus of this research is the Maritime Continent (MC), but more </a:t>
            </a:r>
            <a:r>
              <a:rPr b="1" lang="en-US" sz="4500">
                <a:solidFill>
                  <a:schemeClr val="dk1"/>
                </a:solidFill>
                <a:latin typeface="Calibri"/>
                <a:ea typeface="Calibri"/>
                <a:cs typeface="Calibri"/>
                <a:sym typeface="Calibri"/>
              </a:rPr>
              <a:t>specifically</a:t>
            </a:r>
            <a:r>
              <a:rPr b="1" lang="en-US" sz="4500">
                <a:solidFill>
                  <a:schemeClr val="dk1"/>
                </a:solidFill>
                <a:latin typeface="Calibri"/>
                <a:ea typeface="Calibri"/>
                <a:cs typeface="Calibri"/>
                <a:sym typeface="Calibri"/>
              </a:rPr>
              <a:t> the island of Sumatra. The MC is located in </a:t>
            </a:r>
            <a:r>
              <a:rPr b="1" lang="en-US" sz="4500">
                <a:solidFill>
                  <a:schemeClr val="dk1"/>
                </a:solidFill>
                <a:latin typeface="Calibri"/>
                <a:ea typeface="Calibri"/>
                <a:cs typeface="Calibri"/>
                <a:sym typeface="Calibri"/>
              </a:rPr>
              <a:t>southeast</a:t>
            </a:r>
            <a:r>
              <a:rPr b="1" lang="en-US" sz="4500">
                <a:solidFill>
                  <a:schemeClr val="dk1"/>
                </a:solidFill>
                <a:latin typeface="Calibri"/>
                <a:ea typeface="Calibri"/>
                <a:cs typeface="Calibri"/>
                <a:sym typeface="Calibri"/>
              </a:rPr>
              <a:t> Asia along the equator. </a:t>
            </a:r>
            <a:r>
              <a:rPr b="1" lang="en-US" sz="4500">
                <a:solidFill>
                  <a:schemeClr val="dk1"/>
                </a:solidFill>
                <a:highlight>
                  <a:srgbClr val="FFFFFF"/>
                </a:highlight>
                <a:latin typeface="Calibri"/>
                <a:ea typeface="Calibri"/>
                <a:cs typeface="Calibri"/>
                <a:sym typeface="Calibri"/>
              </a:rPr>
              <a:t>This unique area on the globe proposes an extremely difficult challenge for scientists to model. </a:t>
            </a:r>
            <a:r>
              <a:rPr b="1" lang="en-US" sz="4500">
                <a:solidFill>
                  <a:schemeClr val="dk1"/>
                </a:solidFill>
                <a:latin typeface="Calibri"/>
                <a:ea typeface="Calibri"/>
                <a:cs typeface="Calibri"/>
                <a:sym typeface="Calibri"/>
              </a:rPr>
              <a:t> </a:t>
            </a:r>
            <a:r>
              <a:rPr b="1" lang="en-US" sz="4500">
                <a:solidFill>
                  <a:schemeClr val="dk1"/>
                </a:solidFill>
                <a:highlight>
                  <a:srgbClr val="FFFFFF"/>
                </a:highlight>
                <a:latin typeface="Calibri"/>
                <a:ea typeface="Calibri"/>
                <a:cs typeface="Calibri"/>
                <a:sym typeface="Calibri"/>
              </a:rPr>
              <a:t>There is a wide variety of topography including islands, mountains and narrow peninsulas. There is also ocean and shallow seas surrounding the 25,000 islands in this region.  It is very important to have the MC represented correctly in models because it has a major effect on regional climatology and the global circulation of the earth’s atmosphere. Therefore, to better understand this area, we need to </a:t>
            </a:r>
            <a:r>
              <a:rPr b="1" lang="en-US" sz="4500">
                <a:solidFill>
                  <a:schemeClr val="dk1"/>
                </a:solidFill>
                <a:highlight>
                  <a:srgbClr val="FFFFFF"/>
                </a:highlight>
                <a:latin typeface="Calibri"/>
                <a:ea typeface="Calibri"/>
                <a:cs typeface="Calibri"/>
                <a:sym typeface="Calibri"/>
              </a:rPr>
              <a:t>understand</a:t>
            </a:r>
            <a:r>
              <a:rPr b="1" lang="en-US" sz="4500">
                <a:solidFill>
                  <a:schemeClr val="dk1"/>
                </a:solidFill>
                <a:highlight>
                  <a:srgbClr val="FFFFFF"/>
                </a:highlight>
                <a:latin typeface="Calibri"/>
                <a:ea typeface="Calibri"/>
                <a:cs typeface="Calibri"/>
                <a:sym typeface="Calibri"/>
              </a:rPr>
              <a:t> the changes in the intra-seasonal variation attributed to the MC.  This region typically experiences wet winters and dry summers. While also having typical easterly winds and westerly </a:t>
            </a:r>
            <a:r>
              <a:rPr b="1" lang="en-US" sz="4500">
                <a:solidFill>
                  <a:schemeClr val="dk1"/>
                </a:solidFill>
                <a:highlight>
                  <a:srgbClr val="FFFFFF"/>
                </a:highlight>
                <a:latin typeface="Calibri"/>
                <a:ea typeface="Calibri"/>
                <a:cs typeface="Calibri"/>
                <a:sym typeface="Calibri"/>
              </a:rPr>
              <a:t>anomalies</a:t>
            </a:r>
            <a:r>
              <a:rPr b="1" lang="en-US" sz="4500">
                <a:solidFill>
                  <a:schemeClr val="dk1"/>
                </a:solidFill>
                <a:highlight>
                  <a:srgbClr val="FFFFFF"/>
                </a:highlight>
                <a:latin typeface="Calibri"/>
                <a:ea typeface="Calibri"/>
                <a:cs typeface="Calibri"/>
                <a:sym typeface="Calibri"/>
              </a:rPr>
              <a:t>. The westerly winds are strongest in winter, </a:t>
            </a:r>
            <a:r>
              <a:rPr b="1" lang="en-US" sz="4500">
                <a:solidFill>
                  <a:schemeClr val="dk1"/>
                </a:solidFill>
                <a:highlight>
                  <a:srgbClr val="FFFFFF"/>
                </a:highlight>
                <a:latin typeface="Calibri"/>
                <a:ea typeface="Calibri"/>
                <a:cs typeface="Calibri"/>
                <a:sym typeface="Calibri"/>
              </a:rPr>
              <a:t>occurring</a:t>
            </a:r>
            <a:r>
              <a:rPr b="1" lang="en-US" sz="4500">
                <a:solidFill>
                  <a:schemeClr val="dk1"/>
                </a:solidFill>
                <a:highlight>
                  <a:srgbClr val="FFFFFF"/>
                </a:highlight>
                <a:latin typeface="Calibri"/>
                <a:ea typeface="Calibri"/>
                <a:cs typeface="Calibri"/>
                <a:sym typeface="Calibri"/>
              </a:rPr>
              <a:t>  during Madden Julian Oscillations (MJOs), and produce the most convection. </a:t>
            </a:r>
            <a:endParaRPr b="1" sz="4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600"/>
              <a:buFont typeface="Arial"/>
              <a:buNone/>
            </a:pPr>
            <a:r>
              <a:t/>
            </a:r>
            <a:endParaRPr b="0" i="0" sz="1400" u="none" cap="none" strike="noStrike">
              <a:solidFill>
                <a:srgbClr val="000000"/>
              </a:solidFill>
              <a:latin typeface="Arial"/>
              <a:ea typeface="Arial"/>
              <a:cs typeface="Arial"/>
              <a:sym typeface="Arial"/>
            </a:endParaRPr>
          </a:p>
        </p:txBody>
      </p:sp>
      <p:pic>
        <p:nvPicPr>
          <p:cNvPr id="53" name="Google Shape;53;p1"/>
          <p:cNvPicPr preferRelativeResize="0"/>
          <p:nvPr/>
        </p:nvPicPr>
        <p:blipFill rotWithShape="1">
          <a:blip r:embed="rId3">
            <a:alphaModFix/>
          </a:blip>
          <a:srcRect b="0" l="0" r="0" t="0"/>
          <a:stretch/>
        </p:blipFill>
        <p:spPr>
          <a:xfrm>
            <a:off x="39227531" y="318927"/>
            <a:ext cx="1864311" cy="1828800"/>
          </a:xfrm>
          <a:prstGeom prst="rect">
            <a:avLst/>
          </a:prstGeom>
          <a:noFill/>
          <a:ln>
            <a:noFill/>
          </a:ln>
        </p:spPr>
      </p:pic>
      <p:pic>
        <p:nvPicPr>
          <p:cNvPr descr="screen, Laptop, education, symbols, Computer, science, signs, tool Icon" id="54" name="Google Shape;54;p1"/>
          <p:cNvPicPr preferRelativeResize="0"/>
          <p:nvPr/>
        </p:nvPicPr>
        <p:blipFill rotWithShape="1">
          <a:blip r:embed="rId4">
            <a:alphaModFix/>
          </a:blip>
          <a:srcRect b="0" l="0" r="0" t="0"/>
          <a:stretch/>
        </p:blipFill>
        <p:spPr>
          <a:xfrm>
            <a:off x="37398722" y="318928"/>
            <a:ext cx="1828800" cy="1828800"/>
          </a:xfrm>
          <a:prstGeom prst="rect">
            <a:avLst/>
          </a:prstGeom>
          <a:noFill/>
          <a:ln>
            <a:noFill/>
          </a:ln>
        </p:spPr>
      </p:pic>
      <p:sp>
        <p:nvSpPr>
          <p:cNvPr id="55" name="Google Shape;55;p1"/>
          <p:cNvSpPr txBox="1"/>
          <p:nvPr/>
        </p:nvSpPr>
        <p:spPr>
          <a:xfrm>
            <a:off x="731525" y="23680100"/>
            <a:ext cx="11335800" cy="14391900"/>
          </a:xfrm>
          <a:prstGeom prst="rect">
            <a:avLst/>
          </a:prstGeom>
          <a:noFill/>
          <a:ln>
            <a:noFill/>
          </a:ln>
        </p:spPr>
        <p:txBody>
          <a:bodyPr anchorCtr="0" anchor="t" bIns="45700" lIns="91425" spcFirstLastPara="1" rIns="91425" wrap="square" tIns="45700">
            <a:spAutoFit/>
          </a:bodyPr>
          <a:lstStyle/>
          <a:p>
            <a:pPr indent="-863600" lvl="0" marL="863600" marR="0" rtl="0" algn="l">
              <a:lnSpc>
                <a:spcPct val="100000"/>
              </a:lnSpc>
              <a:spcBef>
                <a:spcPts val="0"/>
              </a:spcBef>
              <a:spcAft>
                <a:spcPts val="0"/>
              </a:spcAft>
              <a:buClr>
                <a:srgbClr val="000000"/>
              </a:buClr>
              <a:buSzPts val="4800"/>
              <a:buFont typeface="Arial"/>
              <a:buNone/>
            </a:pPr>
            <a:r>
              <a:rPr b="1" lang="en-US" sz="6000">
                <a:solidFill>
                  <a:srgbClr val="760000"/>
                </a:solidFill>
                <a:latin typeface="Calibri"/>
                <a:ea typeface="Calibri"/>
                <a:cs typeface="Calibri"/>
                <a:sym typeface="Calibri"/>
              </a:rPr>
              <a:t>Data and Methods</a:t>
            </a:r>
            <a:endParaRPr b="1" sz="6000">
              <a:solidFill>
                <a:srgbClr val="76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4500">
                <a:solidFill>
                  <a:schemeClr val="dk1"/>
                </a:solidFill>
                <a:latin typeface="Calibri"/>
                <a:ea typeface="Calibri"/>
                <a:cs typeface="Calibri"/>
                <a:sym typeface="Calibri"/>
              </a:rPr>
              <a:t>To analyze the way topography affects precipitation over the island of Sumatra in the Maritime Continent, I used data from a time period when a strong MJO passed over the MC in April 2009. The MJO event was similar in nature to typical MJOs that appear in this area during spring.  The model output is composed of 120 data points from every 6 hours over the 30 day span of the month of April 2009.  The topography for the model was taken from a global multi-resolution terrain evaluation. In an attempt to alienate the role of topography, two simulations  were conducted. One uses high-resolution data of the topography and is labeled ‘Control’ (CTL). The other simulation was conducted  without any topography over 2 meters on the island and labeled ‘FLAT’. Figures and graphs produced will be made using GrADS software.</a:t>
            </a:r>
            <a:endParaRPr b="1"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600"/>
              <a:buFont typeface="Arial"/>
              <a:buNone/>
            </a:pPr>
            <a:r>
              <a:t/>
            </a:r>
            <a:endParaRPr b="0" i="0" sz="1400" u="none" cap="none" strike="noStrike">
              <a:solidFill>
                <a:srgbClr val="000000"/>
              </a:solidFill>
              <a:latin typeface="Arial"/>
              <a:ea typeface="Arial"/>
              <a:cs typeface="Arial"/>
              <a:sym typeface="Arial"/>
            </a:endParaRPr>
          </a:p>
        </p:txBody>
      </p:sp>
      <p:pic>
        <p:nvPicPr>
          <p:cNvPr id="56" name="Google Shape;56;p1"/>
          <p:cNvPicPr preferRelativeResize="0"/>
          <p:nvPr/>
        </p:nvPicPr>
        <p:blipFill rotWithShape="1">
          <a:blip r:embed="rId5">
            <a:alphaModFix/>
          </a:blip>
          <a:srcRect b="44784" l="4088" r="62375" t="17420"/>
          <a:stretch/>
        </p:blipFill>
        <p:spPr>
          <a:xfrm>
            <a:off x="12547000" y="6912375"/>
            <a:ext cx="9589550" cy="6071700"/>
          </a:xfrm>
          <a:prstGeom prst="rect">
            <a:avLst/>
          </a:prstGeom>
          <a:noFill/>
          <a:ln>
            <a:noFill/>
          </a:ln>
        </p:spPr>
      </p:pic>
      <p:sp>
        <p:nvSpPr>
          <p:cNvPr id="57" name="Google Shape;57;p1"/>
          <p:cNvSpPr txBox="1"/>
          <p:nvPr/>
        </p:nvSpPr>
        <p:spPr>
          <a:xfrm>
            <a:off x="28745750" y="14162125"/>
            <a:ext cx="14568900" cy="13668300"/>
          </a:xfrm>
          <a:prstGeom prst="rect">
            <a:avLst/>
          </a:prstGeom>
          <a:noFill/>
          <a:ln>
            <a:noFill/>
          </a:ln>
        </p:spPr>
        <p:txBody>
          <a:bodyPr anchorCtr="0" anchor="t" bIns="45700" lIns="91425" spcFirstLastPara="1" rIns="91425" wrap="square" tIns="45700">
            <a:spAutoFit/>
          </a:bodyPr>
          <a:lstStyle/>
          <a:p>
            <a:pPr indent="-863600" lvl="0" marL="863600" marR="0" rtl="0" algn="l">
              <a:lnSpc>
                <a:spcPct val="100000"/>
              </a:lnSpc>
              <a:spcBef>
                <a:spcPts val="0"/>
              </a:spcBef>
              <a:spcAft>
                <a:spcPts val="0"/>
              </a:spcAft>
              <a:buClr>
                <a:srgbClr val="000000"/>
              </a:buClr>
              <a:buSzPts val="4800"/>
              <a:buFont typeface="Arial"/>
              <a:buNone/>
            </a:pPr>
            <a:r>
              <a:rPr b="1" lang="en-US" sz="5800">
                <a:solidFill>
                  <a:srgbClr val="760000"/>
                </a:solidFill>
                <a:latin typeface="Calibri"/>
                <a:ea typeface="Calibri"/>
                <a:cs typeface="Calibri"/>
                <a:sym typeface="Calibri"/>
              </a:rPr>
              <a:t>Results and Discussion </a:t>
            </a:r>
            <a:endParaRPr b="1" sz="5800">
              <a:solidFill>
                <a:srgbClr val="76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4500">
                <a:solidFill>
                  <a:schemeClr val="dk1"/>
                </a:solidFill>
                <a:latin typeface="Calibri"/>
                <a:ea typeface="Calibri"/>
                <a:cs typeface="Calibri"/>
                <a:sym typeface="Calibri"/>
              </a:rPr>
              <a:t>The difference between the FLAT and Control mean precipitation over the 30 day time span was only -0.3 mm/day. Although I had hypothesized that Control precipitation would be larger than FLAT,  I was expecting a more significant  difference. However, after creating a Hovmoller diagram to differentiate between easterly and westerly winds, I was able to create mean precipitation figures for the respective winds. With these figures, I realized the there were substantial differences between the FLAT and Control. The easterly winds had a difference of 0.9 mm/day, while westerly produced -1.4 mm/day.   The amount of rain and moisture experienced has a significant impact on the convection that takes place. Since the MC is one of the most important heat sources for global atmospheric circulation, this is critical. Convection creates surplus energy that can be exported to the rest of the globe. This emphasizes the importance of having precipitation represented correctly in general circulation models.</a:t>
            </a:r>
            <a:endParaRPr b="1" sz="4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6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
          <p:cNvSpPr txBox="1"/>
          <p:nvPr/>
        </p:nvSpPr>
        <p:spPr>
          <a:xfrm>
            <a:off x="28786300" y="27608500"/>
            <a:ext cx="14376000" cy="4002000"/>
          </a:xfrm>
          <a:prstGeom prst="rect">
            <a:avLst/>
          </a:prstGeom>
          <a:noFill/>
          <a:ln>
            <a:noFill/>
          </a:ln>
        </p:spPr>
        <p:txBody>
          <a:bodyPr anchorCtr="0" anchor="t" bIns="45700" lIns="91425" spcFirstLastPara="1" rIns="91425" wrap="square" tIns="45700">
            <a:spAutoFit/>
          </a:bodyPr>
          <a:lstStyle/>
          <a:p>
            <a:pPr indent="-863600" lvl="0" marL="863600" marR="0" rtl="0" algn="l">
              <a:lnSpc>
                <a:spcPct val="100000"/>
              </a:lnSpc>
              <a:spcBef>
                <a:spcPts val="0"/>
              </a:spcBef>
              <a:spcAft>
                <a:spcPts val="0"/>
              </a:spcAft>
              <a:buClr>
                <a:srgbClr val="000000"/>
              </a:buClr>
              <a:buSzPts val="4800"/>
              <a:buFont typeface="Arial"/>
              <a:buNone/>
            </a:pPr>
            <a:r>
              <a:rPr b="1" lang="en-US" sz="6000">
                <a:solidFill>
                  <a:srgbClr val="760000"/>
                </a:solidFill>
                <a:latin typeface="Calibri"/>
                <a:ea typeface="Calibri"/>
                <a:cs typeface="Calibri"/>
                <a:sym typeface="Calibri"/>
              </a:rPr>
              <a:t>Future </a:t>
            </a:r>
            <a:r>
              <a:rPr b="1" lang="en-US" sz="6000">
                <a:solidFill>
                  <a:srgbClr val="760000"/>
                </a:solidFill>
                <a:latin typeface="Calibri"/>
                <a:ea typeface="Calibri"/>
                <a:cs typeface="Calibri"/>
                <a:sym typeface="Calibri"/>
              </a:rPr>
              <a:t>Possibilities</a:t>
            </a:r>
            <a:r>
              <a:rPr b="1" lang="en-US" sz="6000">
                <a:solidFill>
                  <a:srgbClr val="760000"/>
                </a:solidFill>
                <a:latin typeface="Calibri"/>
                <a:ea typeface="Calibri"/>
                <a:cs typeface="Calibri"/>
                <a:sym typeface="Calibri"/>
              </a:rPr>
              <a:t> </a:t>
            </a:r>
            <a:endParaRPr b="1" sz="6000">
              <a:solidFill>
                <a:srgbClr val="760000"/>
              </a:solidFill>
              <a:latin typeface="Calibri"/>
              <a:ea typeface="Calibri"/>
              <a:cs typeface="Calibri"/>
              <a:sym typeface="Calibri"/>
            </a:endParaRPr>
          </a:p>
          <a:p>
            <a:pPr indent="0" lvl="0" marL="0" rtl="0" algn="l">
              <a:spcBef>
                <a:spcPts val="0"/>
              </a:spcBef>
              <a:spcAft>
                <a:spcPts val="0"/>
              </a:spcAft>
              <a:buNone/>
            </a:pPr>
            <a:r>
              <a:rPr b="1" lang="en-US" sz="4500">
                <a:solidFill>
                  <a:schemeClr val="dk1"/>
                </a:solidFill>
                <a:latin typeface="Calibri"/>
                <a:ea typeface="Calibri"/>
                <a:cs typeface="Calibri"/>
                <a:sym typeface="Calibri"/>
              </a:rPr>
              <a:t>For this project, I removed topography throughout the entire Maritime Continent. For a future project, I plan to remove topography only over specific islands or areas within  the MC.</a:t>
            </a:r>
            <a:endParaRPr b="1" sz="4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6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
          <p:cNvSpPr txBox="1"/>
          <p:nvPr/>
        </p:nvSpPr>
        <p:spPr>
          <a:xfrm>
            <a:off x="28803600" y="31546325"/>
            <a:ext cx="14376000" cy="4633200"/>
          </a:xfrm>
          <a:prstGeom prst="rect">
            <a:avLst/>
          </a:prstGeom>
          <a:noFill/>
          <a:ln>
            <a:noFill/>
          </a:ln>
        </p:spPr>
        <p:txBody>
          <a:bodyPr anchorCtr="0" anchor="t" bIns="45700" lIns="91425" spcFirstLastPara="1" rIns="91425" wrap="square" tIns="45700">
            <a:spAutoFit/>
          </a:bodyPr>
          <a:lstStyle/>
          <a:p>
            <a:pPr indent="-863600" lvl="0" marL="863600" marR="0" rtl="0" algn="l">
              <a:lnSpc>
                <a:spcPct val="100000"/>
              </a:lnSpc>
              <a:spcBef>
                <a:spcPts val="0"/>
              </a:spcBef>
              <a:spcAft>
                <a:spcPts val="0"/>
              </a:spcAft>
              <a:buClr>
                <a:srgbClr val="000000"/>
              </a:buClr>
              <a:buSzPts val="4800"/>
              <a:buFont typeface="Arial"/>
              <a:buNone/>
            </a:pPr>
            <a:r>
              <a:rPr b="1" lang="en-US" sz="6000">
                <a:solidFill>
                  <a:srgbClr val="760000"/>
                </a:solidFill>
                <a:latin typeface="Calibri"/>
                <a:ea typeface="Calibri"/>
                <a:cs typeface="Calibri"/>
                <a:sym typeface="Calibri"/>
              </a:rPr>
              <a:t>References</a:t>
            </a:r>
            <a:endParaRPr b="1" sz="6000">
              <a:solidFill>
                <a:srgbClr val="760000"/>
              </a:solidFill>
              <a:latin typeface="Calibri"/>
              <a:ea typeface="Calibri"/>
              <a:cs typeface="Calibri"/>
              <a:sym typeface="Calibri"/>
            </a:endParaRPr>
          </a:p>
          <a:p>
            <a:pPr indent="0" lvl="0" marL="0" rtl="0" algn="l">
              <a:spcBef>
                <a:spcPts val="0"/>
              </a:spcBef>
              <a:spcAft>
                <a:spcPts val="0"/>
              </a:spcAft>
              <a:buNone/>
            </a:pPr>
            <a:r>
              <a:rPr b="1" lang="en-US" sz="4500">
                <a:solidFill>
                  <a:schemeClr val="dk1"/>
                </a:solidFill>
                <a:highlight>
                  <a:srgbClr val="FFFFFF"/>
                </a:highlight>
                <a:latin typeface="Calibri"/>
                <a:ea typeface="Calibri"/>
                <a:cs typeface="Calibri"/>
                <a:sym typeface="Calibri"/>
              </a:rPr>
              <a:t>Strachan, J. (2007): Understanding and modeling the climate of the Maritime Continent, </a:t>
            </a:r>
            <a:endParaRPr b="1" sz="4500">
              <a:solidFill>
                <a:schemeClr val="dk1"/>
              </a:solidFill>
              <a:highlight>
                <a:srgbClr val="FFFFFF"/>
              </a:highlight>
              <a:latin typeface="Calibri"/>
              <a:ea typeface="Calibri"/>
              <a:cs typeface="Calibri"/>
              <a:sym typeface="Calibri"/>
            </a:endParaRPr>
          </a:p>
          <a:p>
            <a:pPr indent="0" lvl="0" marL="0" rtl="0" algn="l">
              <a:spcBef>
                <a:spcPts val="1200"/>
              </a:spcBef>
              <a:spcAft>
                <a:spcPts val="1200"/>
              </a:spcAft>
              <a:buNone/>
            </a:pPr>
            <a:r>
              <a:rPr b="1" lang="en-US" sz="4500">
                <a:solidFill>
                  <a:schemeClr val="dk1"/>
                </a:solidFill>
                <a:highlight>
                  <a:srgbClr val="FFFFFF"/>
                </a:highlight>
                <a:latin typeface="Calibri"/>
                <a:ea typeface="Calibri"/>
                <a:cs typeface="Calibri"/>
                <a:sym typeface="Calibri"/>
              </a:rPr>
              <a:t>Tan, H., P. Ray, B. S. Barrett, M. Tewari, and M. W. Moncrieff, 2020: Role of topography on the MJO in the Maritime Continent</a:t>
            </a:r>
            <a:endParaRPr b="1" sz="4500">
              <a:solidFill>
                <a:schemeClr val="dk1"/>
              </a:solidFill>
              <a:latin typeface="Calibri"/>
              <a:ea typeface="Calibri"/>
              <a:cs typeface="Calibri"/>
              <a:sym typeface="Calibri"/>
            </a:endParaRPr>
          </a:p>
        </p:txBody>
      </p:sp>
      <p:sp>
        <p:nvSpPr>
          <p:cNvPr id="60" name="Google Shape;60;p1"/>
          <p:cNvSpPr txBox="1"/>
          <p:nvPr/>
        </p:nvSpPr>
        <p:spPr>
          <a:xfrm>
            <a:off x="28782750" y="36317450"/>
            <a:ext cx="14376000" cy="1923900"/>
          </a:xfrm>
          <a:prstGeom prst="rect">
            <a:avLst/>
          </a:prstGeom>
          <a:noFill/>
          <a:ln>
            <a:noFill/>
          </a:ln>
        </p:spPr>
        <p:txBody>
          <a:bodyPr anchorCtr="0" anchor="t" bIns="45700" lIns="91425" spcFirstLastPara="1" rIns="91425" wrap="square" tIns="45700">
            <a:spAutoFit/>
          </a:bodyPr>
          <a:lstStyle/>
          <a:p>
            <a:pPr indent="-863600" lvl="0" marL="863600" marR="0" rtl="0" algn="l">
              <a:lnSpc>
                <a:spcPct val="100000"/>
              </a:lnSpc>
              <a:spcBef>
                <a:spcPts val="0"/>
              </a:spcBef>
              <a:spcAft>
                <a:spcPts val="0"/>
              </a:spcAft>
              <a:buClr>
                <a:srgbClr val="000000"/>
              </a:buClr>
              <a:buSzPts val="4800"/>
              <a:buFont typeface="Arial"/>
              <a:buNone/>
            </a:pPr>
            <a:r>
              <a:rPr b="1" lang="en-US" sz="6000">
                <a:solidFill>
                  <a:srgbClr val="760000"/>
                </a:solidFill>
                <a:latin typeface="Calibri"/>
                <a:ea typeface="Calibri"/>
                <a:cs typeface="Calibri"/>
                <a:sym typeface="Calibri"/>
              </a:rPr>
              <a:t>Acknowledgements</a:t>
            </a:r>
            <a:r>
              <a:rPr b="1" lang="en-US" sz="6000">
                <a:solidFill>
                  <a:srgbClr val="760000"/>
                </a:solidFill>
                <a:latin typeface="Calibri"/>
                <a:ea typeface="Calibri"/>
                <a:cs typeface="Calibri"/>
                <a:sym typeface="Calibri"/>
              </a:rPr>
              <a:t> </a:t>
            </a:r>
            <a:endParaRPr b="1" sz="6000">
              <a:solidFill>
                <a:srgbClr val="760000"/>
              </a:solidFill>
              <a:latin typeface="Calibri"/>
              <a:ea typeface="Calibri"/>
              <a:cs typeface="Calibri"/>
              <a:sym typeface="Calibri"/>
            </a:endParaRPr>
          </a:p>
          <a:p>
            <a:pPr indent="0" lvl="0" marL="0" rtl="0" algn="l">
              <a:spcBef>
                <a:spcPts val="0"/>
              </a:spcBef>
              <a:spcAft>
                <a:spcPts val="0"/>
              </a:spcAft>
              <a:buNone/>
            </a:pPr>
            <a:r>
              <a:rPr b="1" lang="en-US" sz="4500">
                <a:solidFill>
                  <a:schemeClr val="dk1"/>
                </a:solidFill>
                <a:latin typeface="Calibri"/>
                <a:ea typeface="Calibri"/>
                <a:cs typeface="Calibri"/>
                <a:sym typeface="Calibri"/>
              </a:rPr>
              <a:t>Dr. Pallav Ray, Meteorology, Florida Insitute of Technology</a:t>
            </a:r>
            <a:endParaRPr b="1" sz="4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600"/>
              <a:buFont typeface="Arial"/>
              <a:buNone/>
            </a:pPr>
            <a:r>
              <a:t/>
            </a:r>
            <a:endParaRPr b="0" i="0" sz="1400" u="none" cap="none" strike="noStrike">
              <a:solidFill>
                <a:srgbClr val="000000"/>
              </a:solidFill>
              <a:latin typeface="Arial"/>
              <a:ea typeface="Arial"/>
              <a:cs typeface="Arial"/>
              <a:sym typeface="Arial"/>
            </a:endParaRPr>
          </a:p>
        </p:txBody>
      </p:sp>
      <p:pic>
        <p:nvPicPr>
          <p:cNvPr id="61" name="Google Shape;61;p1"/>
          <p:cNvPicPr preferRelativeResize="0"/>
          <p:nvPr/>
        </p:nvPicPr>
        <p:blipFill rotWithShape="1">
          <a:blip r:embed="rId5">
            <a:alphaModFix/>
          </a:blip>
          <a:srcRect b="6829" l="13726" r="68322" t="55374"/>
          <a:stretch/>
        </p:blipFill>
        <p:spPr>
          <a:xfrm>
            <a:off x="22244263" y="7064775"/>
            <a:ext cx="5132726" cy="6071700"/>
          </a:xfrm>
          <a:prstGeom prst="rect">
            <a:avLst/>
          </a:prstGeom>
          <a:noFill/>
          <a:ln>
            <a:noFill/>
          </a:ln>
        </p:spPr>
      </p:pic>
      <p:pic>
        <p:nvPicPr>
          <p:cNvPr id="62" name="Google Shape;62;p1"/>
          <p:cNvPicPr preferRelativeResize="0"/>
          <p:nvPr/>
        </p:nvPicPr>
        <p:blipFill rotWithShape="1">
          <a:blip r:embed="rId6">
            <a:alphaModFix/>
          </a:blip>
          <a:srcRect b="7466" l="12941" r="68900" t="54653"/>
          <a:stretch/>
        </p:blipFill>
        <p:spPr>
          <a:xfrm>
            <a:off x="22298500" y="22341000"/>
            <a:ext cx="5132725" cy="6011753"/>
          </a:xfrm>
          <a:prstGeom prst="rect">
            <a:avLst/>
          </a:prstGeom>
          <a:noFill/>
          <a:ln>
            <a:noFill/>
          </a:ln>
        </p:spPr>
      </p:pic>
      <p:pic>
        <p:nvPicPr>
          <p:cNvPr id="63" name="Google Shape;63;p1"/>
          <p:cNvPicPr preferRelativeResize="0"/>
          <p:nvPr/>
        </p:nvPicPr>
        <p:blipFill rotWithShape="1">
          <a:blip r:embed="rId7">
            <a:alphaModFix/>
          </a:blip>
          <a:srcRect b="16879" l="22115" r="15726" t="18024"/>
          <a:stretch/>
        </p:blipFill>
        <p:spPr>
          <a:xfrm>
            <a:off x="29554975" y="6892925"/>
            <a:ext cx="12542981" cy="7384700"/>
          </a:xfrm>
          <a:prstGeom prst="rect">
            <a:avLst/>
          </a:prstGeom>
          <a:noFill/>
          <a:ln>
            <a:noFill/>
          </a:ln>
        </p:spPr>
      </p:pic>
      <p:sp>
        <p:nvSpPr>
          <p:cNvPr id="64" name="Google Shape;64;p1"/>
          <p:cNvSpPr txBox="1"/>
          <p:nvPr/>
        </p:nvSpPr>
        <p:spPr>
          <a:xfrm>
            <a:off x="12331888" y="12751813"/>
            <a:ext cx="15324000" cy="1525800"/>
          </a:xfrm>
          <a:prstGeom prst="rect">
            <a:avLst/>
          </a:prstGeom>
          <a:noFill/>
          <a:ln>
            <a:noFill/>
          </a:ln>
        </p:spPr>
        <p:txBody>
          <a:bodyPr anchorCtr="0" anchor="t" bIns="45700" lIns="91425" spcFirstLastPara="1" rIns="91425" wrap="square" tIns="45700">
            <a:spAutoFit/>
          </a:bodyPr>
          <a:lstStyle/>
          <a:p>
            <a:pPr indent="-863600" lvl="0" marL="863600" marR="0" rtl="0" algn="ctr">
              <a:lnSpc>
                <a:spcPct val="100000"/>
              </a:lnSpc>
              <a:spcBef>
                <a:spcPts val="0"/>
              </a:spcBef>
              <a:spcAft>
                <a:spcPts val="0"/>
              </a:spcAft>
              <a:buClr>
                <a:srgbClr val="000000"/>
              </a:buClr>
              <a:buSzPts val="4800"/>
              <a:buFont typeface="Arial"/>
              <a:buNone/>
            </a:pPr>
            <a:r>
              <a:rPr b="1" lang="en-US" sz="4800">
                <a:solidFill>
                  <a:srgbClr val="760000"/>
                </a:solidFill>
                <a:latin typeface="Calibri"/>
                <a:ea typeface="Calibri"/>
                <a:cs typeface="Calibri"/>
                <a:sym typeface="Calibri"/>
              </a:rPr>
              <a:t>Mean Precipitation </a:t>
            </a:r>
            <a:endParaRPr b="1" sz="4800">
              <a:solidFill>
                <a:srgbClr val="76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600"/>
              <a:buFont typeface="Arial"/>
              <a:buNone/>
            </a:pPr>
            <a:r>
              <a:rPr b="1" lang="en-US" sz="4500">
                <a:solidFill>
                  <a:schemeClr val="dk1"/>
                </a:solidFill>
                <a:latin typeface="Calibri"/>
                <a:ea typeface="Calibri"/>
                <a:cs typeface="Calibri"/>
                <a:sym typeface="Calibri"/>
              </a:rPr>
              <a:t>Mean Precipitation for the 30 days differ by -0.3 mm/day. </a:t>
            </a:r>
            <a:endParaRPr b="0" i="0" sz="4500" u="none" cap="none" strike="noStrike">
              <a:solidFill>
                <a:srgbClr val="000000"/>
              </a:solidFill>
              <a:latin typeface="Arial"/>
              <a:ea typeface="Arial"/>
              <a:cs typeface="Arial"/>
              <a:sym typeface="Arial"/>
            </a:endParaRPr>
          </a:p>
        </p:txBody>
      </p:sp>
      <p:sp>
        <p:nvSpPr>
          <p:cNvPr id="65" name="Google Shape;65;p1"/>
          <p:cNvSpPr txBox="1"/>
          <p:nvPr/>
        </p:nvSpPr>
        <p:spPr>
          <a:xfrm>
            <a:off x="12547000" y="36531550"/>
            <a:ext cx="15324000" cy="1525800"/>
          </a:xfrm>
          <a:prstGeom prst="rect">
            <a:avLst/>
          </a:prstGeom>
          <a:noFill/>
          <a:ln>
            <a:noFill/>
          </a:ln>
        </p:spPr>
        <p:txBody>
          <a:bodyPr anchorCtr="0" anchor="t" bIns="45700" lIns="91425" spcFirstLastPara="1" rIns="91425" wrap="square" tIns="45700">
            <a:spAutoFit/>
          </a:bodyPr>
          <a:lstStyle/>
          <a:p>
            <a:pPr indent="-863600" lvl="0" marL="863600" marR="0" rtl="0" algn="ctr">
              <a:lnSpc>
                <a:spcPct val="100000"/>
              </a:lnSpc>
              <a:spcBef>
                <a:spcPts val="0"/>
              </a:spcBef>
              <a:spcAft>
                <a:spcPts val="0"/>
              </a:spcAft>
              <a:buClr>
                <a:srgbClr val="000000"/>
              </a:buClr>
              <a:buSzPts val="4800"/>
              <a:buFont typeface="Arial"/>
              <a:buNone/>
            </a:pPr>
            <a:r>
              <a:rPr b="1" lang="en-US" sz="4800">
                <a:solidFill>
                  <a:srgbClr val="760000"/>
                </a:solidFill>
                <a:latin typeface="Calibri"/>
                <a:ea typeface="Calibri"/>
                <a:cs typeface="Calibri"/>
                <a:sym typeface="Calibri"/>
              </a:rPr>
              <a:t>Mean Precipitation - Easterly Winds </a:t>
            </a:r>
            <a:endParaRPr b="1" sz="4800">
              <a:solidFill>
                <a:srgbClr val="76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600"/>
              <a:buFont typeface="Arial"/>
              <a:buNone/>
            </a:pPr>
            <a:r>
              <a:rPr b="1" lang="en-US" sz="4500">
                <a:solidFill>
                  <a:schemeClr val="dk1"/>
                </a:solidFill>
                <a:latin typeface="Calibri"/>
                <a:ea typeface="Calibri"/>
                <a:cs typeface="Calibri"/>
                <a:sym typeface="Calibri"/>
              </a:rPr>
              <a:t>Mean precipitation for easterly winds differ by 0.9 mm/day. </a:t>
            </a:r>
            <a:endParaRPr b="0" i="0" sz="4500" u="none" cap="none" strike="noStrike">
              <a:solidFill>
                <a:srgbClr val="000000"/>
              </a:solidFill>
              <a:latin typeface="Arial"/>
              <a:ea typeface="Arial"/>
              <a:cs typeface="Arial"/>
              <a:sym typeface="Arial"/>
            </a:endParaRPr>
          </a:p>
        </p:txBody>
      </p:sp>
      <p:sp>
        <p:nvSpPr>
          <p:cNvPr id="66" name="Google Shape;66;p1"/>
          <p:cNvSpPr txBox="1"/>
          <p:nvPr/>
        </p:nvSpPr>
        <p:spPr>
          <a:xfrm>
            <a:off x="12331888" y="28538838"/>
            <a:ext cx="15324000" cy="1525800"/>
          </a:xfrm>
          <a:prstGeom prst="rect">
            <a:avLst/>
          </a:prstGeom>
          <a:noFill/>
          <a:ln>
            <a:noFill/>
          </a:ln>
        </p:spPr>
        <p:txBody>
          <a:bodyPr anchorCtr="0" anchor="t" bIns="45700" lIns="91425" spcFirstLastPara="1" rIns="91425" wrap="square" tIns="45700">
            <a:spAutoFit/>
          </a:bodyPr>
          <a:lstStyle/>
          <a:p>
            <a:pPr indent="-863600" lvl="0" marL="863600" marR="0" rtl="0" algn="ctr">
              <a:lnSpc>
                <a:spcPct val="100000"/>
              </a:lnSpc>
              <a:spcBef>
                <a:spcPts val="0"/>
              </a:spcBef>
              <a:spcAft>
                <a:spcPts val="0"/>
              </a:spcAft>
              <a:buClr>
                <a:srgbClr val="000000"/>
              </a:buClr>
              <a:buSzPts val="4800"/>
              <a:buFont typeface="Arial"/>
              <a:buNone/>
            </a:pPr>
            <a:r>
              <a:rPr b="1" lang="en-US" sz="4800">
                <a:solidFill>
                  <a:srgbClr val="760000"/>
                </a:solidFill>
                <a:latin typeface="Calibri"/>
                <a:ea typeface="Calibri"/>
                <a:cs typeface="Calibri"/>
                <a:sym typeface="Calibri"/>
              </a:rPr>
              <a:t>Mean Precipitation - Westerly Winds</a:t>
            </a:r>
            <a:endParaRPr b="1" sz="4800">
              <a:solidFill>
                <a:srgbClr val="76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600"/>
              <a:buFont typeface="Arial"/>
              <a:buNone/>
            </a:pPr>
            <a:r>
              <a:rPr b="1" lang="en-US" sz="4500">
                <a:solidFill>
                  <a:schemeClr val="dk1"/>
                </a:solidFill>
                <a:latin typeface="Calibri"/>
                <a:ea typeface="Calibri"/>
                <a:cs typeface="Calibri"/>
                <a:sym typeface="Calibri"/>
              </a:rPr>
              <a:t>Mean </a:t>
            </a:r>
            <a:r>
              <a:rPr b="1" lang="en-US" sz="4500">
                <a:solidFill>
                  <a:schemeClr val="dk1"/>
                </a:solidFill>
                <a:latin typeface="Calibri"/>
                <a:ea typeface="Calibri"/>
                <a:cs typeface="Calibri"/>
                <a:sym typeface="Calibri"/>
              </a:rPr>
              <a:t>precipitation</a:t>
            </a:r>
            <a:r>
              <a:rPr b="1" lang="en-US" sz="4500">
                <a:solidFill>
                  <a:schemeClr val="dk1"/>
                </a:solidFill>
                <a:latin typeface="Calibri"/>
                <a:ea typeface="Calibri"/>
                <a:cs typeface="Calibri"/>
                <a:sym typeface="Calibri"/>
              </a:rPr>
              <a:t> for westerly winds differ by -1.4 mm/day. </a:t>
            </a:r>
            <a:endParaRPr b="0" i="0" sz="4500" u="none" cap="none" strike="noStrike">
              <a:solidFill>
                <a:srgbClr val="000000"/>
              </a:solidFill>
              <a:latin typeface="Arial"/>
              <a:ea typeface="Arial"/>
              <a:cs typeface="Arial"/>
              <a:sym typeface="Arial"/>
            </a:endParaRPr>
          </a:p>
        </p:txBody>
      </p:sp>
      <p:pic>
        <p:nvPicPr>
          <p:cNvPr id="67" name="Google Shape;67;p1"/>
          <p:cNvPicPr preferRelativeResize="0"/>
          <p:nvPr/>
        </p:nvPicPr>
        <p:blipFill rotWithShape="1">
          <a:blip r:embed="rId8">
            <a:alphaModFix/>
          </a:blip>
          <a:srcRect b="44974" l="4443" r="62663" t="17978"/>
          <a:stretch/>
        </p:blipFill>
        <p:spPr>
          <a:xfrm>
            <a:off x="12910925" y="30412625"/>
            <a:ext cx="9589550" cy="6071707"/>
          </a:xfrm>
          <a:prstGeom prst="rect">
            <a:avLst/>
          </a:prstGeom>
          <a:noFill/>
          <a:ln>
            <a:noFill/>
          </a:ln>
        </p:spPr>
      </p:pic>
      <p:pic>
        <p:nvPicPr>
          <p:cNvPr id="68" name="Google Shape;68;p1"/>
          <p:cNvPicPr preferRelativeResize="0"/>
          <p:nvPr/>
        </p:nvPicPr>
        <p:blipFill rotWithShape="1">
          <a:blip r:embed="rId8">
            <a:alphaModFix/>
          </a:blip>
          <a:srcRect b="7698" l="13456" r="69179" t="54731"/>
          <a:stretch/>
        </p:blipFill>
        <p:spPr>
          <a:xfrm>
            <a:off x="22455574" y="30326925"/>
            <a:ext cx="5132724" cy="6243076"/>
          </a:xfrm>
          <a:prstGeom prst="rect">
            <a:avLst/>
          </a:prstGeom>
          <a:noFill/>
          <a:ln>
            <a:noFill/>
          </a:ln>
        </p:spPr>
      </p:pic>
      <p:pic>
        <p:nvPicPr>
          <p:cNvPr id="69" name="Google Shape;69;p1"/>
          <p:cNvPicPr preferRelativeResize="0"/>
          <p:nvPr/>
        </p:nvPicPr>
        <p:blipFill rotWithShape="1">
          <a:blip r:embed="rId9">
            <a:alphaModFix/>
          </a:blip>
          <a:srcRect b="35305" l="1603" r="59294" t="17292"/>
          <a:stretch/>
        </p:blipFill>
        <p:spPr>
          <a:xfrm>
            <a:off x="15291750" y="14276275"/>
            <a:ext cx="10270180" cy="6993476"/>
          </a:xfrm>
          <a:prstGeom prst="rect">
            <a:avLst/>
          </a:prstGeom>
          <a:noFill/>
          <a:ln>
            <a:noFill/>
          </a:ln>
        </p:spPr>
      </p:pic>
      <p:sp>
        <p:nvSpPr>
          <p:cNvPr id="70" name="Google Shape;70;p1"/>
          <p:cNvSpPr txBox="1"/>
          <p:nvPr/>
        </p:nvSpPr>
        <p:spPr>
          <a:xfrm>
            <a:off x="12331875" y="20892600"/>
            <a:ext cx="15324000" cy="1525800"/>
          </a:xfrm>
          <a:prstGeom prst="rect">
            <a:avLst/>
          </a:prstGeom>
          <a:noFill/>
          <a:ln>
            <a:noFill/>
          </a:ln>
        </p:spPr>
        <p:txBody>
          <a:bodyPr anchorCtr="0" anchor="t" bIns="45700" lIns="91425" spcFirstLastPara="1" rIns="91425" wrap="square" tIns="45700">
            <a:spAutoFit/>
          </a:bodyPr>
          <a:lstStyle/>
          <a:p>
            <a:pPr indent="-863600" lvl="0" marL="863600" marR="0" rtl="0" algn="ctr">
              <a:lnSpc>
                <a:spcPct val="100000"/>
              </a:lnSpc>
              <a:spcBef>
                <a:spcPts val="0"/>
              </a:spcBef>
              <a:spcAft>
                <a:spcPts val="0"/>
              </a:spcAft>
              <a:buClr>
                <a:srgbClr val="000000"/>
              </a:buClr>
              <a:buSzPts val="4800"/>
              <a:buFont typeface="Arial"/>
              <a:buNone/>
            </a:pPr>
            <a:r>
              <a:rPr b="1" lang="en-US" sz="4800">
                <a:solidFill>
                  <a:srgbClr val="760000"/>
                </a:solidFill>
                <a:latin typeface="Calibri"/>
                <a:ea typeface="Calibri"/>
                <a:cs typeface="Calibri"/>
                <a:sym typeface="Calibri"/>
              </a:rPr>
              <a:t>Hovmoller Diagram</a:t>
            </a:r>
            <a:endParaRPr b="1" sz="4800">
              <a:solidFill>
                <a:srgbClr val="76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600"/>
              <a:buFont typeface="Arial"/>
              <a:buNone/>
            </a:pPr>
            <a:r>
              <a:rPr b="1" lang="en-US" sz="4500">
                <a:solidFill>
                  <a:schemeClr val="dk1"/>
                </a:solidFill>
                <a:latin typeface="Calibri"/>
                <a:ea typeface="Calibri"/>
                <a:cs typeface="Calibri"/>
                <a:sym typeface="Calibri"/>
              </a:rPr>
              <a:t>Easterly winds are represented in blue and Westerly in red. </a:t>
            </a:r>
            <a:endParaRPr b="0" i="0" sz="4500" u="none" cap="none" strike="noStrike">
              <a:solidFill>
                <a:srgbClr val="000000"/>
              </a:solidFill>
              <a:latin typeface="Arial"/>
              <a:ea typeface="Arial"/>
              <a:cs typeface="Arial"/>
              <a:sym typeface="Arial"/>
            </a:endParaRPr>
          </a:p>
        </p:txBody>
      </p:sp>
      <p:pic>
        <p:nvPicPr>
          <p:cNvPr id="71" name="Google Shape;71;p1"/>
          <p:cNvPicPr preferRelativeResize="0"/>
          <p:nvPr/>
        </p:nvPicPr>
        <p:blipFill>
          <a:blip r:embed="rId10">
            <a:alphaModFix/>
          </a:blip>
          <a:stretch>
            <a:fillRect/>
          </a:stretch>
        </p:blipFill>
        <p:spPr>
          <a:xfrm>
            <a:off x="41230624" y="491936"/>
            <a:ext cx="1864325" cy="1482791"/>
          </a:xfrm>
          <a:prstGeom prst="rect">
            <a:avLst/>
          </a:prstGeom>
          <a:noFill/>
          <a:ln>
            <a:noFill/>
          </a:ln>
        </p:spPr>
      </p:pic>
      <p:pic>
        <p:nvPicPr>
          <p:cNvPr id="72" name="Google Shape;72;p1"/>
          <p:cNvPicPr preferRelativeResize="0"/>
          <p:nvPr/>
        </p:nvPicPr>
        <p:blipFill rotWithShape="1">
          <a:blip r:embed="rId6">
            <a:alphaModFix/>
          </a:blip>
          <a:srcRect b="44679" l="4138" r="63298" t="17561"/>
          <a:stretch/>
        </p:blipFill>
        <p:spPr>
          <a:xfrm>
            <a:off x="12807351" y="22282000"/>
            <a:ext cx="9589550" cy="6243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2007-04-04T14:17:42Z</dcterms:created>
  <dc:creator>shopper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