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Lst>
  <p:sldSz cy="38404800" cx="43891200"/>
  <p:notesSz cx="68580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096">
          <p15:clr>
            <a:srgbClr val="A4A3A4"/>
          </p15:clr>
        </p15:guide>
        <p15:guide id="2" pos="13824">
          <p15:clr>
            <a:srgbClr val="A4A3A4"/>
          </p15:clr>
        </p15:guide>
      </p15:sldGuideLst>
    </p:ext>
    <p:ext uri="GoogleSlidesCustomDataVersion2">
      <go:slidesCustomData xmlns:go="http://customooxmlschemas.google.com/" r:id="rId8" roundtripDataSignature="AMtx7mh6sWOu2oFaUo6Lp1VfFpg04OB3r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7E58716-4C74-4937-A23F-2D8D5A26DB22}">
  <a:tblStyle styleId="{D7E58716-4C74-4937-A23F-2D8D5A26DB2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2096"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13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4" y="0"/>
            <a:ext cx="2971800" cy="46513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1pPr>
            <a:lvl2pPr indent="-228600" lvl="1" marL="9144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2pPr>
            <a:lvl3pPr indent="-228600" lvl="2" marL="13716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3pPr>
            <a:lvl4pPr indent="-228600" lvl="3" marL="18288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4pPr>
            <a:lvl5pPr indent="-228600" lvl="4" marL="22860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2971800" cy="465138"/>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g2cbbd570d63_3_969:notes"/>
          <p:cNvSpPr txBox="1"/>
          <p:nvPr>
            <p:ph idx="12" type="sldNum"/>
          </p:nvPr>
        </p:nvSpPr>
        <p:spPr>
          <a:xfrm>
            <a:off x="3884614" y="8829675"/>
            <a:ext cx="2971800" cy="4650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7" name="Google Shape;47;g2cbbd570d63_3_969:notes"/>
          <p:cNvSpPr/>
          <p:nvPr>
            <p:ph idx="2" type="sldImg"/>
          </p:nvPr>
        </p:nvSpPr>
        <p:spPr>
          <a:xfrm>
            <a:off x="1438275" y="696913"/>
            <a:ext cx="3981600" cy="34863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 name="Google Shape;48;g2cbbd570d63_3_969:notes"/>
          <p:cNvSpPr txBox="1"/>
          <p:nvPr>
            <p:ph idx="1" type="body"/>
          </p:nvPr>
        </p:nvSpPr>
        <p:spPr>
          <a:xfrm>
            <a:off x="685800" y="4414838"/>
            <a:ext cx="5486400" cy="4184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1" name="Shape 41"/>
        <p:cNvGrpSpPr/>
        <p:nvPr/>
      </p:nvGrpSpPr>
      <p:grpSpPr>
        <a:xfrm>
          <a:off x="0" y="0"/>
          <a:ext cx="0" cy="0"/>
          <a:chOff x="0" y="0"/>
          <a:chExt cx="0" cy="0"/>
        </a:xfrm>
      </p:grpSpPr>
      <p:sp>
        <p:nvSpPr>
          <p:cNvPr id="42" name="Google Shape;42;p13"/>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43" name="Google Shape;43;p13"/>
          <p:cNvSpPr txBox="1"/>
          <p:nvPr>
            <p:ph idx="1" type="body"/>
          </p:nvPr>
        </p:nvSpPr>
        <p:spPr>
          <a:xfrm rot="5400000">
            <a:off x="9272474" y="1881925"/>
            <a:ext cx="25346257" cy="39503351"/>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44"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6"/>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19" name="Google Shape;19;p6"/>
          <p:cNvSpPr txBox="1"/>
          <p:nvPr>
            <p:ph idx="1" type="body"/>
          </p:nvPr>
        </p:nvSpPr>
        <p:spPr>
          <a:xfrm>
            <a:off x="2193927" y="8960472"/>
            <a:ext cx="39503351" cy="25346257"/>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0"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 name="Shape 21"/>
        <p:cNvGrpSpPr/>
        <p:nvPr/>
      </p:nvGrpSpPr>
      <p:grpSpPr>
        <a:xfrm>
          <a:off x="0" y="0"/>
          <a:ext cx="0" cy="0"/>
          <a:chOff x="0" y="0"/>
          <a:chExt cx="0" cy="0"/>
        </a:xfrm>
      </p:grpSpPr>
      <p:sp>
        <p:nvSpPr>
          <p:cNvPr id="22" name="Google Shape;22;p8"/>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3" name="Google Shape;23;p8"/>
          <p:cNvSpPr txBox="1"/>
          <p:nvPr>
            <p:ph idx="1" type="body"/>
          </p:nvPr>
        </p:nvSpPr>
        <p:spPr>
          <a:xfrm>
            <a:off x="2193927" y="8960472"/>
            <a:ext cx="19599275"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
        <p:nvSpPr>
          <p:cNvPr id="24" name="Google Shape;24;p8"/>
          <p:cNvSpPr txBox="1"/>
          <p:nvPr>
            <p:ph idx="2" type="body"/>
          </p:nvPr>
        </p:nvSpPr>
        <p:spPr>
          <a:xfrm>
            <a:off x="22098000" y="8960472"/>
            <a:ext cx="19599276"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5" name="Shape 25"/>
        <p:cNvGrpSpPr/>
        <p:nvPr/>
      </p:nvGrpSpPr>
      <p:grpSpPr>
        <a:xfrm>
          <a:off x="0" y="0"/>
          <a:ext cx="0" cy="0"/>
          <a:chOff x="0" y="0"/>
          <a:chExt cx="0" cy="0"/>
        </a:xfrm>
      </p:grpSpPr>
      <p:sp>
        <p:nvSpPr>
          <p:cNvPr id="26" name="Google Shape;26;p9"/>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7" name="Google Shape;27;p9"/>
          <p:cNvSpPr txBox="1"/>
          <p:nvPr>
            <p:ph idx="1" type="body"/>
          </p:nvPr>
        </p:nvSpPr>
        <p:spPr>
          <a:xfrm>
            <a:off x="2193926" y="8596198"/>
            <a:ext cx="19392900"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28" name="Google Shape;28;p9"/>
          <p:cNvSpPr txBox="1"/>
          <p:nvPr>
            <p:ph idx="2" type="body"/>
          </p:nvPr>
        </p:nvSpPr>
        <p:spPr>
          <a:xfrm>
            <a:off x="2193926" y="12180385"/>
            <a:ext cx="19392900"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
        <p:nvSpPr>
          <p:cNvPr id="29" name="Google Shape;29;p9"/>
          <p:cNvSpPr txBox="1"/>
          <p:nvPr>
            <p:ph idx="3" type="body"/>
          </p:nvPr>
        </p:nvSpPr>
        <p:spPr>
          <a:xfrm>
            <a:off x="22294852" y="8596198"/>
            <a:ext cx="19402426"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30" name="Google Shape;30;p9"/>
          <p:cNvSpPr txBox="1"/>
          <p:nvPr>
            <p:ph idx="4" type="body"/>
          </p:nvPr>
        </p:nvSpPr>
        <p:spPr>
          <a:xfrm>
            <a:off x="22294852" y="12180385"/>
            <a:ext cx="19402426"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10"/>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3" name="Shape 33"/>
        <p:cNvGrpSpPr/>
        <p:nvPr/>
      </p:nvGrpSpPr>
      <p:grpSpPr>
        <a:xfrm>
          <a:off x="0" y="0"/>
          <a:ext cx="0" cy="0"/>
          <a:chOff x="0" y="0"/>
          <a:chExt cx="0" cy="0"/>
        </a:xfrm>
      </p:grpSpPr>
      <p:sp>
        <p:nvSpPr>
          <p:cNvPr id="34" name="Google Shape;34;p11"/>
          <p:cNvSpPr txBox="1"/>
          <p:nvPr>
            <p:ph type="title"/>
          </p:nvPr>
        </p:nvSpPr>
        <p:spPr>
          <a:xfrm>
            <a:off x="2193926" y="1528646"/>
            <a:ext cx="14439900" cy="650813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5" name="Google Shape;35;p11"/>
          <p:cNvSpPr txBox="1"/>
          <p:nvPr>
            <p:ph idx="1" type="body"/>
          </p:nvPr>
        </p:nvSpPr>
        <p:spPr>
          <a:xfrm>
            <a:off x="17160877" y="1528648"/>
            <a:ext cx="24536399" cy="32778079"/>
          </a:xfrm>
          <a:prstGeom prst="rect">
            <a:avLst/>
          </a:prstGeom>
          <a:noFill/>
          <a:ln>
            <a:noFill/>
          </a:ln>
        </p:spPr>
        <p:txBody>
          <a:bodyPr anchorCtr="0" anchor="t" bIns="45700" lIns="91425" spcFirstLastPara="1" rIns="91425" wrap="square" tIns="45700">
            <a:noAutofit/>
          </a:bodyPr>
          <a:lstStyle>
            <a:lvl1pPr indent="-635000" lvl="0" marL="457200" marR="0" rtl="0" algn="l">
              <a:lnSpc>
                <a:spcPct val="100000"/>
              </a:lnSpc>
              <a:spcBef>
                <a:spcPts val="1280"/>
              </a:spcBef>
              <a:spcAft>
                <a:spcPts val="0"/>
              </a:spcAft>
              <a:buClr>
                <a:schemeClr val="dk1"/>
              </a:buClr>
              <a:buSzPts val="6400"/>
              <a:buFont typeface="Arial"/>
              <a:buChar char="•"/>
              <a:defRPr b="0" i="0" sz="6400" u="none" cap="none" strike="noStrike">
                <a:solidFill>
                  <a:schemeClr val="dk1"/>
                </a:solidFill>
                <a:latin typeface="Arial"/>
                <a:ea typeface="Arial"/>
                <a:cs typeface="Arial"/>
                <a:sym typeface="Arial"/>
              </a:defRPr>
            </a:lvl1pPr>
            <a:lvl2pPr indent="-584200" lvl="1" marL="9144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2pPr>
            <a:lvl3pPr indent="-533400" lvl="2" marL="13716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3pPr>
            <a:lvl4pPr indent="-482600" lvl="3" marL="1828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4pPr>
            <a:lvl5pPr indent="-482600" lvl="4" marL="22860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5pPr>
            <a:lvl6pPr indent="-482600" lvl="5" marL="2743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6pPr>
            <a:lvl7pPr indent="-482600" lvl="6" marL="3200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7pPr>
            <a:lvl8pPr indent="-482600" lvl="7" marL="3657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8pPr>
            <a:lvl9pPr indent="-482600" lvl="8" marL="4114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9pPr>
          </a:lstStyle>
          <a:p/>
        </p:txBody>
      </p:sp>
      <p:sp>
        <p:nvSpPr>
          <p:cNvPr id="36" name="Google Shape;36;p11"/>
          <p:cNvSpPr txBox="1"/>
          <p:nvPr>
            <p:ph idx="2" type="body"/>
          </p:nvPr>
        </p:nvSpPr>
        <p:spPr>
          <a:xfrm>
            <a:off x="2193926" y="8036779"/>
            <a:ext cx="14439900" cy="262699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7" name="Shape 37"/>
        <p:cNvGrpSpPr/>
        <p:nvPr/>
      </p:nvGrpSpPr>
      <p:grpSpPr>
        <a:xfrm>
          <a:off x="0" y="0"/>
          <a:ext cx="0" cy="0"/>
          <a:chOff x="0" y="0"/>
          <a:chExt cx="0" cy="0"/>
        </a:xfrm>
      </p:grpSpPr>
      <p:sp>
        <p:nvSpPr>
          <p:cNvPr id="38" name="Google Shape;38;p12"/>
          <p:cNvSpPr txBox="1"/>
          <p:nvPr>
            <p:ph type="title"/>
          </p:nvPr>
        </p:nvSpPr>
        <p:spPr>
          <a:xfrm>
            <a:off x="8604251" y="26884663"/>
            <a:ext cx="26333450" cy="3171129"/>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9" name="Google Shape;39;p12"/>
          <p:cNvSpPr/>
          <p:nvPr>
            <p:ph idx="2" type="pic"/>
          </p:nvPr>
        </p:nvSpPr>
        <p:spPr>
          <a:xfrm>
            <a:off x="8604251" y="3431325"/>
            <a:ext cx="26333450" cy="23043529"/>
          </a:xfrm>
          <a:prstGeom prst="rect">
            <a:avLst/>
          </a:prstGeom>
          <a:noFill/>
          <a:ln>
            <a:noFill/>
          </a:ln>
        </p:spPr>
      </p:sp>
      <p:sp>
        <p:nvSpPr>
          <p:cNvPr id="40" name="Google Shape;40;p12"/>
          <p:cNvSpPr txBox="1"/>
          <p:nvPr>
            <p:ph idx="1" type="body"/>
          </p:nvPr>
        </p:nvSpPr>
        <p:spPr>
          <a:xfrm>
            <a:off x="8604251" y="30055791"/>
            <a:ext cx="26333450" cy="450788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pic>
        <p:nvPicPr>
          <p:cNvPr id="12" name="Google Shape;12;p3"/>
          <p:cNvPicPr preferRelativeResize="0"/>
          <p:nvPr/>
        </p:nvPicPr>
        <p:blipFill rotWithShape="1">
          <a:blip r:embed="rId1">
            <a:alphaModFix/>
          </a:blip>
          <a:srcRect b="0" l="0" r="0" t="0"/>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cap="flat" cmpd="sng" w="317500">
            <a:solidFill>
              <a:srgbClr val="B5AF67"/>
            </a:solidFill>
            <a:prstDash val="solid"/>
            <a:round/>
            <a:headEnd len="sm" w="sm" type="none"/>
            <a:tailEnd len="sm" w="sm" type="none"/>
          </a:ln>
        </p:spPr>
      </p:cxnSp>
      <p:cxnSp>
        <p:nvCxnSpPr>
          <p:cNvPr id="14" name="Google Shape;14;p3"/>
          <p:cNvCxnSpPr/>
          <p:nvPr/>
        </p:nvCxnSpPr>
        <p:spPr>
          <a:xfrm>
            <a:off x="-48126" y="38351831"/>
            <a:ext cx="43946946" cy="52968"/>
          </a:xfrm>
          <a:prstGeom prst="straightConnector1">
            <a:avLst/>
          </a:prstGeom>
          <a:noFill/>
          <a:ln cap="flat" cmpd="sng" w="381000">
            <a:solidFill>
              <a:srgbClr val="B5AF67"/>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g2cbbd570d63_3_969"/>
          <p:cNvSpPr txBox="1"/>
          <p:nvPr/>
        </p:nvSpPr>
        <p:spPr>
          <a:xfrm>
            <a:off x="9296400" y="1410550"/>
            <a:ext cx="30417300" cy="4400400"/>
          </a:xfrm>
          <a:prstGeom prst="rect">
            <a:avLst/>
          </a:prstGeom>
          <a:noFill/>
          <a:ln>
            <a:noFill/>
          </a:ln>
        </p:spPr>
        <p:txBody>
          <a:bodyPr anchorCtr="0" anchor="t" bIns="44825" lIns="89675" spcFirstLastPara="1" rIns="89675" wrap="square" tIns="44825">
            <a:spAutoFit/>
          </a:bodyPr>
          <a:lstStyle/>
          <a:p>
            <a:pPr indent="0" lvl="0" marL="0" marR="0" rtl="0" algn="ctr">
              <a:lnSpc>
                <a:spcPct val="100000"/>
              </a:lnSpc>
              <a:spcBef>
                <a:spcPts val="0"/>
              </a:spcBef>
              <a:spcAft>
                <a:spcPts val="0"/>
              </a:spcAft>
              <a:buClr>
                <a:srgbClr val="000000"/>
              </a:buClr>
              <a:buSzPts val="8000"/>
              <a:buFont typeface="Arial"/>
              <a:buNone/>
            </a:pPr>
            <a:r>
              <a:rPr b="1" lang="en-US" sz="8000">
                <a:solidFill>
                  <a:schemeClr val="dk1"/>
                </a:solidFill>
                <a:latin typeface="Calibri"/>
                <a:ea typeface="Calibri"/>
                <a:cs typeface="Calibri"/>
                <a:sym typeface="Calibri"/>
              </a:rPr>
              <a:t>Exploring the Optimal Light and Temperature levels for Cultivating Various Crops on Mars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600"/>
              <a:buFont typeface="Arial"/>
              <a:buNone/>
            </a:pPr>
            <a:r>
              <a:rPr b="1" lang="en-US" sz="6600">
                <a:solidFill>
                  <a:schemeClr val="dk1"/>
                </a:solidFill>
                <a:latin typeface="Calibri"/>
                <a:ea typeface="Calibri"/>
                <a:cs typeface="Calibri"/>
                <a:sym typeface="Calibri"/>
              </a:rPr>
              <a:t>Randy Barrios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chemeClr val="dk1"/>
                </a:solidFill>
                <a:latin typeface="Calibri"/>
                <a:ea typeface="Calibri"/>
                <a:cs typeface="Calibri"/>
                <a:sym typeface="Calibri"/>
              </a:rPr>
              <a:t>Faculty Advisor: </a:t>
            </a:r>
            <a:r>
              <a:rPr b="1" lang="en-US" sz="5400">
                <a:solidFill>
                  <a:schemeClr val="dk1"/>
                </a:solidFill>
                <a:latin typeface="Calibri"/>
                <a:ea typeface="Calibri"/>
                <a:cs typeface="Calibri"/>
                <a:sym typeface="Calibri"/>
              </a:rPr>
              <a:t>Dr. David Harris</a:t>
            </a:r>
            <a:r>
              <a:rPr b="1" i="0" lang="en-US" sz="5400" u="none" cap="none" strike="noStrike">
                <a:solidFill>
                  <a:schemeClr val="dk1"/>
                </a:solidFill>
                <a:latin typeface="Calibri"/>
                <a:ea typeface="Calibri"/>
                <a:cs typeface="Calibri"/>
                <a:sym typeface="Calibri"/>
              </a:rPr>
              <a:t>, Dept. of </a:t>
            </a:r>
            <a:r>
              <a:rPr b="1" lang="en-US" sz="5400">
                <a:solidFill>
                  <a:schemeClr val="dk1"/>
                </a:solidFill>
                <a:latin typeface="Calibri"/>
                <a:ea typeface="Calibri"/>
                <a:cs typeface="Calibri"/>
                <a:sym typeface="Calibri"/>
              </a:rPr>
              <a:t>APSS</a:t>
            </a:r>
            <a:r>
              <a:rPr b="1" i="0" lang="en-US" sz="5400" u="none" cap="none" strike="noStrike">
                <a:solidFill>
                  <a:schemeClr val="dk1"/>
                </a:solidFill>
                <a:latin typeface="Calibri"/>
                <a:ea typeface="Calibri"/>
                <a:cs typeface="Calibri"/>
                <a:sym typeface="Calibri"/>
              </a:rPr>
              <a:t>, Florida Institute of Technology</a:t>
            </a:r>
            <a:endParaRPr b="1" i="0" sz="4800" u="none" cap="none" strike="noStrike">
              <a:solidFill>
                <a:schemeClr val="dk1"/>
              </a:solidFill>
              <a:latin typeface="Calibri"/>
              <a:ea typeface="Calibri"/>
              <a:cs typeface="Calibri"/>
              <a:sym typeface="Calibri"/>
            </a:endParaRPr>
          </a:p>
        </p:txBody>
      </p:sp>
      <p:sp>
        <p:nvSpPr>
          <p:cNvPr id="51" name="Google Shape;51;g2cbbd570d63_3_969"/>
          <p:cNvSpPr txBox="1"/>
          <p:nvPr/>
        </p:nvSpPr>
        <p:spPr>
          <a:xfrm>
            <a:off x="8086727" y="7273927"/>
            <a:ext cx="184800" cy="169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Calibri"/>
              <a:ea typeface="Calibri"/>
              <a:cs typeface="Calibri"/>
              <a:sym typeface="Calibri"/>
            </a:endParaRPr>
          </a:p>
        </p:txBody>
      </p:sp>
      <p:sp>
        <p:nvSpPr>
          <p:cNvPr id="52" name="Google Shape;52;g2cbbd570d63_3_969"/>
          <p:cNvSpPr txBox="1"/>
          <p:nvPr/>
        </p:nvSpPr>
        <p:spPr>
          <a:xfrm>
            <a:off x="988975" y="7270850"/>
            <a:ext cx="11126700" cy="13989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5500">
                <a:solidFill>
                  <a:srgbClr val="760000"/>
                </a:solidFill>
                <a:latin typeface="Calibri"/>
                <a:ea typeface="Calibri"/>
                <a:cs typeface="Calibri"/>
                <a:sym typeface="Calibri"/>
              </a:rPr>
              <a:t>INTRODUCTION</a:t>
            </a:r>
            <a:endParaRPr b="1" sz="5500">
              <a:solidFill>
                <a:srgbClr val="760000"/>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Mars presents unique challenges for crop cultivation, necessitating innovative solutions. Synthesizing research papers to determine experiments on various crops to reveal insights into optimizing growth conditions, including adjusting light and temperature. Energy resources such as nuclear, solar, and wind power  are considered to supplement Mars' lower solar irradiance. These findings can inform the design of advanced habitats and promote sustainable agriculture both on Mars and on Earth.</a:t>
            </a:r>
            <a:endParaRPr sz="4800">
              <a:solidFill>
                <a:schemeClr val="dk1"/>
              </a:solidFill>
              <a:latin typeface="Calibri"/>
              <a:ea typeface="Calibri"/>
              <a:cs typeface="Calibri"/>
              <a:sym typeface="Calibri"/>
            </a:endParaRPr>
          </a:p>
        </p:txBody>
      </p:sp>
      <p:sp>
        <p:nvSpPr>
          <p:cNvPr id="53" name="Google Shape;53;g2cbbd570d63_3_969"/>
          <p:cNvSpPr txBox="1"/>
          <p:nvPr/>
        </p:nvSpPr>
        <p:spPr>
          <a:xfrm>
            <a:off x="1331800" y="18660050"/>
            <a:ext cx="9305700" cy="1537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5500">
                <a:solidFill>
                  <a:srgbClr val="760000"/>
                </a:solidFill>
                <a:latin typeface="Calibri"/>
                <a:ea typeface="Calibri"/>
                <a:cs typeface="Calibri"/>
                <a:sym typeface="Calibri"/>
              </a:rPr>
              <a:t>METHODS</a:t>
            </a:r>
            <a:endParaRPr b="1" sz="5500">
              <a:solidFill>
                <a:srgbClr val="760000"/>
              </a:solidFill>
              <a:latin typeface="Calibri"/>
              <a:ea typeface="Calibri"/>
              <a:cs typeface="Calibri"/>
              <a:sym typeface="Calibri"/>
            </a:endParaRPr>
          </a:p>
          <a:p>
            <a:pPr indent="-533400" lvl="0" marL="457200" rtl="0" algn="l">
              <a:spcBef>
                <a:spcPts val="0"/>
              </a:spcBef>
              <a:spcAft>
                <a:spcPts val="0"/>
              </a:spcAft>
              <a:buClr>
                <a:schemeClr val="dk1"/>
              </a:buClr>
              <a:buSzPts val="4800"/>
              <a:buFont typeface="Calibri"/>
              <a:buChar char="●"/>
            </a:pPr>
            <a:r>
              <a:rPr b="1" lang="en-US" sz="4800">
                <a:solidFill>
                  <a:schemeClr val="dk1"/>
                </a:solidFill>
                <a:latin typeface="Calibri"/>
                <a:ea typeface="Calibri"/>
                <a:cs typeface="Calibri"/>
                <a:sym typeface="Calibri"/>
              </a:rPr>
              <a:t>Energy sources</a:t>
            </a:r>
            <a:endParaRPr b="1" sz="4800">
              <a:solidFill>
                <a:schemeClr val="dk1"/>
              </a:solidFill>
              <a:latin typeface="Calibri"/>
              <a:ea typeface="Calibri"/>
              <a:cs typeface="Calibri"/>
              <a:sym typeface="Calibri"/>
            </a:endParaRPr>
          </a:p>
          <a:p>
            <a:pPr indent="-533400" lvl="1"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Solar</a:t>
            </a:r>
            <a:endParaRPr sz="4800">
              <a:solidFill>
                <a:schemeClr val="dk1"/>
              </a:solidFill>
              <a:latin typeface="Calibri"/>
              <a:ea typeface="Calibri"/>
              <a:cs typeface="Calibri"/>
              <a:sym typeface="Calibri"/>
            </a:endParaRPr>
          </a:p>
          <a:p>
            <a:pPr indent="-533400" lvl="1"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Nuclear</a:t>
            </a:r>
            <a:endParaRPr sz="4800">
              <a:solidFill>
                <a:schemeClr val="dk1"/>
              </a:solidFill>
              <a:latin typeface="Calibri"/>
              <a:ea typeface="Calibri"/>
              <a:cs typeface="Calibri"/>
              <a:sym typeface="Calibri"/>
            </a:endParaRPr>
          </a:p>
          <a:p>
            <a:pPr indent="-533400" lvl="1"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Wind</a:t>
            </a:r>
            <a:endParaRPr sz="4800">
              <a:solidFill>
                <a:schemeClr val="dk1"/>
              </a:solidFill>
              <a:latin typeface="Calibri"/>
              <a:ea typeface="Calibri"/>
              <a:cs typeface="Calibri"/>
              <a:sym typeface="Calibri"/>
            </a:endParaRPr>
          </a:p>
          <a:p>
            <a:pPr indent="0" lvl="0" marL="914400" rtl="0" algn="l">
              <a:spcBef>
                <a:spcPts val="0"/>
              </a:spcBef>
              <a:spcAft>
                <a:spcPts val="0"/>
              </a:spcAft>
              <a:buNone/>
            </a:pPr>
            <a:r>
              <a:t/>
            </a:r>
            <a:endParaRPr sz="4800">
              <a:solidFill>
                <a:schemeClr val="dk1"/>
              </a:solidFill>
              <a:latin typeface="Calibri"/>
              <a:ea typeface="Calibri"/>
              <a:cs typeface="Calibri"/>
              <a:sym typeface="Calibri"/>
            </a:endParaRPr>
          </a:p>
          <a:p>
            <a:pPr indent="-533400" lvl="0" marL="457200" rtl="0" algn="l">
              <a:spcBef>
                <a:spcPts val="0"/>
              </a:spcBef>
              <a:spcAft>
                <a:spcPts val="0"/>
              </a:spcAft>
              <a:buClr>
                <a:schemeClr val="dk1"/>
              </a:buClr>
              <a:buSzPts val="4800"/>
              <a:buFont typeface="Calibri"/>
              <a:buChar char="●"/>
            </a:pPr>
            <a:r>
              <a:rPr b="1" lang="en-US" sz="4800">
                <a:solidFill>
                  <a:schemeClr val="dk1"/>
                </a:solidFill>
                <a:latin typeface="Calibri"/>
                <a:ea typeface="Calibri"/>
                <a:cs typeface="Calibri"/>
                <a:sym typeface="Calibri"/>
              </a:rPr>
              <a:t>Plant Experiments</a:t>
            </a:r>
            <a:endParaRPr b="1" sz="4800">
              <a:solidFill>
                <a:schemeClr val="dk1"/>
              </a:solidFill>
              <a:latin typeface="Calibri"/>
              <a:ea typeface="Calibri"/>
              <a:cs typeface="Calibri"/>
              <a:sym typeface="Calibri"/>
            </a:endParaRPr>
          </a:p>
          <a:p>
            <a:pPr indent="-533400" lvl="1"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Types of seeds</a:t>
            </a:r>
            <a:endParaRPr sz="4800">
              <a:solidFill>
                <a:schemeClr val="dk1"/>
              </a:solidFill>
              <a:latin typeface="Calibri"/>
              <a:ea typeface="Calibri"/>
              <a:cs typeface="Calibri"/>
              <a:sym typeface="Calibri"/>
            </a:endParaRPr>
          </a:p>
          <a:p>
            <a:pPr indent="-533400" lvl="1"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Where seeds are sown</a:t>
            </a:r>
            <a:endParaRPr sz="4800">
              <a:solidFill>
                <a:schemeClr val="dk1"/>
              </a:solidFill>
              <a:latin typeface="Calibri"/>
              <a:ea typeface="Calibri"/>
              <a:cs typeface="Calibri"/>
              <a:sym typeface="Calibri"/>
            </a:endParaRPr>
          </a:p>
          <a:p>
            <a:pPr indent="-533400" lvl="1"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Temperature used</a:t>
            </a:r>
            <a:endParaRPr sz="4800">
              <a:solidFill>
                <a:schemeClr val="dk1"/>
              </a:solidFill>
              <a:latin typeface="Calibri"/>
              <a:ea typeface="Calibri"/>
              <a:cs typeface="Calibri"/>
              <a:sym typeface="Calibri"/>
            </a:endParaRPr>
          </a:p>
          <a:p>
            <a:pPr indent="-533400" lvl="1"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Light level used</a:t>
            </a:r>
            <a:endParaRPr sz="4800">
              <a:solidFill>
                <a:schemeClr val="dk1"/>
              </a:solidFill>
              <a:latin typeface="Calibri"/>
              <a:ea typeface="Calibri"/>
              <a:cs typeface="Calibri"/>
              <a:sym typeface="Calibri"/>
            </a:endParaRPr>
          </a:p>
          <a:p>
            <a:pPr indent="0" lvl="0" marL="914400" rtl="0" algn="l">
              <a:spcBef>
                <a:spcPts val="0"/>
              </a:spcBef>
              <a:spcAft>
                <a:spcPts val="0"/>
              </a:spcAft>
              <a:buNone/>
            </a:pPr>
            <a:r>
              <a:t/>
            </a:r>
            <a:endParaRPr sz="4800">
              <a:solidFill>
                <a:schemeClr val="dk1"/>
              </a:solidFill>
              <a:latin typeface="Calibri"/>
              <a:ea typeface="Calibri"/>
              <a:cs typeface="Calibri"/>
              <a:sym typeface="Calibri"/>
            </a:endParaRPr>
          </a:p>
          <a:p>
            <a:pPr indent="-533400" lvl="0" marL="457200" rtl="0" algn="l">
              <a:spcBef>
                <a:spcPts val="0"/>
              </a:spcBef>
              <a:spcAft>
                <a:spcPts val="0"/>
              </a:spcAft>
              <a:buClr>
                <a:schemeClr val="dk1"/>
              </a:buClr>
              <a:buSzPts val="4800"/>
              <a:buFont typeface="Calibri"/>
              <a:buChar char="●"/>
            </a:pPr>
            <a:r>
              <a:rPr b="1" lang="en-US" sz="4800">
                <a:solidFill>
                  <a:schemeClr val="dk1"/>
                </a:solidFill>
                <a:latin typeface="Calibri"/>
                <a:ea typeface="Calibri"/>
                <a:cs typeface="Calibri"/>
                <a:sym typeface="Calibri"/>
              </a:rPr>
              <a:t>Farming Methods</a:t>
            </a:r>
            <a:endParaRPr b="1" sz="4800">
              <a:solidFill>
                <a:schemeClr val="dk1"/>
              </a:solidFill>
              <a:latin typeface="Calibri"/>
              <a:ea typeface="Calibri"/>
              <a:cs typeface="Calibri"/>
              <a:sym typeface="Calibri"/>
            </a:endParaRPr>
          </a:p>
          <a:p>
            <a:pPr indent="-533400" lvl="1"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Hydroponics </a:t>
            </a:r>
            <a:endParaRPr sz="4800">
              <a:solidFill>
                <a:schemeClr val="dk1"/>
              </a:solidFill>
              <a:latin typeface="Calibri"/>
              <a:ea typeface="Calibri"/>
              <a:cs typeface="Calibri"/>
              <a:sym typeface="Calibri"/>
            </a:endParaRPr>
          </a:p>
          <a:p>
            <a:pPr indent="-533400" lvl="1"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Greenhouse Farming </a:t>
            </a:r>
            <a:endParaRPr sz="4800">
              <a:solidFill>
                <a:schemeClr val="dk1"/>
              </a:solidFill>
              <a:latin typeface="Calibri"/>
              <a:ea typeface="Calibri"/>
              <a:cs typeface="Calibri"/>
              <a:sym typeface="Calibri"/>
            </a:endParaRPr>
          </a:p>
          <a:p>
            <a:pPr indent="-533400" lvl="1"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Conventional Farming</a:t>
            </a:r>
            <a:endParaRPr sz="4800">
              <a:solidFill>
                <a:schemeClr val="dk1"/>
              </a:solidFill>
              <a:latin typeface="Calibri"/>
              <a:ea typeface="Calibri"/>
              <a:cs typeface="Calibri"/>
              <a:sym typeface="Calibri"/>
            </a:endParaRPr>
          </a:p>
          <a:p>
            <a:pPr indent="-533400" lvl="1" marL="914400" rtl="0" algn="l">
              <a:spcBef>
                <a:spcPts val="0"/>
              </a:spcBef>
              <a:spcAft>
                <a:spcPts val="0"/>
              </a:spcAft>
              <a:buClr>
                <a:schemeClr val="dk1"/>
              </a:buClr>
              <a:buSzPts val="4800"/>
              <a:buFont typeface="Calibri"/>
              <a:buChar char="○"/>
            </a:pPr>
            <a:r>
              <a:rPr lang="en-US" sz="4800">
                <a:solidFill>
                  <a:schemeClr val="dk1"/>
                </a:solidFill>
                <a:latin typeface="Calibri"/>
                <a:ea typeface="Calibri"/>
                <a:cs typeface="Calibri"/>
                <a:sym typeface="Calibri"/>
              </a:rPr>
              <a:t>Vertical Farming </a:t>
            </a:r>
            <a:endParaRPr sz="48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55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4800">
              <a:solidFill>
                <a:schemeClr val="dk1"/>
              </a:solidFill>
              <a:latin typeface="Calibri"/>
              <a:ea typeface="Calibri"/>
              <a:cs typeface="Calibri"/>
              <a:sym typeface="Calibri"/>
            </a:endParaRPr>
          </a:p>
          <a:p>
            <a:pPr indent="0" lvl="0" marL="0" rtl="0" algn="l">
              <a:spcBef>
                <a:spcPts val="0"/>
              </a:spcBef>
              <a:spcAft>
                <a:spcPts val="0"/>
              </a:spcAft>
              <a:buNone/>
            </a:pPr>
            <a:r>
              <a:t/>
            </a:r>
            <a:endParaRPr sz="4800">
              <a:solidFill>
                <a:schemeClr val="dk1"/>
              </a:solidFill>
              <a:latin typeface="Calibri"/>
              <a:ea typeface="Calibri"/>
              <a:cs typeface="Calibri"/>
              <a:sym typeface="Calibri"/>
            </a:endParaRPr>
          </a:p>
        </p:txBody>
      </p:sp>
      <p:sp>
        <p:nvSpPr>
          <p:cNvPr id="54" name="Google Shape;54;g2cbbd570d63_3_969"/>
          <p:cNvSpPr txBox="1"/>
          <p:nvPr/>
        </p:nvSpPr>
        <p:spPr>
          <a:xfrm>
            <a:off x="18574138" y="7270850"/>
            <a:ext cx="8524800" cy="126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5500">
                <a:solidFill>
                  <a:srgbClr val="760000"/>
                </a:solidFill>
                <a:latin typeface="Calibri"/>
                <a:ea typeface="Calibri"/>
                <a:cs typeface="Calibri"/>
                <a:sym typeface="Calibri"/>
              </a:rPr>
              <a:t>RESULTS</a:t>
            </a:r>
            <a:endParaRPr b="1" sz="5500">
              <a:solidFill>
                <a:srgbClr val="760000"/>
              </a:solidFill>
              <a:latin typeface="Calibri"/>
              <a:ea typeface="Calibri"/>
              <a:cs typeface="Calibri"/>
              <a:sym typeface="Calibri"/>
            </a:endParaRPr>
          </a:p>
        </p:txBody>
      </p:sp>
      <p:sp>
        <p:nvSpPr>
          <p:cNvPr id="55" name="Google Shape;55;g2cbbd570d63_3_969"/>
          <p:cNvSpPr txBox="1"/>
          <p:nvPr/>
        </p:nvSpPr>
        <p:spPr>
          <a:xfrm>
            <a:off x="32152475" y="25516300"/>
            <a:ext cx="10146000" cy="10884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4800">
                <a:solidFill>
                  <a:srgbClr val="980000"/>
                </a:solidFill>
                <a:latin typeface="Calibri"/>
                <a:ea typeface="Calibri"/>
                <a:cs typeface="Calibri"/>
                <a:sym typeface="Calibri"/>
              </a:rPr>
              <a:t>REFERENCES</a:t>
            </a:r>
            <a:endParaRPr b="1" sz="4800">
              <a:solidFill>
                <a:srgbClr val="980000"/>
              </a:solidFill>
              <a:latin typeface="Calibri"/>
              <a:ea typeface="Calibri"/>
              <a:cs typeface="Calibri"/>
              <a:sym typeface="Calibri"/>
            </a:endParaRPr>
          </a:p>
          <a:p>
            <a:pPr indent="45720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Katayama, Naomi, et al. "Entomophagy as part of a space diet for habitation on Mars." The Journal of Space Technology and Science 21.2 (2005): 2_27-2_38.</a:t>
            </a:r>
            <a:endParaRPr sz="4800">
              <a:solidFill>
                <a:schemeClr val="dk1"/>
              </a:solidFill>
              <a:latin typeface="Calibri"/>
              <a:ea typeface="Calibri"/>
              <a:cs typeface="Calibri"/>
              <a:sym typeface="Calibri"/>
            </a:endParaRPr>
          </a:p>
          <a:p>
            <a:pPr indent="457200" lvl="0" marL="0" rtl="0" algn="l">
              <a:spcBef>
                <a:spcPts val="0"/>
              </a:spcBef>
              <a:spcAft>
                <a:spcPts val="0"/>
              </a:spcAft>
              <a:buClr>
                <a:schemeClr val="dk1"/>
              </a:buClr>
              <a:buSzPts val="1100"/>
              <a:buFont typeface="Arial"/>
              <a:buNone/>
            </a:pPr>
            <a:r>
              <a:t/>
            </a:r>
            <a:endParaRPr sz="4800">
              <a:solidFill>
                <a:schemeClr val="dk1"/>
              </a:solidFill>
              <a:latin typeface="Calibri"/>
              <a:ea typeface="Calibri"/>
              <a:cs typeface="Calibri"/>
              <a:sym typeface="Calibri"/>
            </a:endParaRPr>
          </a:p>
          <a:p>
            <a:pPr indent="45720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"Farming on Mars: Treatment of basaltic regolith soil and briny water simulants sustains plant growth." Plos one 17.8 (2022): e0272209.</a:t>
            </a:r>
            <a:endParaRPr sz="4800">
              <a:solidFill>
                <a:schemeClr val="dk1"/>
              </a:solidFill>
              <a:latin typeface="Calibri"/>
              <a:ea typeface="Calibri"/>
              <a:cs typeface="Calibri"/>
              <a:sym typeface="Calibri"/>
            </a:endParaRPr>
          </a:p>
        </p:txBody>
      </p:sp>
      <p:sp>
        <p:nvSpPr>
          <p:cNvPr id="56" name="Google Shape;56;g2cbbd570d63_3_969"/>
          <p:cNvSpPr txBox="1"/>
          <p:nvPr/>
        </p:nvSpPr>
        <p:spPr>
          <a:xfrm>
            <a:off x="32699975" y="8539256"/>
            <a:ext cx="10146000" cy="11147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This research explores how light and temperature combinations improve crop yield and nutrition, crucial for efficient space cultivation systems and Mars habitats. As shown in Table 1 at least a farming area of 455 m2</a:t>
            </a:r>
            <a:endParaRPr sz="48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is needed to cultivate all crops within a given year.  After comparing each farming method and energy sources, the best would be a combination of a hydroponic system that is powered by a RTG. Hydroponics require no soil which is required for the other methods. The regolith on mars can be altered into a soil using alfalfa powder or transportation of soil to Mars is possible but will take a lot of time a cost a lot respectively. Hydroponics system will take a lot of power but a RTG will be able to run it effectively and efficiently compared to the other energy sources, despite their pros. </a:t>
            </a:r>
            <a:endParaRPr sz="48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48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4800">
              <a:solidFill>
                <a:schemeClr val="dk1"/>
              </a:solidFill>
              <a:latin typeface="Calibri"/>
              <a:ea typeface="Calibri"/>
              <a:cs typeface="Calibri"/>
              <a:sym typeface="Calibri"/>
            </a:endParaRPr>
          </a:p>
          <a:p>
            <a:pPr indent="0" lvl="0" marL="0" rtl="0" algn="l">
              <a:spcBef>
                <a:spcPts val="0"/>
              </a:spcBef>
              <a:spcAft>
                <a:spcPts val="0"/>
              </a:spcAft>
              <a:buNone/>
            </a:pPr>
            <a:r>
              <a:t/>
            </a:r>
            <a:endParaRPr sz="4800">
              <a:solidFill>
                <a:schemeClr val="dk1"/>
              </a:solidFill>
              <a:latin typeface="Calibri"/>
              <a:ea typeface="Calibri"/>
              <a:cs typeface="Calibri"/>
              <a:sym typeface="Calibri"/>
            </a:endParaRPr>
          </a:p>
        </p:txBody>
      </p:sp>
      <p:graphicFrame>
        <p:nvGraphicFramePr>
          <p:cNvPr id="57" name="Google Shape;57;g2cbbd570d63_3_969"/>
          <p:cNvGraphicFramePr/>
          <p:nvPr/>
        </p:nvGraphicFramePr>
        <p:xfrm>
          <a:off x="12115663" y="9436975"/>
          <a:ext cx="3000000" cy="3000000"/>
        </p:xfrm>
        <a:graphic>
          <a:graphicData uri="http://schemas.openxmlformats.org/drawingml/2006/table">
            <a:tbl>
              <a:tblPr>
                <a:noFill/>
                <a:tableStyleId>{D7E58716-4C74-4937-A23F-2D8D5A26DB22}</a:tableStyleId>
              </a:tblPr>
              <a:tblGrid>
                <a:gridCol w="3324325"/>
                <a:gridCol w="3324325"/>
                <a:gridCol w="3324325"/>
                <a:gridCol w="3324325"/>
                <a:gridCol w="3388575"/>
                <a:gridCol w="3260200"/>
              </a:tblGrid>
              <a:tr h="3873050">
                <a:tc>
                  <a:txBody>
                    <a:bodyPr/>
                    <a:lstStyle/>
                    <a:p>
                      <a:pPr indent="0" lvl="0" marL="0" rtl="0" algn="l">
                        <a:spcBef>
                          <a:spcPts val="0"/>
                        </a:spcBef>
                        <a:spcAft>
                          <a:spcPts val="0"/>
                        </a:spcAft>
                        <a:buNone/>
                      </a:pPr>
                      <a:r>
                        <a:rPr lang="en-US" sz="4800">
                          <a:latin typeface="Calibri"/>
                          <a:ea typeface="Calibri"/>
                          <a:cs typeface="Calibri"/>
                          <a:sym typeface="Calibri"/>
                        </a:rPr>
                        <a:t>Crop</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latin typeface="Calibri"/>
                          <a:ea typeface="Calibri"/>
                          <a:cs typeface="Calibri"/>
                          <a:sym typeface="Calibri"/>
                        </a:rPr>
                        <a:t>Temperature (</a:t>
                      </a:r>
                      <a:r>
                        <a:rPr lang="en-US" sz="4800">
                          <a:solidFill>
                            <a:schemeClr val="dk1"/>
                          </a:solidFill>
                          <a:latin typeface="Calibri"/>
                          <a:ea typeface="Calibri"/>
                          <a:cs typeface="Calibri"/>
                          <a:sym typeface="Calibri"/>
                        </a:rPr>
                        <a:t>°C</a:t>
                      </a:r>
                      <a:r>
                        <a:rPr lang="en-US" sz="4800">
                          <a:latin typeface="Calibri"/>
                          <a:ea typeface="Calibri"/>
                          <a:cs typeface="Calibri"/>
                          <a:sym typeface="Calibri"/>
                        </a:rPr>
                        <a:t>)</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latin typeface="Calibri"/>
                          <a:ea typeface="Calibri"/>
                          <a:cs typeface="Calibri"/>
                          <a:sym typeface="Calibri"/>
                        </a:rPr>
                        <a:t>Light Intensity</a:t>
                      </a:r>
                      <a:endParaRPr sz="48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(W/m</a:t>
                      </a:r>
                      <a:r>
                        <a:rPr baseline="30000" lang="en-US" sz="4800">
                          <a:solidFill>
                            <a:schemeClr val="dk1"/>
                          </a:solidFill>
                          <a:latin typeface="Calibri"/>
                          <a:ea typeface="Calibri"/>
                          <a:cs typeface="Calibri"/>
                          <a:sym typeface="Calibri"/>
                        </a:rPr>
                        <a:t>2</a:t>
                      </a:r>
                      <a:r>
                        <a:rPr lang="en-US" sz="4800">
                          <a:solidFill>
                            <a:schemeClr val="dk1"/>
                          </a:solidFill>
                          <a:latin typeface="Calibri"/>
                          <a:ea typeface="Calibri"/>
                          <a:cs typeface="Calibri"/>
                          <a:sym typeface="Calibri"/>
                        </a:rPr>
                        <a:t>)</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latin typeface="Calibri"/>
                          <a:ea typeface="Calibri"/>
                          <a:cs typeface="Calibri"/>
                          <a:sym typeface="Calibri"/>
                        </a:rPr>
                        <a:t>Yield (</a:t>
                      </a:r>
                      <a:r>
                        <a:rPr lang="en-US" sz="4800">
                          <a:solidFill>
                            <a:schemeClr val="dk1"/>
                          </a:solidFill>
                          <a:latin typeface="Calibri"/>
                          <a:ea typeface="Calibri"/>
                          <a:cs typeface="Calibri"/>
                          <a:sym typeface="Calibri"/>
                        </a:rPr>
                        <a:t>kg/1000m</a:t>
                      </a:r>
                      <a:r>
                        <a:rPr baseline="30000" lang="en-US" sz="4800">
                          <a:solidFill>
                            <a:schemeClr val="dk1"/>
                          </a:solidFill>
                          <a:latin typeface="Calibri"/>
                          <a:ea typeface="Calibri"/>
                          <a:cs typeface="Calibri"/>
                          <a:sym typeface="Calibri"/>
                        </a:rPr>
                        <a:t>2</a:t>
                      </a:r>
                      <a:r>
                        <a:rPr lang="en-US" sz="4800">
                          <a:latin typeface="Calibri"/>
                          <a:ea typeface="Calibri"/>
                          <a:cs typeface="Calibri"/>
                          <a:sym typeface="Calibri"/>
                        </a:rPr>
                        <a:t>)</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latin typeface="Calibri"/>
                          <a:ea typeface="Calibri"/>
                          <a:cs typeface="Calibri"/>
                          <a:sym typeface="Calibri"/>
                        </a:rPr>
                        <a:t>Energy </a:t>
                      </a:r>
                      <a:endParaRPr sz="4800">
                        <a:latin typeface="Calibri"/>
                        <a:ea typeface="Calibri"/>
                        <a:cs typeface="Calibri"/>
                        <a:sym typeface="Calibri"/>
                      </a:endParaRPr>
                    </a:p>
                    <a:p>
                      <a:pPr indent="0" lvl="0" marL="0" rtl="0" algn="l">
                        <a:spcBef>
                          <a:spcPts val="0"/>
                        </a:spcBef>
                        <a:spcAft>
                          <a:spcPts val="0"/>
                        </a:spcAft>
                        <a:buNone/>
                      </a:pPr>
                      <a:r>
                        <a:rPr lang="en-US" sz="4800">
                          <a:solidFill>
                            <a:schemeClr val="dk1"/>
                          </a:solidFill>
                          <a:latin typeface="Calibri"/>
                          <a:ea typeface="Calibri"/>
                          <a:cs typeface="Calibri"/>
                          <a:sym typeface="Calibri"/>
                        </a:rPr>
                        <a:t>(kcal/100g)</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latin typeface="Calibri"/>
                          <a:ea typeface="Calibri"/>
                          <a:cs typeface="Calibri"/>
                          <a:sym typeface="Calibri"/>
                        </a:rPr>
                        <a:t>Farming Area </a:t>
                      </a:r>
                      <a:endParaRPr sz="4800">
                        <a:latin typeface="Calibri"/>
                        <a:ea typeface="Calibri"/>
                        <a:cs typeface="Calibri"/>
                        <a:sym typeface="Calibri"/>
                      </a:endParaRPr>
                    </a:p>
                    <a:p>
                      <a:pPr indent="0" lvl="0" marL="0" rtl="0" algn="l">
                        <a:spcBef>
                          <a:spcPts val="0"/>
                        </a:spcBef>
                        <a:spcAft>
                          <a:spcPts val="0"/>
                        </a:spcAft>
                        <a:buNone/>
                      </a:pPr>
                      <a:r>
                        <a:rPr lang="en-US" sz="4800">
                          <a:latin typeface="Calibri"/>
                          <a:ea typeface="Calibri"/>
                          <a:cs typeface="Calibri"/>
                          <a:sym typeface="Calibri"/>
                        </a:rPr>
                        <a:t>(2000 kcal/day</a:t>
                      </a:r>
                      <a:endParaRPr sz="4800">
                        <a:latin typeface="Calibri"/>
                        <a:ea typeface="Calibri"/>
                        <a:cs typeface="Calibri"/>
                        <a:sym typeface="Calibri"/>
                      </a:endParaRPr>
                    </a:p>
                    <a:p>
                      <a:pPr indent="0" lvl="0" marL="0" rtl="0" algn="l">
                        <a:spcBef>
                          <a:spcPts val="0"/>
                        </a:spcBef>
                        <a:spcAft>
                          <a:spcPts val="0"/>
                        </a:spcAft>
                        <a:buNone/>
                      </a:pPr>
                      <a:r>
                        <a:rPr lang="en-US" sz="4800">
                          <a:solidFill>
                            <a:schemeClr val="dk1"/>
                          </a:solidFill>
                          <a:latin typeface="Calibri"/>
                          <a:ea typeface="Calibri"/>
                          <a:cs typeface="Calibri"/>
                          <a:sym typeface="Calibri"/>
                        </a:rPr>
                        <a:t>m</a:t>
                      </a:r>
                      <a:r>
                        <a:rPr baseline="30000" lang="en-US" sz="4800">
                          <a:solidFill>
                            <a:schemeClr val="dk1"/>
                          </a:solidFill>
                          <a:latin typeface="Calibri"/>
                          <a:ea typeface="Calibri"/>
                          <a:cs typeface="Calibri"/>
                          <a:sym typeface="Calibri"/>
                        </a:rPr>
                        <a:t>2</a:t>
                      </a:r>
                      <a:r>
                        <a:rPr lang="en-US" sz="4800">
                          <a:latin typeface="Calibri"/>
                          <a:ea typeface="Calibri"/>
                          <a:cs typeface="Calibri"/>
                          <a:sym typeface="Calibri"/>
                        </a:rPr>
                        <a:t>)</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38600">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Rice</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16-25</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latin typeface="Calibri"/>
                          <a:ea typeface="Calibri"/>
                          <a:cs typeface="Calibri"/>
                          <a:sym typeface="Calibri"/>
                        </a:rPr>
                        <a:t>54.72</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latin typeface="Calibri"/>
                          <a:ea typeface="Calibri"/>
                          <a:cs typeface="Calibri"/>
                          <a:sym typeface="Calibri"/>
                        </a:rPr>
                        <a:t>526</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356</a:t>
                      </a:r>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latin typeface="Calibri"/>
                          <a:ea typeface="Calibri"/>
                          <a:cs typeface="Calibri"/>
                          <a:sym typeface="Calibri"/>
                        </a:rPr>
                        <a:t>130</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38600">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Wheat</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10-15</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130.43</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280</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337</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451</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38600">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Soybean</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25-35</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100</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367</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417</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139</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54300">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Buckwheat</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18–23</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32.6</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106</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364</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394</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38600">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Quinoa</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15-20</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31.08</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178</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403</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254</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938600">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Potato</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18</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119.56</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3000</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76</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80</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627200">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Sweet Potato</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28</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US" sz="4800">
                          <a:solidFill>
                            <a:schemeClr val="dk1"/>
                          </a:solidFill>
                          <a:latin typeface="Calibri"/>
                          <a:ea typeface="Calibri"/>
                          <a:cs typeface="Calibri"/>
                          <a:sym typeface="Calibri"/>
                        </a:rPr>
                        <a:t>130.43</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3180</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150</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4800">
                          <a:solidFill>
                            <a:schemeClr val="dk1"/>
                          </a:solidFill>
                          <a:latin typeface="Calibri"/>
                          <a:ea typeface="Calibri"/>
                          <a:cs typeface="Calibri"/>
                          <a:sym typeface="Calibri"/>
                        </a:rPr>
                        <a:t>64</a:t>
                      </a:r>
                      <a:endParaRPr sz="48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58" name="Google Shape;58;g2cbbd570d63_3_969"/>
          <p:cNvSpPr txBox="1"/>
          <p:nvPr/>
        </p:nvSpPr>
        <p:spPr>
          <a:xfrm>
            <a:off x="12323050" y="8457500"/>
            <a:ext cx="3086100" cy="72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4800">
                <a:latin typeface="Calibri"/>
                <a:ea typeface="Calibri"/>
                <a:cs typeface="Calibri"/>
                <a:sym typeface="Calibri"/>
              </a:rPr>
              <a:t>Table 1: </a:t>
            </a:r>
            <a:endParaRPr sz="4800">
              <a:latin typeface="Calibri"/>
              <a:ea typeface="Calibri"/>
              <a:cs typeface="Calibri"/>
              <a:sym typeface="Calibri"/>
            </a:endParaRPr>
          </a:p>
        </p:txBody>
      </p:sp>
      <p:sp>
        <p:nvSpPr>
          <p:cNvPr id="59" name="Google Shape;59;g2cbbd570d63_3_969"/>
          <p:cNvSpPr/>
          <p:nvPr/>
        </p:nvSpPr>
        <p:spPr>
          <a:xfrm>
            <a:off x="17893441" y="21844924"/>
            <a:ext cx="4389300" cy="7536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lnSpc>
                <a:spcPct val="115000"/>
              </a:lnSpc>
              <a:spcBef>
                <a:spcPts val="0"/>
              </a:spcBef>
              <a:spcAft>
                <a:spcPts val="0"/>
              </a:spcAft>
              <a:buNone/>
            </a:pPr>
            <a:r>
              <a:rPr lang="en-US" sz="4800">
                <a:solidFill>
                  <a:srgbClr val="FFFFFF"/>
                </a:solidFill>
                <a:latin typeface="Calibri"/>
                <a:ea typeface="Calibri"/>
                <a:cs typeface="Calibri"/>
                <a:sym typeface="Calibri"/>
              </a:rPr>
              <a:t>Soil</a:t>
            </a:r>
            <a:endParaRPr sz="4800">
              <a:solidFill>
                <a:srgbClr val="FFFFFF"/>
              </a:solidFill>
              <a:latin typeface="Calibri"/>
              <a:ea typeface="Calibri"/>
              <a:cs typeface="Calibri"/>
              <a:sym typeface="Calibri"/>
            </a:endParaRPr>
          </a:p>
        </p:txBody>
      </p:sp>
      <p:sp>
        <p:nvSpPr>
          <p:cNvPr id="60" name="Google Shape;60;g2cbbd570d63_3_969"/>
          <p:cNvSpPr/>
          <p:nvPr/>
        </p:nvSpPr>
        <p:spPr>
          <a:xfrm>
            <a:off x="10637500" y="21844775"/>
            <a:ext cx="7256100" cy="7536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rPr lang="en-US" sz="4800">
                <a:solidFill>
                  <a:srgbClr val="FFFFFF"/>
                </a:solidFill>
                <a:latin typeface="Calibri"/>
                <a:ea typeface="Calibri"/>
                <a:cs typeface="Calibri"/>
                <a:sym typeface="Calibri"/>
              </a:rPr>
              <a:t>Farming Methods</a:t>
            </a:r>
            <a:endParaRPr sz="4800">
              <a:solidFill>
                <a:srgbClr val="FFFFFF"/>
              </a:solidFill>
              <a:latin typeface="Calibri"/>
              <a:ea typeface="Calibri"/>
              <a:cs typeface="Calibri"/>
              <a:sym typeface="Calibri"/>
            </a:endParaRPr>
          </a:p>
        </p:txBody>
      </p:sp>
      <p:sp>
        <p:nvSpPr>
          <p:cNvPr id="61" name="Google Shape;61;g2cbbd570d63_3_969"/>
          <p:cNvSpPr/>
          <p:nvPr/>
        </p:nvSpPr>
        <p:spPr>
          <a:xfrm>
            <a:off x="22334266" y="21844924"/>
            <a:ext cx="4389300" cy="7536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lnSpc>
                <a:spcPct val="115000"/>
              </a:lnSpc>
              <a:spcBef>
                <a:spcPts val="0"/>
              </a:spcBef>
              <a:spcAft>
                <a:spcPts val="0"/>
              </a:spcAft>
              <a:buNone/>
            </a:pPr>
            <a:r>
              <a:rPr lang="en-US" sz="4800">
                <a:solidFill>
                  <a:srgbClr val="FFFFFF"/>
                </a:solidFill>
                <a:latin typeface="Calibri"/>
                <a:ea typeface="Calibri"/>
                <a:cs typeface="Calibri"/>
                <a:sym typeface="Calibri"/>
              </a:rPr>
              <a:t>Low Cost</a:t>
            </a:r>
            <a:endParaRPr sz="4800">
              <a:solidFill>
                <a:srgbClr val="FFFFFF"/>
              </a:solidFill>
              <a:latin typeface="Calibri"/>
              <a:ea typeface="Calibri"/>
              <a:cs typeface="Calibri"/>
              <a:sym typeface="Calibri"/>
            </a:endParaRPr>
          </a:p>
        </p:txBody>
      </p:sp>
      <p:sp>
        <p:nvSpPr>
          <p:cNvPr id="62" name="Google Shape;62;g2cbbd570d63_3_969"/>
          <p:cNvSpPr/>
          <p:nvPr/>
        </p:nvSpPr>
        <p:spPr>
          <a:xfrm>
            <a:off x="10637500" y="22626780"/>
            <a:ext cx="7211700" cy="16911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rPr lang="en-US" sz="4800">
                <a:solidFill>
                  <a:srgbClr val="FFFFFF"/>
                </a:solidFill>
                <a:latin typeface="Calibri"/>
                <a:ea typeface="Calibri"/>
                <a:cs typeface="Calibri"/>
                <a:sym typeface="Calibri"/>
              </a:rPr>
              <a:t>Hydroponic</a:t>
            </a:r>
            <a:endParaRPr sz="4800">
              <a:solidFill>
                <a:srgbClr val="FFFFFF"/>
              </a:solidFill>
              <a:latin typeface="Calibri"/>
              <a:ea typeface="Calibri"/>
              <a:cs typeface="Calibri"/>
              <a:sym typeface="Calibri"/>
            </a:endParaRPr>
          </a:p>
        </p:txBody>
      </p:sp>
      <p:sp>
        <p:nvSpPr>
          <p:cNvPr id="63" name="Google Shape;63;g2cbbd570d63_3_969"/>
          <p:cNvSpPr/>
          <p:nvPr/>
        </p:nvSpPr>
        <p:spPr>
          <a:xfrm>
            <a:off x="17921302" y="22626097"/>
            <a:ext cx="4333800" cy="16911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sz="4800">
              <a:solidFill>
                <a:srgbClr val="FFFFFF"/>
              </a:solidFill>
              <a:latin typeface="Calibri"/>
              <a:ea typeface="Calibri"/>
              <a:cs typeface="Calibri"/>
              <a:sym typeface="Calibri"/>
            </a:endParaRPr>
          </a:p>
        </p:txBody>
      </p:sp>
      <p:sp>
        <p:nvSpPr>
          <p:cNvPr id="64" name="Google Shape;64;g2cbbd570d63_3_969"/>
          <p:cNvSpPr/>
          <p:nvPr/>
        </p:nvSpPr>
        <p:spPr>
          <a:xfrm>
            <a:off x="22334269" y="22625543"/>
            <a:ext cx="4398300" cy="16911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sz="4800">
              <a:solidFill>
                <a:srgbClr val="FFFFFF"/>
              </a:solidFill>
              <a:latin typeface="Calibri"/>
              <a:ea typeface="Calibri"/>
              <a:cs typeface="Calibri"/>
              <a:sym typeface="Calibri"/>
            </a:endParaRPr>
          </a:p>
        </p:txBody>
      </p:sp>
      <p:sp>
        <p:nvSpPr>
          <p:cNvPr id="65" name="Google Shape;65;g2cbbd570d63_3_969"/>
          <p:cNvSpPr/>
          <p:nvPr/>
        </p:nvSpPr>
        <p:spPr>
          <a:xfrm>
            <a:off x="26775092" y="21844785"/>
            <a:ext cx="4389300" cy="7536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lnSpc>
                <a:spcPct val="115000"/>
              </a:lnSpc>
              <a:spcBef>
                <a:spcPts val="0"/>
              </a:spcBef>
              <a:spcAft>
                <a:spcPts val="0"/>
              </a:spcAft>
              <a:buNone/>
            </a:pPr>
            <a:r>
              <a:rPr lang="en-US" sz="4800">
                <a:solidFill>
                  <a:srgbClr val="FFFFFF"/>
                </a:solidFill>
                <a:latin typeface="Calibri"/>
                <a:ea typeface="Calibri"/>
                <a:cs typeface="Calibri"/>
                <a:sym typeface="Calibri"/>
              </a:rPr>
              <a:t>Low </a:t>
            </a:r>
            <a:r>
              <a:rPr lang="en-US" sz="4800">
                <a:solidFill>
                  <a:srgbClr val="FFFFFF"/>
                </a:solidFill>
                <a:latin typeface="Calibri"/>
                <a:ea typeface="Calibri"/>
                <a:cs typeface="Calibri"/>
                <a:sym typeface="Calibri"/>
              </a:rPr>
              <a:t>Energy</a:t>
            </a:r>
            <a:endParaRPr sz="4800">
              <a:solidFill>
                <a:srgbClr val="FFFFFF"/>
              </a:solidFill>
              <a:latin typeface="Calibri"/>
              <a:ea typeface="Calibri"/>
              <a:cs typeface="Calibri"/>
              <a:sym typeface="Calibri"/>
            </a:endParaRPr>
          </a:p>
        </p:txBody>
      </p:sp>
      <p:sp>
        <p:nvSpPr>
          <p:cNvPr id="66" name="Google Shape;66;g2cbbd570d63_3_969"/>
          <p:cNvSpPr/>
          <p:nvPr/>
        </p:nvSpPr>
        <p:spPr>
          <a:xfrm>
            <a:off x="26770559" y="22626097"/>
            <a:ext cx="4398300" cy="16911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sz="4800">
              <a:solidFill>
                <a:srgbClr val="FFFFFF"/>
              </a:solidFill>
              <a:latin typeface="Calibri"/>
              <a:ea typeface="Calibri"/>
              <a:cs typeface="Calibri"/>
              <a:sym typeface="Calibri"/>
            </a:endParaRPr>
          </a:p>
        </p:txBody>
      </p:sp>
      <p:sp>
        <p:nvSpPr>
          <p:cNvPr id="67" name="Google Shape;67;g2cbbd570d63_3_969"/>
          <p:cNvSpPr/>
          <p:nvPr/>
        </p:nvSpPr>
        <p:spPr>
          <a:xfrm>
            <a:off x="17925841" y="24345566"/>
            <a:ext cx="4333800" cy="16911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sz="4800">
              <a:solidFill>
                <a:srgbClr val="FFFFFF"/>
              </a:solidFill>
              <a:latin typeface="Calibri"/>
              <a:ea typeface="Calibri"/>
              <a:cs typeface="Calibri"/>
              <a:sym typeface="Calibri"/>
            </a:endParaRPr>
          </a:p>
        </p:txBody>
      </p:sp>
      <p:sp>
        <p:nvSpPr>
          <p:cNvPr id="68" name="Google Shape;68;g2cbbd570d63_3_969"/>
          <p:cNvSpPr/>
          <p:nvPr/>
        </p:nvSpPr>
        <p:spPr>
          <a:xfrm>
            <a:off x="22338809" y="24345012"/>
            <a:ext cx="4398300" cy="16911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sz="4800">
              <a:solidFill>
                <a:srgbClr val="FFFFFF"/>
              </a:solidFill>
              <a:latin typeface="Calibri"/>
              <a:ea typeface="Calibri"/>
              <a:cs typeface="Calibri"/>
              <a:sym typeface="Calibri"/>
            </a:endParaRPr>
          </a:p>
        </p:txBody>
      </p:sp>
      <p:sp>
        <p:nvSpPr>
          <p:cNvPr id="69" name="Google Shape;69;g2cbbd570d63_3_969"/>
          <p:cNvSpPr/>
          <p:nvPr/>
        </p:nvSpPr>
        <p:spPr>
          <a:xfrm>
            <a:off x="26775098" y="24345566"/>
            <a:ext cx="4398300" cy="16911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sz="4800">
              <a:solidFill>
                <a:srgbClr val="FFFFFF"/>
              </a:solidFill>
              <a:latin typeface="Calibri"/>
              <a:ea typeface="Calibri"/>
              <a:cs typeface="Calibri"/>
              <a:sym typeface="Calibri"/>
            </a:endParaRPr>
          </a:p>
        </p:txBody>
      </p:sp>
      <p:sp>
        <p:nvSpPr>
          <p:cNvPr id="70" name="Google Shape;70;g2cbbd570d63_3_969"/>
          <p:cNvSpPr/>
          <p:nvPr/>
        </p:nvSpPr>
        <p:spPr>
          <a:xfrm>
            <a:off x="17921302" y="26065590"/>
            <a:ext cx="4333800" cy="16911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sz="4800">
              <a:solidFill>
                <a:srgbClr val="FFFFFF"/>
              </a:solidFill>
              <a:latin typeface="Calibri"/>
              <a:ea typeface="Calibri"/>
              <a:cs typeface="Calibri"/>
              <a:sym typeface="Calibri"/>
            </a:endParaRPr>
          </a:p>
        </p:txBody>
      </p:sp>
      <p:sp>
        <p:nvSpPr>
          <p:cNvPr id="71" name="Google Shape;71;g2cbbd570d63_3_969"/>
          <p:cNvSpPr/>
          <p:nvPr/>
        </p:nvSpPr>
        <p:spPr>
          <a:xfrm>
            <a:off x="22334269" y="26065035"/>
            <a:ext cx="4398300" cy="16911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sz="4800">
              <a:solidFill>
                <a:srgbClr val="FFFFFF"/>
              </a:solidFill>
              <a:latin typeface="Calibri"/>
              <a:ea typeface="Calibri"/>
              <a:cs typeface="Calibri"/>
              <a:sym typeface="Calibri"/>
            </a:endParaRPr>
          </a:p>
        </p:txBody>
      </p:sp>
      <p:sp>
        <p:nvSpPr>
          <p:cNvPr id="72" name="Google Shape;72;g2cbbd570d63_3_969"/>
          <p:cNvSpPr/>
          <p:nvPr/>
        </p:nvSpPr>
        <p:spPr>
          <a:xfrm>
            <a:off x="26770559" y="26065590"/>
            <a:ext cx="4398300" cy="16911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sz="4800">
              <a:solidFill>
                <a:srgbClr val="FFFFFF"/>
              </a:solidFill>
              <a:latin typeface="Calibri"/>
              <a:ea typeface="Calibri"/>
              <a:cs typeface="Calibri"/>
              <a:sym typeface="Calibri"/>
            </a:endParaRPr>
          </a:p>
        </p:txBody>
      </p:sp>
      <p:sp>
        <p:nvSpPr>
          <p:cNvPr id="73" name="Google Shape;73;g2cbbd570d63_3_969"/>
          <p:cNvSpPr/>
          <p:nvPr/>
        </p:nvSpPr>
        <p:spPr>
          <a:xfrm>
            <a:off x="17925841" y="27786169"/>
            <a:ext cx="4333800" cy="16911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sz="4800">
              <a:solidFill>
                <a:srgbClr val="FFFFFF"/>
              </a:solidFill>
              <a:latin typeface="Calibri"/>
              <a:ea typeface="Calibri"/>
              <a:cs typeface="Calibri"/>
              <a:sym typeface="Calibri"/>
            </a:endParaRPr>
          </a:p>
        </p:txBody>
      </p:sp>
      <p:sp>
        <p:nvSpPr>
          <p:cNvPr id="74" name="Google Shape;74;g2cbbd570d63_3_969"/>
          <p:cNvSpPr/>
          <p:nvPr/>
        </p:nvSpPr>
        <p:spPr>
          <a:xfrm>
            <a:off x="22338809" y="27785614"/>
            <a:ext cx="4398300" cy="16911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sz="4800">
              <a:solidFill>
                <a:srgbClr val="FFFFFF"/>
              </a:solidFill>
              <a:latin typeface="Calibri"/>
              <a:ea typeface="Calibri"/>
              <a:cs typeface="Calibri"/>
              <a:sym typeface="Calibri"/>
            </a:endParaRPr>
          </a:p>
        </p:txBody>
      </p:sp>
      <p:sp>
        <p:nvSpPr>
          <p:cNvPr id="75" name="Google Shape;75;g2cbbd570d63_3_969"/>
          <p:cNvSpPr/>
          <p:nvPr/>
        </p:nvSpPr>
        <p:spPr>
          <a:xfrm>
            <a:off x="26775098" y="27786169"/>
            <a:ext cx="4398300" cy="16911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sz="4800">
              <a:solidFill>
                <a:srgbClr val="FFFFFF"/>
              </a:solidFill>
              <a:latin typeface="Calibri"/>
              <a:ea typeface="Calibri"/>
              <a:cs typeface="Calibri"/>
              <a:sym typeface="Calibri"/>
            </a:endParaRPr>
          </a:p>
        </p:txBody>
      </p:sp>
      <p:sp>
        <p:nvSpPr>
          <p:cNvPr id="76" name="Google Shape;76;g2cbbd570d63_3_969"/>
          <p:cNvSpPr/>
          <p:nvPr/>
        </p:nvSpPr>
        <p:spPr>
          <a:xfrm>
            <a:off x="10637500" y="24346527"/>
            <a:ext cx="7211700" cy="16911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rPr lang="en-US" sz="4800">
                <a:solidFill>
                  <a:srgbClr val="FFFFFF"/>
                </a:solidFill>
                <a:latin typeface="Calibri"/>
                <a:ea typeface="Calibri"/>
                <a:cs typeface="Calibri"/>
                <a:sym typeface="Calibri"/>
              </a:rPr>
              <a:t>Greenhouse</a:t>
            </a:r>
            <a:endParaRPr sz="4800">
              <a:solidFill>
                <a:srgbClr val="FFFFFF"/>
              </a:solidFill>
              <a:latin typeface="Calibri"/>
              <a:ea typeface="Calibri"/>
              <a:cs typeface="Calibri"/>
              <a:sym typeface="Calibri"/>
            </a:endParaRPr>
          </a:p>
        </p:txBody>
      </p:sp>
      <p:sp>
        <p:nvSpPr>
          <p:cNvPr id="77" name="Google Shape;77;g2cbbd570d63_3_969"/>
          <p:cNvSpPr/>
          <p:nvPr/>
        </p:nvSpPr>
        <p:spPr>
          <a:xfrm>
            <a:off x="10637500" y="26065441"/>
            <a:ext cx="7211700" cy="16911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rPr lang="en-US" sz="4800">
                <a:solidFill>
                  <a:srgbClr val="FFFFFF"/>
                </a:solidFill>
                <a:latin typeface="Calibri"/>
                <a:ea typeface="Calibri"/>
                <a:cs typeface="Calibri"/>
                <a:sym typeface="Calibri"/>
              </a:rPr>
              <a:t>Conventional</a:t>
            </a:r>
            <a:endParaRPr sz="4800">
              <a:solidFill>
                <a:srgbClr val="FFFFFF"/>
              </a:solidFill>
              <a:latin typeface="Calibri"/>
              <a:ea typeface="Calibri"/>
              <a:cs typeface="Calibri"/>
              <a:sym typeface="Calibri"/>
            </a:endParaRPr>
          </a:p>
        </p:txBody>
      </p:sp>
      <p:sp>
        <p:nvSpPr>
          <p:cNvPr id="78" name="Google Shape;78;g2cbbd570d63_3_969"/>
          <p:cNvSpPr/>
          <p:nvPr/>
        </p:nvSpPr>
        <p:spPr>
          <a:xfrm>
            <a:off x="10642039" y="27786020"/>
            <a:ext cx="7211700" cy="1691100"/>
          </a:xfrm>
          <a:prstGeom prst="rect">
            <a:avLst/>
          </a:prstGeom>
          <a:solidFill>
            <a:srgbClr val="760000"/>
          </a:solidFill>
          <a:ln cap="flat" cmpd="sng" w="9525">
            <a:solidFill>
              <a:srgbClr val="FFFFFF"/>
            </a:solidFill>
            <a:prstDash val="solid"/>
            <a:round/>
            <a:headEnd len="sm" w="sm" type="none"/>
            <a:tailEnd len="sm" w="sm" type="none"/>
          </a:ln>
        </p:spPr>
        <p:txBody>
          <a:bodyPr anchorCtr="0" anchor="ctr" bIns="438850" lIns="438850" spcFirstLastPara="1" rIns="438850" wrap="square" tIns="438850">
            <a:noAutofit/>
          </a:bodyPr>
          <a:lstStyle/>
          <a:p>
            <a:pPr indent="0" lvl="0" marL="0" rtl="0" algn="l">
              <a:spcBef>
                <a:spcPts val="0"/>
              </a:spcBef>
              <a:spcAft>
                <a:spcPts val="0"/>
              </a:spcAft>
              <a:buNone/>
            </a:pPr>
            <a:r>
              <a:rPr lang="en-US" sz="4800">
                <a:solidFill>
                  <a:srgbClr val="FFFFFF"/>
                </a:solidFill>
                <a:latin typeface="Calibri"/>
                <a:ea typeface="Calibri"/>
                <a:cs typeface="Calibri"/>
                <a:sym typeface="Calibri"/>
              </a:rPr>
              <a:t>Vertical</a:t>
            </a:r>
            <a:endParaRPr sz="4800">
              <a:solidFill>
                <a:srgbClr val="FFFFFF"/>
              </a:solidFill>
              <a:latin typeface="Calibri"/>
              <a:ea typeface="Calibri"/>
              <a:cs typeface="Calibri"/>
              <a:sym typeface="Calibri"/>
            </a:endParaRPr>
          </a:p>
        </p:txBody>
      </p:sp>
      <p:sp>
        <p:nvSpPr>
          <p:cNvPr id="79" name="Google Shape;79;g2cbbd570d63_3_969"/>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alfalfa powder</a:t>
            </a:r>
            <a:endParaRPr/>
          </a:p>
        </p:txBody>
      </p:sp>
      <p:sp>
        <p:nvSpPr>
          <p:cNvPr id="80" name="Google Shape;80;g2cbbd570d63_3_969"/>
          <p:cNvSpPr/>
          <p:nvPr/>
        </p:nvSpPr>
        <p:spPr>
          <a:xfrm>
            <a:off x="27550960" y="27525647"/>
            <a:ext cx="2256000" cy="1960200"/>
          </a:xfrm>
          <a:prstGeom prst="mathMultiply">
            <a:avLst>
              <a:gd fmla="val 5080" name="adj1"/>
            </a:avLst>
          </a:prstGeom>
          <a:solidFill>
            <a:srgbClr val="FFFFFF"/>
          </a:solidFill>
          <a:ln>
            <a:noFill/>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a:p>
        </p:txBody>
      </p:sp>
      <p:sp>
        <p:nvSpPr>
          <p:cNvPr id="81" name="Google Shape;81;g2cbbd570d63_3_969"/>
          <p:cNvSpPr/>
          <p:nvPr/>
        </p:nvSpPr>
        <p:spPr>
          <a:xfrm rot="-2459085">
            <a:off x="19033095" y="26611185"/>
            <a:ext cx="1575341" cy="600728"/>
          </a:xfrm>
          <a:prstGeom prst="corner">
            <a:avLst>
              <a:gd fmla="val 18804" name="adj1"/>
              <a:gd fmla="val 18145" name="adj2"/>
            </a:avLst>
          </a:prstGeom>
          <a:solidFill>
            <a:srgbClr val="FFFFFF"/>
          </a:solidFill>
          <a:ln>
            <a:noFill/>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a:p>
        </p:txBody>
      </p:sp>
      <p:sp>
        <p:nvSpPr>
          <p:cNvPr id="82" name="Google Shape;82;g2cbbd570d63_3_969"/>
          <p:cNvSpPr/>
          <p:nvPr/>
        </p:nvSpPr>
        <p:spPr>
          <a:xfrm>
            <a:off x="27550960" y="22492283"/>
            <a:ext cx="2256000" cy="1960200"/>
          </a:xfrm>
          <a:prstGeom prst="mathMultiply">
            <a:avLst>
              <a:gd fmla="val 5080" name="adj1"/>
            </a:avLst>
          </a:prstGeom>
          <a:solidFill>
            <a:srgbClr val="FFFFFF"/>
          </a:solidFill>
          <a:ln>
            <a:noFill/>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a:p>
        </p:txBody>
      </p:sp>
      <p:sp>
        <p:nvSpPr>
          <p:cNvPr id="83" name="Google Shape;83;g2cbbd570d63_3_969"/>
          <p:cNvSpPr/>
          <p:nvPr/>
        </p:nvSpPr>
        <p:spPr>
          <a:xfrm rot="-2459085">
            <a:off x="19033095" y="28199021"/>
            <a:ext cx="1575341" cy="600728"/>
          </a:xfrm>
          <a:prstGeom prst="corner">
            <a:avLst>
              <a:gd fmla="val 18804" name="adj1"/>
              <a:gd fmla="val 18145" name="adj2"/>
            </a:avLst>
          </a:prstGeom>
          <a:solidFill>
            <a:srgbClr val="FFFFFF"/>
          </a:solidFill>
          <a:ln>
            <a:noFill/>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a:p>
        </p:txBody>
      </p:sp>
      <p:sp>
        <p:nvSpPr>
          <p:cNvPr id="84" name="Google Shape;84;g2cbbd570d63_3_969"/>
          <p:cNvSpPr txBox="1"/>
          <p:nvPr/>
        </p:nvSpPr>
        <p:spPr>
          <a:xfrm>
            <a:off x="35829875" y="7352588"/>
            <a:ext cx="4724400" cy="110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US" sz="5500">
                <a:solidFill>
                  <a:srgbClr val="760000"/>
                </a:solidFill>
                <a:latin typeface="Calibri"/>
                <a:ea typeface="Calibri"/>
                <a:cs typeface="Calibri"/>
                <a:sym typeface="Calibri"/>
              </a:rPr>
              <a:t>CONCLUSION</a:t>
            </a:r>
            <a:endParaRPr/>
          </a:p>
        </p:txBody>
      </p:sp>
      <p:sp>
        <p:nvSpPr>
          <p:cNvPr id="85" name="Google Shape;85;g2cbbd570d63_3_969"/>
          <p:cNvSpPr/>
          <p:nvPr/>
        </p:nvSpPr>
        <p:spPr>
          <a:xfrm>
            <a:off x="18692860" y="22491301"/>
            <a:ext cx="2256000" cy="1960200"/>
          </a:xfrm>
          <a:prstGeom prst="mathMultiply">
            <a:avLst>
              <a:gd fmla="val 5080" name="adj1"/>
            </a:avLst>
          </a:prstGeom>
          <a:solidFill>
            <a:srgbClr val="FFFFFF"/>
          </a:solidFill>
          <a:ln>
            <a:noFill/>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a:p>
        </p:txBody>
      </p:sp>
      <p:sp>
        <p:nvSpPr>
          <p:cNvPr id="86" name="Google Shape;86;g2cbbd570d63_3_969"/>
          <p:cNvSpPr/>
          <p:nvPr/>
        </p:nvSpPr>
        <p:spPr>
          <a:xfrm rot="-2459085">
            <a:off x="19033095" y="24823638"/>
            <a:ext cx="1575341" cy="600728"/>
          </a:xfrm>
          <a:prstGeom prst="corner">
            <a:avLst>
              <a:gd fmla="val 18804" name="adj1"/>
              <a:gd fmla="val 18145" name="adj2"/>
            </a:avLst>
          </a:prstGeom>
          <a:solidFill>
            <a:srgbClr val="FFFFFF"/>
          </a:solidFill>
          <a:ln>
            <a:noFill/>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a:p>
        </p:txBody>
      </p:sp>
      <p:sp>
        <p:nvSpPr>
          <p:cNvPr id="87" name="Google Shape;87;g2cbbd570d63_3_969"/>
          <p:cNvSpPr/>
          <p:nvPr/>
        </p:nvSpPr>
        <p:spPr>
          <a:xfrm rot="-2459085">
            <a:off x="27891194" y="24891171"/>
            <a:ext cx="1575341" cy="600728"/>
          </a:xfrm>
          <a:prstGeom prst="corner">
            <a:avLst>
              <a:gd fmla="val 18804" name="adj1"/>
              <a:gd fmla="val 18145" name="adj2"/>
            </a:avLst>
          </a:prstGeom>
          <a:solidFill>
            <a:srgbClr val="FFFFFF"/>
          </a:solidFill>
          <a:ln>
            <a:noFill/>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a:p>
        </p:txBody>
      </p:sp>
      <p:sp>
        <p:nvSpPr>
          <p:cNvPr id="88" name="Google Shape;88;g2cbbd570d63_3_969"/>
          <p:cNvSpPr/>
          <p:nvPr/>
        </p:nvSpPr>
        <p:spPr>
          <a:xfrm rot="-2459085">
            <a:off x="27891194" y="26611185"/>
            <a:ext cx="1575341" cy="600728"/>
          </a:xfrm>
          <a:prstGeom prst="corner">
            <a:avLst>
              <a:gd fmla="val 18804" name="adj1"/>
              <a:gd fmla="val 18145" name="adj2"/>
            </a:avLst>
          </a:prstGeom>
          <a:solidFill>
            <a:srgbClr val="FFFFFF"/>
          </a:solidFill>
          <a:ln>
            <a:noFill/>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a:p>
        </p:txBody>
      </p:sp>
      <p:sp>
        <p:nvSpPr>
          <p:cNvPr id="89" name="Google Shape;89;g2cbbd570d63_3_969"/>
          <p:cNvSpPr/>
          <p:nvPr/>
        </p:nvSpPr>
        <p:spPr>
          <a:xfrm>
            <a:off x="23121910" y="22491014"/>
            <a:ext cx="2256000" cy="1960200"/>
          </a:xfrm>
          <a:prstGeom prst="mathMultiply">
            <a:avLst>
              <a:gd fmla="val 5080" name="adj1"/>
            </a:avLst>
          </a:prstGeom>
          <a:solidFill>
            <a:srgbClr val="FFFFFF"/>
          </a:solidFill>
          <a:ln>
            <a:noFill/>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a:p>
        </p:txBody>
      </p:sp>
      <p:sp>
        <p:nvSpPr>
          <p:cNvPr id="90" name="Google Shape;90;g2cbbd570d63_3_969"/>
          <p:cNvSpPr/>
          <p:nvPr/>
        </p:nvSpPr>
        <p:spPr>
          <a:xfrm>
            <a:off x="23387033" y="27525647"/>
            <a:ext cx="2256000" cy="1960200"/>
          </a:xfrm>
          <a:prstGeom prst="mathMultiply">
            <a:avLst>
              <a:gd fmla="val 5080" name="adj1"/>
            </a:avLst>
          </a:prstGeom>
          <a:solidFill>
            <a:srgbClr val="FFFFFF"/>
          </a:solidFill>
          <a:ln>
            <a:noFill/>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a:p>
        </p:txBody>
      </p:sp>
      <p:sp>
        <p:nvSpPr>
          <p:cNvPr id="91" name="Google Shape;91;g2cbbd570d63_3_969"/>
          <p:cNvSpPr/>
          <p:nvPr/>
        </p:nvSpPr>
        <p:spPr>
          <a:xfrm rot="-2459085">
            <a:off x="23729543" y="24890623"/>
            <a:ext cx="1575341" cy="600728"/>
          </a:xfrm>
          <a:prstGeom prst="corner">
            <a:avLst>
              <a:gd fmla="val 18804" name="adj1"/>
              <a:gd fmla="val 18145" name="adj2"/>
            </a:avLst>
          </a:prstGeom>
          <a:solidFill>
            <a:srgbClr val="FFFFFF"/>
          </a:solidFill>
          <a:ln>
            <a:noFill/>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a:p>
        </p:txBody>
      </p:sp>
      <p:sp>
        <p:nvSpPr>
          <p:cNvPr id="92" name="Google Shape;92;g2cbbd570d63_3_969"/>
          <p:cNvSpPr/>
          <p:nvPr/>
        </p:nvSpPr>
        <p:spPr>
          <a:xfrm rot="-2459085">
            <a:off x="23724991" y="26610638"/>
            <a:ext cx="1575341" cy="600728"/>
          </a:xfrm>
          <a:prstGeom prst="corner">
            <a:avLst>
              <a:gd fmla="val 18804" name="adj1"/>
              <a:gd fmla="val 18145" name="adj2"/>
            </a:avLst>
          </a:prstGeom>
          <a:solidFill>
            <a:srgbClr val="FFFFFF"/>
          </a:solidFill>
          <a:ln>
            <a:noFill/>
          </a:ln>
        </p:spPr>
        <p:txBody>
          <a:bodyPr anchorCtr="0" anchor="ctr" bIns="438850" lIns="438850" spcFirstLastPara="1" rIns="438850" wrap="square" tIns="438850">
            <a:noAutofit/>
          </a:bodyPr>
          <a:lstStyle/>
          <a:p>
            <a:pPr indent="0" lvl="0" marL="0" rtl="0" algn="l">
              <a:spcBef>
                <a:spcPts val="0"/>
              </a:spcBef>
              <a:spcAft>
                <a:spcPts val="0"/>
              </a:spcAft>
              <a:buNone/>
            </a:pPr>
            <a:r>
              <a:t/>
            </a:r>
            <a:endParaRPr/>
          </a:p>
        </p:txBody>
      </p:sp>
      <p:sp>
        <p:nvSpPr>
          <p:cNvPr id="93" name="Google Shape;93;g2cbbd570d63_3_969"/>
          <p:cNvSpPr txBox="1"/>
          <p:nvPr/>
        </p:nvSpPr>
        <p:spPr>
          <a:xfrm>
            <a:off x="10017275" y="30107525"/>
            <a:ext cx="21384600" cy="6777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4800">
                <a:latin typeface="Calibri"/>
                <a:ea typeface="Calibri"/>
                <a:cs typeface="Calibri"/>
                <a:sym typeface="Calibri"/>
              </a:rPr>
              <a:t>For solar energy, the NGU solar array: This array is a flexible-blanket made up of 10 primary interconnected isosceles-triangular shaped ultra- lightweight substrates [1] and folds in an accordion fashion. For wind energy, modified wind turbines for Martian atmosphere: six lightweight wings, </a:t>
            </a:r>
            <a:r>
              <a:rPr lang="en-US" sz="4800">
                <a:solidFill>
                  <a:schemeClr val="dk1"/>
                </a:solidFill>
                <a:latin typeface="Calibri"/>
                <a:ea typeface="Calibri"/>
                <a:cs typeface="Calibri"/>
                <a:sym typeface="Calibri"/>
              </a:rPr>
              <a:t>slanted at 45°, </a:t>
            </a:r>
            <a:r>
              <a:rPr lang="en-US" sz="4800">
                <a:latin typeface="Calibri"/>
                <a:ea typeface="Calibri"/>
                <a:cs typeface="Calibri"/>
                <a:sym typeface="Calibri"/>
              </a:rPr>
              <a:t>fixed to a rotor connected to a generator. For Nuclear Energy: Radioisotope thermoelectric generators (RTG), as they are reliable and no maintenance required effectively utilize the natural</a:t>
            </a:r>
            <a:endParaRPr sz="4800">
              <a:latin typeface="Calibri"/>
              <a:ea typeface="Calibri"/>
              <a:cs typeface="Calibri"/>
              <a:sym typeface="Calibri"/>
            </a:endParaRPr>
          </a:p>
          <a:p>
            <a:pPr indent="0" lvl="0" marL="0" rtl="0" algn="l">
              <a:spcBef>
                <a:spcPts val="0"/>
              </a:spcBef>
              <a:spcAft>
                <a:spcPts val="0"/>
              </a:spcAft>
              <a:buNone/>
            </a:pPr>
            <a:r>
              <a:rPr lang="en-US" sz="4800">
                <a:latin typeface="Calibri"/>
                <a:ea typeface="Calibri"/>
                <a:cs typeface="Calibri"/>
                <a:sym typeface="Calibri"/>
              </a:rPr>
              <a:t>radioactive decay of plutonium-238</a:t>
            </a:r>
            <a:endParaRPr sz="4800">
              <a:latin typeface="Calibri"/>
              <a:ea typeface="Calibri"/>
              <a:cs typeface="Calibri"/>
              <a:sym typeface="Calibri"/>
            </a:endParaRPr>
          </a:p>
          <a:p>
            <a:pPr indent="0" lvl="0" marL="0" rtl="0" algn="l">
              <a:spcBef>
                <a:spcPts val="0"/>
              </a:spcBef>
              <a:spcAft>
                <a:spcPts val="0"/>
              </a:spcAft>
              <a:buNone/>
            </a:pPr>
            <a:r>
              <a:t/>
            </a:r>
            <a:endParaRPr sz="4800">
              <a:latin typeface="Calibri"/>
              <a:ea typeface="Calibri"/>
              <a:cs typeface="Calibri"/>
              <a:sym typeface="Calibri"/>
            </a:endParaRPr>
          </a:p>
          <a:p>
            <a:pPr indent="0" lvl="0" marL="0" rtl="0" algn="l">
              <a:spcBef>
                <a:spcPts val="0"/>
              </a:spcBef>
              <a:spcAft>
                <a:spcPts val="0"/>
              </a:spcAft>
              <a:buNone/>
            </a:pPr>
            <a:r>
              <a:t/>
            </a:r>
            <a:endParaRPr sz="4800">
              <a:latin typeface="Calibri"/>
              <a:ea typeface="Calibri"/>
              <a:cs typeface="Calibri"/>
              <a:sym typeface="Calibri"/>
            </a:endParaRPr>
          </a:p>
          <a:p>
            <a:pPr indent="0" lvl="0" marL="0" rtl="0" algn="l">
              <a:spcBef>
                <a:spcPts val="0"/>
              </a:spcBef>
              <a:spcAft>
                <a:spcPts val="0"/>
              </a:spcAft>
              <a:buNone/>
            </a:pPr>
            <a:r>
              <a:t/>
            </a:r>
            <a:endParaRPr sz="48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2007-04-04T14:17:42Z</dcterms:created>
  <dc:creator>shopper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