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64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5" roundtripDataSignature="AMtx7mh4STXvP7kDno4AlMoqyKqfzKdN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stin Harris" initials="AH" lastIdx="17" clrIdx="0">
    <p:extLst>
      <p:ext uri="{19B8F6BF-5375-455C-9EA6-DF929625EA0E}">
        <p15:presenceInfo xmlns:p15="http://schemas.microsoft.com/office/powerpoint/2012/main" userId="S::harrisa2021@fit.edu::897139d2-b411-4c27-91bf-fee8cdddca34" providerId="AD"/>
      </p:ext>
    </p:extLst>
  </p:cmAuthor>
  <p:cmAuthor id="2" name="Alisha Patel" initials="AP" lastIdx="2" clrIdx="1">
    <p:extLst>
      <p:ext uri="{19B8F6BF-5375-455C-9EA6-DF929625EA0E}">
        <p15:presenceInfo xmlns:p15="http://schemas.microsoft.com/office/powerpoint/2012/main" userId="S::patela2019@fit.edu::82f969e1-75fd-4747-88a7-7be04c5414cd" providerId="AD"/>
      </p:ext>
    </p:extLst>
  </p:cmAuthor>
  <p:cmAuthor id="3" name="Ethan Bair" initials="EB" lastIdx="25" clrIdx="2">
    <p:extLst>
      <p:ext uri="{19B8F6BF-5375-455C-9EA6-DF929625EA0E}">
        <p15:presenceInfo xmlns:p15="http://schemas.microsoft.com/office/powerpoint/2012/main" userId="S::ebair2018@fit.edu::b4fa09e1-a31a-40e7-a7e6-ae8a0ddf0f84" providerId="AD"/>
      </p:ext>
    </p:extLst>
  </p:cmAuthor>
  <p:cmAuthor id="4" name="Darshan Yadav" initials="DY" lastIdx="36" clrIdx="3">
    <p:extLst>
      <p:ext uri="{19B8F6BF-5375-455C-9EA6-DF929625EA0E}">
        <p15:presenceInfo xmlns:p15="http://schemas.microsoft.com/office/powerpoint/2012/main" userId="S::yadavd2015@fit.edu::01992d02-4305-4f75-8da2-903127b3ef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404"/>
    <a:srgbClr val="CAEDFB"/>
    <a:srgbClr val="9AEAFF"/>
    <a:srgbClr val="83E7FF"/>
    <a:srgbClr val="65DBFF"/>
    <a:srgbClr val="00B9FF"/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25749-072B-F54B-9C1B-ED942A0E2B92}" v="3834" dt="2024-04-13T02:46:49.358"/>
    <p1510:client id="{C83E5FB1-74C8-9743-A27C-110F11C475E5}" v="2" dt="2024-04-13T00:56:21.579"/>
    <p1510:client id="{CB85445C-9217-42E0-B642-0146EA5115E5}" v="130" dt="2024-04-13T01:03:09.559"/>
    <p1510:client id="{EBD75D48-D3B2-D44B-B4EA-F94D01856CAE}" v="2" dt="2024-04-13T02:49:12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94"/>
  </p:normalViewPr>
  <p:slideViewPr>
    <p:cSldViewPr snapToGrid="0">
      <p:cViewPr varScale="1">
        <p:scale>
          <a:sx n="20" d="100"/>
          <a:sy n="20" d="100"/>
        </p:scale>
        <p:origin x="2768" y="336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customschemas.google.com/relationships/presentationmetadata" Target="meta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0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rawing 0">
            <a:extLst>
              <a:ext uri="{FF2B5EF4-FFF2-40B4-BE49-F238E27FC236}">
                <a16:creationId xmlns:a16="http://schemas.microsoft.com/office/drawing/2014/main" id="{2E173596-E6F0-2E6F-A617-BEF9ED9C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639592" y="7803716"/>
            <a:ext cx="23640864" cy="16607497"/>
          </a:xfrm>
          <a:prstGeom prst="rect">
            <a:avLst/>
          </a:prstGeom>
        </p:spPr>
      </p:pic>
      <p:sp>
        <p:nvSpPr>
          <p:cNvPr id="50" name="Google Shape;50;p1"/>
          <p:cNvSpPr txBox="1"/>
          <p:nvPr/>
        </p:nvSpPr>
        <p:spPr>
          <a:xfrm>
            <a:off x="9893685" y="36866"/>
            <a:ext cx="24130880" cy="624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Beach Cleanup: </a:t>
            </a:r>
            <a:r>
              <a:rPr lang="en-US" sz="80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SeAshore</a:t>
            </a:r>
            <a:r>
              <a:rPr lang="en-US" sz="8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Navigator for Debris Excavation and Extraction (SANDEE)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Austin Harris, Sebastian </a:t>
            </a:r>
            <a:r>
              <a:rPr lang="en-US" sz="6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Donall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Alisha Patel, Brandon Albert, Ryan </a:t>
            </a:r>
            <a:r>
              <a:rPr lang="en-US" sz="6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Sendall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Val Shirley, Truman </a:t>
            </a:r>
            <a:r>
              <a:rPr lang="en-US" sz="6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Davis, </a:t>
            </a:r>
            <a:r>
              <a:rPr lang="en-US" sz="6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Krish</a:t>
            </a: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Kalpeshbhai Parekh</a:t>
            </a: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lang="en-US" sz="6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Darshan Yadav, Dept. of Mechanical and Civil Engineering,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7CFAD-26DD-ED74-0779-757D186A8B29}"/>
              </a:ext>
            </a:extLst>
          </p:cNvPr>
          <p:cNvSpPr txBox="1"/>
          <p:nvPr/>
        </p:nvSpPr>
        <p:spPr>
          <a:xfrm>
            <a:off x="1091846" y="25537131"/>
            <a:ext cx="13383618" cy="1384995"/>
          </a:xfrm>
          <a:prstGeom prst="rect">
            <a:avLst/>
          </a:prstGeom>
          <a:solidFill>
            <a:srgbClr val="CAEDFB"/>
          </a:solidFill>
          <a:ln w="38100">
            <a:solidFill>
              <a:schemeClr val="tx1"/>
            </a:solidFill>
          </a:ln>
        </p:spPr>
        <p:txBody>
          <a:bodyPr wrap="square" lIns="91440" tIns="182880" rIns="91440" bIns="182880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Environmental and Societal Impacts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68485-0977-01A9-AD1C-F422BFF2AF17}"/>
              </a:ext>
            </a:extLst>
          </p:cNvPr>
          <p:cNvSpPr txBox="1"/>
          <p:nvPr/>
        </p:nvSpPr>
        <p:spPr>
          <a:xfrm>
            <a:off x="1091846" y="18249241"/>
            <a:ext cx="13383618" cy="72802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43000" indent="-1143000">
              <a:lnSpc>
                <a:spcPts val="95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5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Design, build, and test a semi-autonomous beach trash collecting rover prototype</a:t>
            </a:r>
            <a:endParaRPr lang="en-US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43000" indent="-1143000">
              <a:lnSpc>
                <a:spcPts val="95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5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machine shall be 100% electric and eco-friendly</a:t>
            </a:r>
          </a:p>
          <a:p>
            <a:pPr marL="1143000" indent="-1143000">
              <a:lnSpc>
                <a:spcPts val="95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54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Deliver a trash collection system that can separate and filter sand from debris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BDAE1-1462-B0B1-0978-EAE2617BE602}"/>
              </a:ext>
            </a:extLst>
          </p:cNvPr>
          <p:cNvSpPr txBox="1"/>
          <p:nvPr/>
        </p:nvSpPr>
        <p:spPr>
          <a:xfrm>
            <a:off x="1091845" y="6957825"/>
            <a:ext cx="13383619" cy="1384995"/>
          </a:xfrm>
          <a:prstGeom prst="rect">
            <a:avLst/>
          </a:prstGeom>
          <a:solidFill>
            <a:srgbClr val="CAEDFB"/>
          </a:solidFill>
          <a:ln w="38100">
            <a:solidFill>
              <a:schemeClr val="tx1"/>
            </a:solidFill>
          </a:ln>
        </p:spPr>
        <p:txBody>
          <a:bodyPr wrap="square" lIns="91440" tIns="182880" rIns="91440" bIns="182880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Problem Statement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43DD1-F315-1DC4-972A-8F5118513655}"/>
              </a:ext>
            </a:extLst>
          </p:cNvPr>
          <p:cNvSpPr txBox="1"/>
          <p:nvPr/>
        </p:nvSpPr>
        <p:spPr>
          <a:xfrm>
            <a:off x="1091845" y="8350447"/>
            <a:ext cx="13383619" cy="8498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9500"/>
              </a:lnSpc>
            </a:pPr>
            <a:r>
              <a:rPr lang="en-US" sz="5400">
                <a:latin typeface="Calibri"/>
                <a:ea typeface="Calibri"/>
                <a:cs typeface="Calibri"/>
              </a:rPr>
              <a:t>Although specialized beach cleaning systems already are available, they are often expensive and designed to remove specific trash from the sand. There remains a need for a simple cost-effective device that is easy to operate and maintain while also removing a variety of trash debris from the sand.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DD590-E3EE-4D9F-DCA9-F6D2F6463FC4}"/>
              </a:ext>
            </a:extLst>
          </p:cNvPr>
          <p:cNvSpPr txBox="1"/>
          <p:nvPr/>
        </p:nvSpPr>
        <p:spPr>
          <a:xfrm>
            <a:off x="1091845" y="16856619"/>
            <a:ext cx="13383619" cy="1384995"/>
          </a:xfrm>
          <a:prstGeom prst="rect">
            <a:avLst/>
          </a:prstGeom>
          <a:solidFill>
            <a:srgbClr val="CAEDFB"/>
          </a:solidFill>
          <a:ln w="38100">
            <a:solidFill>
              <a:schemeClr val="tx1"/>
            </a:solidFill>
          </a:ln>
        </p:spPr>
        <p:txBody>
          <a:bodyPr wrap="square" lIns="91440" tIns="182880" rIns="91440" bIns="182880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Objectives</a:t>
            </a:r>
            <a:endParaRPr lang="en-US" sz="66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8FB697-FA12-8EA9-AB53-5AA9FC0F5758}"/>
              </a:ext>
            </a:extLst>
          </p:cNvPr>
          <p:cNvSpPr txBox="1"/>
          <p:nvPr/>
        </p:nvSpPr>
        <p:spPr>
          <a:xfrm>
            <a:off x="1091845" y="26929752"/>
            <a:ext cx="13383618" cy="109351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lnSpc>
                <a:spcPts val="95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5400" b="1">
                <a:latin typeface="Calibri"/>
                <a:ea typeface="Calibri"/>
                <a:cs typeface="Calibri"/>
              </a:rPr>
              <a:t>Environmental </a:t>
            </a:r>
            <a:r>
              <a:rPr lang="en-US" sz="5400">
                <a:latin typeface="Calibri"/>
                <a:ea typeface="Calibri"/>
                <a:cs typeface="Calibri"/>
              </a:rPr>
              <a:t>- Preserves marine life, reduces ingestion or getting caught up in trash and debris. </a:t>
            </a:r>
          </a:p>
          <a:p>
            <a:pPr marL="685800" indent="-685800">
              <a:lnSpc>
                <a:spcPts val="95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5400" b="1">
                <a:latin typeface="Calibri"/>
                <a:ea typeface="Calibri"/>
                <a:cs typeface="Calibri"/>
              </a:rPr>
              <a:t>Economical </a:t>
            </a:r>
            <a:r>
              <a:rPr lang="en-US" sz="5400">
                <a:latin typeface="Calibri"/>
                <a:ea typeface="Calibri"/>
                <a:cs typeface="Calibri"/>
              </a:rPr>
              <a:t>- Allows local governments to improve the economy by attracting more beachgoers with clean beaches. </a:t>
            </a:r>
          </a:p>
          <a:p>
            <a:pPr marL="685800" indent="-685800">
              <a:lnSpc>
                <a:spcPts val="95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5400" b="1">
                <a:latin typeface="Calibri"/>
                <a:ea typeface="Calibri"/>
                <a:cs typeface="Calibri"/>
              </a:rPr>
              <a:t>Societal</a:t>
            </a:r>
            <a:r>
              <a:rPr lang="en-US" sz="5400">
                <a:latin typeface="Calibri"/>
                <a:ea typeface="Calibri"/>
                <a:cs typeface="Calibri"/>
              </a:rPr>
              <a:t> – Parts made of non-toxic materials that can withstand extreme temperatures, making the device safe to operate in society.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C9152E-A10D-D6B6-B3C2-F59AC4B34477}"/>
              </a:ext>
            </a:extLst>
          </p:cNvPr>
          <p:cNvSpPr txBox="1"/>
          <p:nvPr/>
        </p:nvSpPr>
        <p:spPr>
          <a:xfrm>
            <a:off x="15326243" y="6926255"/>
            <a:ext cx="27432839" cy="1384995"/>
          </a:xfrm>
          <a:prstGeom prst="rect">
            <a:avLst/>
          </a:prstGeom>
          <a:solidFill>
            <a:srgbClr val="CAEDFB"/>
          </a:solidFill>
          <a:ln w="38100">
            <a:solidFill>
              <a:schemeClr val="tx1"/>
            </a:solidFill>
          </a:ln>
        </p:spPr>
        <p:txBody>
          <a:bodyPr wrap="square" lIns="91440" tIns="182880" rIns="91440" bIns="182880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All Up 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81C122-42F9-373B-8820-533EB542D1D8}"/>
              </a:ext>
            </a:extLst>
          </p:cNvPr>
          <p:cNvSpPr txBox="1"/>
          <p:nvPr/>
        </p:nvSpPr>
        <p:spPr>
          <a:xfrm>
            <a:off x="15306146" y="8322700"/>
            <a:ext cx="8006768" cy="4247317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>
                <a:latin typeface="Calibri"/>
                <a:ea typeface="Calibri"/>
                <a:cs typeface="Calibri"/>
              </a:rPr>
              <a:t>Front-End Collection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Eight mesh buckets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2:1 gear ratio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Adjustable height to depth of 1”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E1FE6-76F2-05FA-C7B9-32EFFBACE10F}"/>
              </a:ext>
            </a:extLst>
          </p:cNvPr>
          <p:cNvSpPr txBox="1"/>
          <p:nvPr/>
        </p:nvSpPr>
        <p:spPr>
          <a:xfrm>
            <a:off x="15326243" y="22993849"/>
            <a:ext cx="13238705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>
                <a:latin typeface="Calibri"/>
                <a:ea typeface="Calibri"/>
                <a:cs typeface="Calibri"/>
              </a:rPr>
              <a:t>Controls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Eight motors and two linear actuators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Variable speed for all motors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Remote control produces inputs to vehicle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F6BAA-76ED-BE0B-AD82-99C59D12CF2B}"/>
              </a:ext>
            </a:extLst>
          </p:cNvPr>
          <p:cNvSpPr txBox="1"/>
          <p:nvPr/>
        </p:nvSpPr>
        <p:spPr>
          <a:xfrm>
            <a:off x="34024566" y="8320799"/>
            <a:ext cx="8714420" cy="590931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>
                <a:latin typeface="Calibri"/>
                <a:ea typeface="Calibri"/>
                <a:cs typeface="Calibri"/>
              </a:rPr>
              <a:t>Rear-End Collection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Ramp funnels debris into drum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Angled at 45º to dump out excess sand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Removable mesh holding drum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4F7F6-4A14-9B81-DCA7-22A981E94E7B}"/>
              </a:ext>
            </a:extLst>
          </p:cNvPr>
          <p:cNvSpPr txBox="1"/>
          <p:nvPr/>
        </p:nvSpPr>
        <p:spPr>
          <a:xfrm>
            <a:off x="30487788" y="22993849"/>
            <a:ext cx="12251197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>
                <a:latin typeface="Calibri"/>
                <a:ea typeface="Calibri"/>
                <a:cs typeface="Calibri"/>
              </a:rPr>
              <a:t>Drivetrain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All-wheel drive with tank-drive steering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Operation speed of 3.2 mph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>
                <a:latin typeface="Calibri"/>
                <a:ea typeface="Calibri"/>
                <a:cs typeface="Calibri"/>
              </a:rPr>
              <a:t>Custom wheel adaptors for gearbox</a:t>
            </a:r>
          </a:p>
        </p:txBody>
      </p:sp>
      <p:pic>
        <p:nvPicPr>
          <p:cNvPr id="13" name="Picture 12" descr="A logo with a beach vehicle&#10;&#10;Description automatically generated with medium confidence">
            <a:extLst>
              <a:ext uri="{FF2B5EF4-FFF2-40B4-BE49-F238E27FC236}">
                <a16:creationId xmlns:a16="http://schemas.microsoft.com/office/drawing/2014/main" id="{1F950EF8-FD84-4A6F-C9CE-E00B38FB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972" y="505427"/>
            <a:ext cx="5752095" cy="5752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66A5FE-5E61-B053-48AC-7F856D000B1C}"/>
              </a:ext>
            </a:extLst>
          </p:cNvPr>
          <p:cNvSpPr txBox="1"/>
          <p:nvPr/>
        </p:nvSpPr>
        <p:spPr>
          <a:xfrm>
            <a:off x="15326243" y="26537180"/>
            <a:ext cx="27432839" cy="1384995"/>
          </a:xfrm>
          <a:prstGeom prst="rect">
            <a:avLst/>
          </a:prstGeom>
          <a:solidFill>
            <a:srgbClr val="CAEDFB"/>
          </a:solidFill>
          <a:ln w="38100">
            <a:solidFill>
              <a:schemeClr val="tx1"/>
            </a:solidFill>
          </a:ln>
        </p:spPr>
        <p:txBody>
          <a:bodyPr wrap="square" lIns="91440" tIns="182880" rIns="91440" bIns="182880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Analysis 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67006-EAED-966F-7534-D65D2AC6D16D}"/>
              </a:ext>
            </a:extLst>
          </p:cNvPr>
          <p:cNvSpPr txBox="1"/>
          <p:nvPr/>
        </p:nvSpPr>
        <p:spPr>
          <a:xfrm>
            <a:off x="15306146" y="34481411"/>
            <a:ext cx="27432839" cy="1384995"/>
          </a:xfrm>
          <a:prstGeom prst="rect">
            <a:avLst/>
          </a:prstGeom>
          <a:solidFill>
            <a:srgbClr val="CAEDFB"/>
          </a:solidFill>
          <a:ln w="38100">
            <a:solidFill>
              <a:schemeClr val="tx1"/>
            </a:solidFill>
          </a:ln>
        </p:spPr>
        <p:txBody>
          <a:bodyPr wrap="square" lIns="91440" tIns="182880" rIns="91440" bIns="182880" rtlCol="0" anchor="ctr">
            <a:spAutoFit/>
          </a:bodyPr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Acknowledgements 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51E560-B808-2947-A1F7-A25EC6594B73}"/>
              </a:ext>
            </a:extLst>
          </p:cNvPr>
          <p:cNvSpPr txBox="1"/>
          <p:nvPr/>
        </p:nvSpPr>
        <p:spPr>
          <a:xfrm>
            <a:off x="15326243" y="36110535"/>
            <a:ext cx="2743283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>
                <a:latin typeface="Calibri"/>
                <a:ea typeface="Calibri"/>
                <a:cs typeface="Calibri"/>
              </a:rPr>
              <a:t>Special thanks to Ricardo Aguilar from Florida Sheet Metal, our industry advisor Richard </a:t>
            </a:r>
            <a:r>
              <a:rPr lang="en-US" sz="5400" err="1">
                <a:latin typeface="Calibri"/>
                <a:ea typeface="Calibri"/>
                <a:cs typeface="Calibri"/>
              </a:rPr>
              <a:t>Leake</a:t>
            </a:r>
            <a:r>
              <a:rPr lang="en-US" sz="5400">
                <a:latin typeface="Calibri"/>
                <a:ea typeface="Calibri"/>
                <a:cs typeface="Calibri"/>
              </a:rPr>
              <a:t>, Joseph Gervais from the City of Indialantic, the L3HSDC staff, and our GSA Ethan Bair. </a:t>
            </a:r>
          </a:p>
        </p:txBody>
      </p:sp>
      <p:pic>
        <p:nvPicPr>
          <p:cNvPr id="29" name="Picture 28" descr="A blue plane with a rainbow colored body&#10;&#10;Description automatically generated with medium confidence">
            <a:extLst>
              <a:ext uri="{FF2B5EF4-FFF2-40B4-BE49-F238E27FC236}">
                <a16:creationId xmlns:a16="http://schemas.microsoft.com/office/drawing/2014/main" id="{45714FC7-3552-B145-15A1-4F83DD0B8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221" b="30718"/>
          <a:stretch/>
        </p:blipFill>
        <p:spPr>
          <a:xfrm>
            <a:off x="28786424" y="28104078"/>
            <a:ext cx="13951520" cy="6188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2" name="Picture 31" descr="A blue rectangular object with lines and dots&#10;&#10;Description automatically generated">
            <a:extLst>
              <a:ext uri="{FF2B5EF4-FFF2-40B4-BE49-F238E27FC236}">
                <a16:creationId xmlns:a16="http://schemas.microsoft.com/office/drawing/2014/main" id="{A017F49A-9D9C-5A99-4A0F-83FCC36D96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370" b="20539"/>
          <a:stretch/>
        </p:blipFill>
        <p:spPr>
          <a:xfrm>
            <a:off x="15326243" y="28104078"/>
            <a:ext cx="13460181" cy="61870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85285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D807976F8724ABD77BF512D208CF3" ma:contentTypeVersion="15" ma:contentTypeDescription="Create a new document." ma:contentTypeScope="" ma:versionID="16b0f7c8b061788ba2e1db6aa2294385">
  <xsd:schema xmlns:xsd="http://www.w3.org/2001/XMLSchema" xmlns:xs="http://www.w3.org/2001/XMLSchema" xmlns:p="http://schemas.microsoft.com/office/2006/metadata/properties" xmlns:ns2="5631dd3f-56b0-4956-a834-7a7da7b8e522" xmlns:ns3="c3898257-b828-42ef-8eab-5c8ed6c6bfd4" targetNamespace="http://schemas.microsoft.com/office/2006/metadata/properties" ma:root="true" ma:fieldsID="3b7e2a82b9b4e0ba2b143f856c785d9e" ns2:_="" ns3:_="">
    <xsd:import namespace="5631dd3f-56b0-4956-a834-7a7da7b8e522"/>
    <xsd:import namespace="c3898257-b828-42ef-8eab-5c8ed6c6b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1dd3f-56b0-4956-a834-7a7da7b8e5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0b5cae-96a4-47e3-a5b0-3b4fac28d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98257-b828-42ef-8eab-5c8ed6c6bfd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31dd3f-56b0-4956-a834-7a7da7b8e522">
      <Terms xmlns="http://schemas.microsoft.com/office/infopath/2007/PartnerControls"/>
    </lcf76f155ced4ddcb4097134ff3c332f>
    <SharedWithUsers xmlns="c3898257-b828-42ef-8eab-5c8ed6c6bfd4">
      <UserInfo>
        <DisplayName>Ethan Bair</DisplayName>
        <AccountId>6</AccountId>
        <AccountType/>
      </UserInfo>
      <UserInfo>
        <DisplayName>Ryan Sendall</DisplayName>
        <AccountId>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B6C2D6-5339-4C5E-BFD6-490E80329B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085DC3-BCB1-4BAA-96F0-EC06A51D6985}">
  <ds:schemaRefs>
    <ds:schemaRef ds:uri="5631dd3f-56b0-4956-a834-7a7da7b8e522"/>
    <ds:schemaRef ds:uri="c3898257-b828-42ef-8eab-5c8ed6c6bf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920FDE-BA0F-41B9-8B28-DC949FE1B2DD}">
  <ds:schemaRefs>
    <ds:schemaRef ds:uri="5631dd3f-56b0-4956-a834-7a7da7b8e522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c3898257-b828-42ef-8eab-5c8ed6c6bfd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315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Austin Harris</cp:lastModifiedBy>
  <cp:revision>2</cp:revision>
  <dcterms:created xsi:type="dcterms:W3CDTF">2007-04-04T14:17:42Z</dcterms:created>
  <dcterms:modified xsi:type="dcterms:W3CDTF">2024-04-13T03:24:40Z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0x010100F4AD807976F8724ABD77BF512D208CF3</vt:lpwstr>
  </property>
  <property fmtid="{D5CDD505-2E9C-101B-9397-08002B2CF9AE}" pid="3" name="MediaServiceImageTags">
    <vt:lpwstr/>
  </property>
</Properties>
</file>