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 uri="GoogleSlidesCustomDataVersion2">
      <go:slidesCustomData xmlns:go="http://customooxmlschemas.google.com/" r:id="rId7" roundtripDataSignature="AMtx7miS+DlrGAETaRxOvkp36S4kHVsK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p1:notes"/>
          <p:cNvSpPr/>
          <p:nvPr>
            <p:ph idx="2"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p1:notes"/>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p>
            <a:pPr indent="-298450" lvl="0" marL="457200" rtl="0" algn="just">
              <a:lnSpc>
                <a:spcPct val="115000"/>
              </a:lnSpc>
              <a:spcBef>
                <a:spcPts val="600"/>
              </a:spcBef>
              <a:spcAft>
                <a:spcPts val="0"/>
              </a:spcAft>
              <a:buClr>
                <a:srgbClr val="3A3A3A"/>
              </a:buClr>
              <a:buSzPts val="1100"/>
              <a:buFont typeface="Calibri"/>
              <a:buChar char="●"/>
            </a:pPr>
            <a:r>
              <a:rPr lang="en-US" sz="1100">
                <a:solidFill>
                  <a:srgbClr val="3A3A3A"/>
                </a:solidFill>
                <a:latin typeface="Calibri"/>
                <a:ea typeface="Calibri"/>
                <a:cs typeface="Calibri"/>
                <a:sym typeface="Calibri"/>
              </a:rPr>
              <a:t>It would also be valuable to extend the simulations beyond the current stellar age of 10</a:t>
            </a:r>
            <a:r>
              <a:rPr baseline="30000" lang="en-US" sz="1100">
                <a:solidFill>
                  <a:srgbClr val="3A3A3A"/>
                </a:solidFill>
                <a:latin typeface="Calibri"/>
                <a:ea typeface="Calibri"/>
                <a:cs typeface="Calibri"/>
                <a:sym typeface="Calibri"/>
              </a:rPr>
              <a:t>6.77</a:t>
            </a:r>
            <a:r>
              <a:rPr lang="en-US" sz="1100">
                <a:solidFill>
                  <a:srgbClr val="3A3A3A"/>
                </a:solidFill>
                <a:latin typeface="Calibri"/>
                <a:ea typeface="Calibri"/>
                <a:cs typeface="Calibri"/>
                <a:sym typeface="Calibri"/>
              </a:rPr>
              <a:t> years to see how the planet evolves over a longer time scale.</a:t>
            </a:r>
            <a:endParaRPr sz="110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1"/>
          <p:cNvSpPr txBox="1"/>
          <p:nvPr/>
        </p:nvSpPr>
        <p:spPr>
          <a:xfrm>
            <a:off x="9296400" y="1410538"/>
            <a:ext cx="27352200" cy="4000200"/>
          </a:xfrm>
          <a:prstGeom prst="rect">
            <a:avLst/>
          </a:prstGeom>
          <a:noFill/>
          <a:ln>
            <a:noFill/>
          </a:ln>
        </p:spPr>
        <p:txBody>
          <a:bodyPr anchorCtr="0" anchor="t" bIns="44825" lIns="89675" spcFirstLastPara="1" rIns="89675" wrap="square" tIns="44825">
            <a:spAutoFit/>
          </a:bodyPr>
          <a:lstStyle/>
          <a:p>
            <a:pPr indent="0" lvl="0" marL="0" marR="0" rtl="0" algn="ctr">
              <a:lnSpc>
                <a:spcPct val="100000"/>
              </a:lnSpc>
              <a:spcBef>
                <a:spcPts val="0"/>
              </a:spcBef>
              <a:spcAft>
                <a:spcPts val="0"/>
              </a:spcAft>
              <a:buClr>
                <a:srgbClr val="000000"/>
              </a:buClr>
              <a:buSzPts val="8000"/>
              <a:buFont typeface="Arial"/>
              <a:buNone/>
            </a:pPr>
            <a:r>
              <a:rPr b="1" lang="en-US" sz="8000">
                <a:solidFill>
                  <a:schemeClr val="dk1"/>
                </a:solidFill>
                <a:latin typeface="Calibri"/>
                <a:ea typeface="Calibri"/>
                <a:cs typeface="Calibri"/>
                <a:sym typeface="Calibri"/>
              </a:rPr>
              <a:t>Planetary Evolution with Variable Stellar Metallicity</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600"/>
              <a:buFont typeface="Arial"/>
              <a:buNone/>
            </a:pPr>
            <a:r>
              <a:rPr b="1" lang="en-US" sz="6600">
                <a:solidFill>
                  <a:schemeClr val="dk1"/>
                </a:solidFill>
                <a:latin typeface="Calibri"/>
                <a:ea typeface="Calibri"/>
                <a:cs typeface="Calibri"/>
                <a:sym typeface="Calibri"/>
              </a:rPr>
              <a:t>Justin Alderdice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chemeClr val="dk1"/>
                </a:solidFill>
                <a:latin typeface="Calibri"/>
                <a:ea typeface="Calibri"/>
                <a:cs typeface="Calibri"/>
                <a:sym typeface="Calibri"/>
              </a:rPr>
              <a:t>Faculty Advisor: </a:t>
            </a:r>
            <a:r>
              <a:rPr b="1" lang="en-US" sz="5400">
                <a:solidFill>
                  <a:schemeClr val="dk1"/>
                </a:solidFill>
                <a:latin typeface="Calibri"/>
                <a:ea typeface="Calibri"/>
                <a:cs typeface="Calibri"/>
                <a:sym typeface="Calibri"/>
              </a:rPr>
              <a:t>Dr. Howard Chen, </a:t>
            </a:r>
            <a:r>
              <a:rPr b="1" i="0" lang="en-US" sz="5400" u="none" cap="none" strike="noStrike">
                <a:solidFill>
                  <a:schemeClr val="dk1"/>
                </a:solidFill>
                <a:latin typeface="Calibri"/>
                <a:ea typeface="Calibri"/>
                <a:cs typeface="Calibri"/>
                <a:sym typeface="Calibri"/>
              </a:rPr>
              <a:t> Dept. of</a:t>
            </a:r>
            <a:r>
              <a:rPr b="1" lang="en-US" sz="5400">
                <a:solidFill>
                  <a:schemeClr val="dk1"/>
                </a:solidFill>
                <a:latin typeface="Calibri"/>
                <a:ea typeface="Calibri"/>
                <a:cs typeface="Calibri"/>
                <a:sym typeface="Calibri"/>
              </a:rPr>
              <a:t> Aerospace, Physics and Space </a:t>
            </a:r>
            <a:endParaRPr b="1" sz="54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5400"/>
              <a:buFont typeface="Arial"/>
              <a:buNone/>
            </a:pPr>
            <a:r>
              <a:rPr b="1" lang="en-US" sz="5400">
                <a:solidFill>
                  <a:schemeClr val="dk1"/>
                </a:solidFill>
                <a:latin typeface="Calibri"/>
                <a:ea typeface="Calibri"/>
                <a:cs typeface="Calibri"/>
                <a:sym typeface="Calibri"/>
              </a:rPr>
              <a:t>Sciences, </a:t>
            </a:r>
            <a:r>
              <a:rPr b="1" i="0" lang="en-US" sz="5400" u="none" cap="none" strike="noStrike">
                <a:solidFill>
                  <a:schemeClr val="dk1"/>
                </a:solidFill>
                <a:latin typeface="Calibri"/>
                <a:ea typeface="Calibri"/>
                <a:cs typeface="Calibri"/>
                <a:sym typeface="Calibri"/>
              </a:rPr>
              <a:t>Florida Institute of Technology</a:t>
            </a:r>
            <a:endParaRPr b="1" i="0" sz="4800" u="none" cap="none" strike="noStrike">
              <a:solidFill>
                <a:schemeClr val="dk1"/>
              </a:solidFill>
              <a:latin typeface="Calibri"/>
              <a:ea typeface="Calibri"/>
              <a:cs typeface="Calibri"/>
              <a:sym typeface="Calibri"/>
            </a:endParaRPr>
          </a:p>
        </p:txBody>
      </p:sp>
      <p:sp>
        <p:nvSpPr>
          <p:cNvPr id="51" name="Google Shape;51;p1"/>
          <p:cNvSpPr txBox="1"/>
          <p:nvPr/>
        </p:nvSpPr>
        <p:spPr>
          <a:xfrm>
            <a:off x="731520" y="6038450"/>
            <a:ext cx="42142500" cy="307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1"/>
          <p:cNvSpPr txBox="1"/>
          <p:nvPr/>
        </p:nvSpPr>
        <p:spPr>
          <a:xfrm>
            <a:off x="731525" y="6201388"/>
            <a:ext cx="42142500" cy="30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a:p>
        </p:txBody>
      </p:sp>
      <p:sp>
        <p:nvSpPr>
          <p:cNvPr id="53" name="Google Shape;53;p1"/>
          <p:cNvSpPr txBox="1"/>
          <p:nvPr/>
        </p:nvSpPr>
        <p:spPr>
          <a:xfrm>
            <a:off x="1025150" y="8394000"/>
            <a:ext cx="11665500" cy="81918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600"/>
              </a:spcBef>
              <a:spcAft>
                <a:spcPts val="0"/>
              </a:spcAft>
              <a:buNone/>
            </a:pPr>
            <a:r>
              <a:rPr lang="en-US" sz="5100">
                <a:solidFill>
                  <a:srgbClr val="3A3A3A"/>
                </a:solidFill>
                <a:latin typeface="Calibri"/>
                <a:ea typeface="Calibri"/>
                <a:cs typeface="Calibri"/>
                <a:sym typeface="Calibri"/>
              </a:rPr>
              <a:t>To conduct my research,</a:t>
            </a:r>
            <a:r>
              <a:rPr lang="en-US" sz="5100">
                <a:solidFill>
                  <a:srgbClr val="3A3A3A"/>
                </a:solidFill>
                <a:latin typeface="Calibri"/>
                <a:ea typeface="Calibri"/>
                <a:cs typeface="Calibri"/>
                <a:sym typeface="Calibri"/>
              </a:rPr>
              <a:t> the software suite ‘MESA’ (Modules for Experiments in Stellar Astrophysics) was used to run simulations of planetary evolution. I focused on altering the host star’s metallicity fraction “Z”. By definition, metallicity is the fraction of a star that is made up of elements heavier than hydrogen and helium. For </a:t>
            </a:r>
            <a:r>
              <a:rPr lang="en-US" sz="5100">
                <a:solidFill>
                  <a:srgbClr val="3A3A3A"/>
                </a:solidFill>
                <a:latin typeface="Calibri"/>
                <a:ea typeface="Calibri"/>
                <a:cs typeface="Calibri"/>
                <a:sym typeface="Calibri"/>
              </a:rPr>
              <a:t>context</a:t>
            </a:r>
            <a:r>
              <a:rPr lang="en-US" sz="5100">
                <a:solidFill>
                  <a:srgbClr val="3A3A3A"/>
                </a:solidFill>
                <a:latin typeface="Calibri"/>
                <a:ea typeface="Calibri"/>
                <a:cs typeface="Calibri"/>
                <a:sym typeface="Calibri"/>
              </a:rPr>
              <a:t>, our Sun has a metallicity of Z = 0.0122 (1.22%)</a:t>
            </a:r>
            <a:endParaRPr sz="5100">
              <a:solidFill>
                <a:srgbClr val="3A3A3A"/>
              </a:solidFill>
              <a:latin typeface="Calibri"/>
              <a:ea typeface="Calibri"/>
              <a:cs typeface="Calibri"/>
              <a:sym typeface="Calibri"/>
            </a:endParaRPr>
          </a:p>
        </p:txBody>
      </p:sp>
      <p:sp>
        <p:nvSpPr>
          <p:cNvPr id="54" name="Google Shape;54;p1"/>
          <p:cNvSpPr txBox="1"/>
          <p:nvPr/>
        </p:nvSpPr>
        <p:spPr>
          <a:xfrm>
            <a:off x="1025150" y="6973938"/>
            <a:ext cx="6619200" cy="129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100"/>
              </a:spcBef>
              <a:spcAft>
                <a:spcPts val="0"/>
              </a:spcAft>
              <a:buNone/>
            </a:pPr>
            <a:r>
              <a:rPr b="1" lang="en-US" sz="7200">
                <a:solidFill>
                  <a:srgbClr val="770000"/>
                </a:solidFill>
                <a:latin typeface="Calibri"/>
                <a:ea typeface="Calibri"/>
                <a:cs typeface="Calibri"/>
                <a:sym typeface="Calibri"/>
              </a:rPr>
              <a:t>INTRODUCTION</a:t>
            </a:r>
            <a:endParaRPr b="1" sz="7200">
              <a:solidFill>
                <a:srgbClr val="770000"/>
              </a:solidFill>
              <a:latin typeface="Calibri"/>
              <a:ea typeface="Calibri"/>
              <a:cs typeface="Calibri"/>
              <a:sym typeface="Calibri"/>
            </a:endParaRPr>
          </a:p>
        </p:txBody>
      </p:sp>
      <p:pic>
        <p:nvPicPr>
          <p:cNvPr id="55" name="Google Shape;55;p1"/>
          <p:cNvPicPr preferRelativeResize="0"/>
          <p:nvPr/>
        </p:nvPicPr>
        <p:blipFill>
          <a:blip r:embed="rId3">
            <a:alphaModFix/>
          </a:blip>
          <a:stretch>
            <a:fillRect/>
          </a:stretch>
        </p:blipFill>
        <p:spPr>
          <a:xfrm>
            <a:off x="1025163" y="18171986"/>
            <a:ext cx="11363325" cy="85725"/>
          </a:xfrm>
          <a:prstGeom prst="rect">
            <a:avLst/>
          </a:prstGeom>
          <a:noFill/>
          <a:ln>
            <a:noFill/>
          </a:ln>
        </p:spPr>
      </p:pic>
      <p:sp>
        <p:nvSpPr>
          <p:cNvPr id="56" name="Google Shape;56;p1"/>
          <p:cNvSpPr txBox="1"/>
          <p:nvPr/>
        </p:nvSpPr>
        <p:spPr>
          <a:xfrm flipH="1">
            <a:off x="950263" y="18444888"/>
            <a:ext cx="11665500" cy="72891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600"/>
              </a:spcBef>
              <a:spcAft>
                <a:spcPts val="0"/>
              </a:spcAft>
              <a:buNone/>
            </a:pPr>
            <a:r>
              <a:rPr lang="en-US" sz="5100">
                <a:solidFill>
                  <a:srgbClr val="3A3A3A"/>
                </a:solidFill>
                <a:latin typeface="Calibri"/>
                <a:ea typeface="Calibri"/>
                <a:cs typeface="Calibri"/>
                <a:sym typeface="Calibri"/>
              </a:rPr>
              <a:t>The goal was to run simulations to see how altering stellar metallicity would affect planetary evolution. To do this, I’d run a simulation using MESA code and collect the radius data throughout a given timescale. The main objective was to </a:t>
            </a:r>
            <a:r>
              <a:rPr lang="en-US" sz="5100">
                <a:solidFill>
                  <a:srgbClr val="3A3A3A"/>
                </a:solidFill>
                <a:latin typeface="Calibri"/>
                <a:ea typeface="Calibri"/>
                <a:cs typeface="Calibri"/>
                <a:sym typeface="Calibri"/>
              </a:rPr>
              <a:t>focus</a:t>
            </a:r>
            <a:r>
              <a:rPr lang="en-US" sz="5100">
                <a:solidFill>
                  <a:srgbClr val="3A3A3A"/>
                </a:solidFill>
                <a:latin typeface="Calibri"/>
                <a:ea typeface="Calibri"/>
                <a:cs typeface="Calibri"/>
                <a:sym typeface="Calibri"/>
              </a:rPr>
              <a:t> on how </a:t>
            </a:r>
            <a:r>
              <a:rPr lang="en-US" sz="5100">
                <a:solidFill>
                  <a:srgbClr val="3A3A3A"/>
                </a:solidFill>
                <a:latin typeface="Calibri"/>
                <a:ea typeface="Calibri"/>
                <a:cs typeface="Calibri"/>
                <a:sym typeface="Calibri"/>
              </a:rPr>
              <a:t>the radius of the simulated planet changed over time while changing the metallicity</a:t>
            </a:r>
            <a:endParaRPr sz="5100">
              <a:solidFill>
                <a:srgbClr val="3A3A3A"/>
              </a:solidFill>
              <a:latin typeface="Calibri"/>
              <a:ea typeface="Calibri"/>
              <a:cs typeface="Calibri"/>
              <a:sym typeface="Calibri"/>
            </a:endParaRPr>
          </a:p>
        </p:txBody>
      </p:sp>
      <p:sp>
        <p:nvSpPr>
          <p:cNvPr id="57" name="Google Shape;57;p1"/>
          <p:cNvSpPr txBox="1"/>
          <p:nvPr/>
        </p:nvSpPr>
        <p:spPr>
          <a:xfrm>
            <a:off x="1025163" y="16781288"/>
            <a:ext cx="6619200" cy="129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100"/>
              </a:spcBef>
              <a:spcAft>
                <a:spcPts val="0"/>
              </a:spcAft>
              <a:buNone/>
            </a:pPr>
            <a:r>
              <a:rPr b="1" lang="en-US" sz="7200">
                <a:solidFill>
                  <a:srgbClr val="770000"/>
                </a:solidFill>
                <a:latin typeface="Calibri"/>
                <a:ea typeface="Calibri"/>
                <a:cs typeface="Calibri"/>
                <a:sym typeface="Calibri"/>
              </a:rPr>
              <a:t>OBJECTIVE</a:t>
            </a:r>
            <a:endParaRPr b="1" sz="7200">
              <a:solidFill>
                <a:srgbClr val="770000"/>
              </a:solidFill>
              <a:latin typeface="Calibri"/>
              <a:ea typeface="Calibri"/>
              <a:cs typeface="Calibri"/>
              <a:sym typeface="Calibri"/>
            </a:endParaRPr>
          </a:p>
        </p:txBody>
      </p:sp>
      <p:pic>
        <p:nvPicPr>
          <p:cNvPr id="58" name="Google Shape;58;p1"/>
          <p:cNvPicPr preferRelativeResize="0"/>
          <p:nvPr/>
        </p:nvPicPr>
        <p:blipFill>
          <a:blip r:embed="rId3">
            <a:alphaModFix/>
          </a:blip>
          <a:stretch>
            <a:fillRect/>
          </a:stretch>
        </p:blipFill>
        <p:spPr>
          <a:xfrm>
            <a:off x="1025150" y="8211750"/>
            <a:ext cx="11665500" cy="85725"/>
          </a:xfrm>
          <a:prstGeom prst="rect">
            <a:avLst/>
          </a:prstGeom>
          <a:noFill/>
          <a:ln>
            <a:noFill/>
          </a:ln>
        </p:spPr>
      </p:pic>
      <p:sp>
        <p:nvSpPr>
          <p:cNvPr id="59" name="Google Shape;59;p1"/>
          <p:cNvSpPr txBox="1"/>
          <p:nvPr/>
        </p:nvSpPr>
        <p:spPr>
          <a:xfrm>
            <a:off x="1025150" y="26062400"/>
            <a:ext cx="6619200" cy="129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100"/>
              </a:spcBef>
              <a:spcAft>
                <a:spcPts val="0"/>
              </a:spcAft>
              <a:buNone/>
            </a:pPr>
            <a:r>
              <a:rPr b="1" lang="en-US" sz="7200">
                <a:solidFill>
                  <a:srgbClr val="770000"/>
                </a:solidFill>
                <a:latin typeface="Calibri"/>
                <a:ea typeface="Calibri"/>
                <a:cs typeface="Calibri"/>
                <a:sym typeface="Calibri"/>
              </a:rPr>
              <a:t>METHODOLOGY</a:t>
            </a:r>
            <a:endParaRPr b="1" sz="7200">
              <a:solidFill>
                <a:srgbClr val="770000"/>
              </a:solidFill>
              <a:latin typeface="Calibri"/>
              <a:ea typeface="Calibri"/>
              <a:cs typeface="Calibri"/>
              <a:sym typeface="Calibri"/>
            </a:endParaRPr>
          </a:p>
        </p:txBody>
      </p:sp>
      <p:sp>
        <p:nvSpPr>
          <p:cNvPr id="60" name="Google Shape;60;p1"/>
          <p:cNvSpPr txBox="1"/>
          <p:nvPr/>
        </p:nvSpPr>
        <p:spPr>
          <a:xfrm>
            <a:off x="13743900" y="6973938"/>
            <a:ext cx="4815300" cy="129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100"/>
              </a:spcBef>
              <a:spcAft>
                <a:spcPts val="0"/>
              </a:spcAft>
              <a:buNone/>
            </a:pPr>
            <a:r>
              <a:rPr b="1" lang="en-US" sz="7200">
                <a:solidFill>
                  <a:srgbClr val="770000"/>
                </a:solidFill>
                <a:latin typeface="Calibri"/>
                <a:ea typeface="Calibri"/>
                <a:cs typeface="Calibri"/>
                <a:sym typeface="Calibri"/>
              </a:rPr>
              <a:t>RESULTS</a:t>
            </a:r>
            <a:endParaRPr b="1" sz="7200">
              <a:solidFill>
                <a:srgbClr val="770000"/>
              </a:solidFill>
              <a:latin typeface="Calibri"/>
              <a:ea typeface="Calibri"/>
              <a:cs typeface="Calibri"/>
              <a:sym typeface="Calibri"/>
            </a:endParaRPr>
          </a:p>
        </p:txBody>
      </p:sp>
      <p:pic>
        <p:nvPicPr>
          <p:cNvPr id="61" name="Google Shape;61;p1"/>
          <p:cNvPicPr preferRelativeResize="0"/>
          <p:nvPr/>
        </p:nvPicPr>
        <p:blipFill>
          <a:blip r:embed="rId3">
            <a:alphaModFix/>
          </a:blip>
          <a:stretch>
            <a:fillRect/>
          </a:stretch>
        </p:blipFill>
        <p:spPr>
          <a:xfrm>
            <a:off x="1025150" y="27355173"/>
            <a:ext cx="11363325" cy="85725"/>
          </a:xfrm>
          <a:prstGeom prst="rect">
            <a:avLst/>
          </a:prstGeom>
          <a:noFill/>
          <a:ln>
            <a:noFill/>
          </a:ln>
        </p:spPr>
      </p:pic>
      <p:pic>
        <p:nvPicPr>
          <p:cNvPr id="62" name="Google Shape;62;p1"/>
          <p:cNvPicPr preferRelativeResize="0"/>
          <p:nvPr/>
        </p:nvPicPr>
        <p:blipFill>
          <a:blip r:embed="rId3">
            <a:alphaModFix/>
          </a:blip>
          <a:stretch>
            <a:fillRect/>
          </a:stretch>
        </p:blipFill>
        <p:spPr>
          <a:xfrm>
            <a:off x="13743900" y="8204000"/>
            <a:ext cx="13792076" cy="104048"/>
          </a:xfrm>
          <a:prstGeom prst="rect">
            <a:avLst/>
          </a:prstGeom>
          <a:noFill/>
          <a:ln>
            <a:noFill/>
          </a:ln>
        </p:spPr>
      </p:pic>
      <p:sp>
        <p:nvSpPr>
          <p:cNvPr id="63" name="Google Shape;63;p1"/>
          <p:cNvSpPr txBox="1"/>
          <p:nvPr/>
        </p:nvSpPr>
        <p:spPr>
          <a:xfrm flipH="1">
            <a:off x="1026450" y="27736175"/>
            <a:ext cx="11665500" cy="9804900"/>
          </a:xfrm>
          <a:prstGeom prst="rect">
            <a:avLst/>
          </a:prstGeom>
          <a:noFill/>
          <a:ln>
            <a:noFill/>
          </a:ln>
        </p:spPr>
        <p:txBody>
          <a:bodyPr anchorCtr="0" anchor="t" bIns="91425" lIns="91425" spcFirstLastPara="1" rIns="91425" wrap="square" tIns="91425">
            <a:spAutoFit/>
          </a:bodyPr>
          <a:lstStyle/>
          <a:p>
            <a:pPr indent="-546100" lvl="0" marL="457200" rtl="0" algn="just">
              <a:lnSpc>
                <a:spcPct val="115000"/>
              </a:lnSpc>
              <a:spcBef>
                <a:spcPts val="60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A</a:t>
            </a:r>
            <a:r>
              <a:rPr lang="en-US" sz="5000">
                <a:solidFill>
                  <a:srgbClr val="3A3A3A"/>
                </a:solidFill>
                <a:latin typeface="Calibri"/>
                <a:ea typeface="Calibri"/>
                <a:cs typeface="Calibri"/>
                <a:sym typeface="Calibri"/>
              </a:rPr>
              <a:t>lter the Z value in the code given by MESA, the upper limit was ~Z = 0.038, any higher than that and  the simulation would fail. The helium fraction ‘Y’, was kept at a constant 0.25 throughout all simulations</a:t>
            </a:r>
            <a:endParaRPr sz="5000">
              <a:solidFill>
                <a:srgbClr val="3A3A3A"/>
              </a:solidFill>
              <a:latin typeface="Calibri"/>
              <a:ea typeface="Calibri"/>
              <a:cs typeface="Calibri"/>
              <a:sym typeface="Calibri"/>
            </a:endParaRPr>
          </a:p>
          <a:p>
            <a:pPr indent="-546100" lvl="0" marL="457200" rtl="0" algn="just">
              <a:lnSpc>
                <a:spcPct val="115000"/>
              </a:lnSpc>
              <a:spcBef>
                <a:spcPts val="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Run the code, and gather the age and radius data for each value of Z</a:t>
            </a:r>
            <a:endParaRPr sz="5000">
              <a:solidFill>
                <a:srgbClr val="3A3A3A"/>
              </a:solidFill>
              <a:latin typeface="Calibri"/>
              <a:ea typeface="Calibri"/>
              <a:cs typeface="Calibri"/>
              <a:sym typeface="Calibri"/>
            </a:endParaRPr>
          </a:p>
          <a:p>
            <a:pPr indent="-546100" lvl="0" marL="457200" rtl="0" algn="just">
              <a:lnSpc>
                <a:spcPct val="115000"/>
              </a:lnSpc>
              <a:spcBef>
                <a:spcPts val="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Extract radius vs. time data from MESA and run through a script to create figures</a:t>
            </a:r>
            <a:endParaRPr sz="5000">
              <a:solidFill>
                <a:srgbClr val="3A3A3A"/>
              </a:solidFill>
              <a:latin typeface="Calibri"/>
              <a:ea typeface="Calibri"/>
              <a:cs typeface="Calibri"/>
              <a:sym typeface="Calibri"/>
            </a:endParaRPr>
          </a:p>
          <a:p>
            <a:pPr indent="-546100" lvl="0" marL="457200" rtl="0" algn="just">
              <a:lnSpc>
                <a:spcPct val="115000"/>
              </a:lnSpc>
              <a:spcBef>
                <a:spcPts val="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Repeat to test the limits of the code</a:t>
            </a:r>
            <a:endParaRPr sz="5000">
              <a:solidFill>
                <a:srgbClr val="3A3A3A"/>
              </a:solidFill>
              <a:latin typeface="Calibri"/>
              <a:ea typeface="Calibri"/>
              <a:cs typeface="Calibri"/>
              <a:sym typeface="Calibri"/>
            </a:endParaRPr>
          </a:p>
        </p:txBody>
      </p:sp>
      <p:sp>
        <p:nvSpPr>
          <p:cNvPr id="64" name="Google Shape;64;p1"/>
          <p:cNvSpPr txBox="1"/>
          <p:nvPr/>
        </p:nvSpPr>
        <p:spPr>
          <a:xfrm>
            <a:off x="29297450" y="6931088"/>
            <a:ext cx="6131100" cy="129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100"/>
              </a:spcBef>
              <a:spcAft>
                <a:spcPts val="0"/>
              </a:spcAft>
              <a:buNone/>
            </a:pPr>
            <a:r>
              <a:rPr b="1" lang="en-US" sz="7200">
                <a:solidFill>
                  <a:srgbClr val="770000"/>
                </a:solidFill>
                <a:latin typeface="Calibri"/>
                <a:ea typeface="Calibri"/>
                <a:cs typeface="Calibri"/>
                <a:sym typeface="Calibri"/>
              </a:rPr>
              <a:t>CONCLUSIONS</a:t>
            </a:r>
            <a:endParaRPr b="1" sz="7200">
              <a:solidFill>
                <a:srgbClr val="770000"/>
              </a:solidFill>
              <a:latin typeface="Calibri"/>
              <a:ea typeface="Calibri"/>
              <a:cs typeface="Calibri"/>
              <a:sym typeface="Calibri"/>
            </a:endParaRPr>
          </a:p>
        </p:txBody>
      </p:sp>
      <p:pic>
        <p:nvPicPr>
          <p:cNvPr id="65" name="Google Shape;65;p1"/>
          <p:cNvPicPr preferRelativeResize="0"/>
          <p:nvPr/>
        </p:nvPicPr>
        <p:blipFill>
          <a:blip r:embed="rId3">
            <a:alphaModFix/>
          </a:blip>
          <a:stretch>
            <a:fillRect/>
          </a:stretch>
        </p:blipFill>
        <p:spPr>
          <a:xfrm>
            <a:off x="29297450" y="8224075"/>
            <a:ext cx="12801126" cy="85725"/>
          </a:xfrm>
          <a:prstGeom prst="rect">
            <a:avLst/>
          </a:prstGeom>
          <a:noFill/>
          <a:ln>
            <a:noFill/>
          </a:ln>
        </p:spPr>
      </p:pic>
      <p:sp>
        <p:nvSpPr>
          <p:cNvPr id="66" name="Google Shape;66;p1"/>
          <p:cNvSpPr txBox="1"/>
          <p:nvPr/>
        </p:nvSpPr>
        <p:spPr>
          <a:xfrm>
            <a:off x="28916450" y="34409200"/>
            <a:ext cx="8535900" cy="129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100"/>
              </a:spcBef>
              <a:spcAft>
                <a:spcPts val="0"/>
              </a:spcAft>
              <a:buNone/>
            </a:pPr>
            <a:r>
              <a:rPr b="1" lang="en-US" sz="7200">
                <a:solidFill>
                  <a:srgbClr val="770000"/>
                </a:solidFill>
                <a:latin typeface="Calibri"/>
                <a:ea typeface="Calibri"/>
                <a:cs typeface="Calibri"/>
                <a:sym typeface="Calibri"/>
              </a:rPr>
              <a:t>REFRENCES</a:t>
            </a:r>
            <a:endParaRPr b="1" sz="7200">
              <a:solidFill>
                <a:srgbClr val="770000"/>
              </a:solidFill>
              <a:latin typeface="Calibri"/>
              <a:ea typeface="Calibri"/>
              <a:cs typeface="Calibri"/>
              <a:sym typeface="Calibri"/>
            </a:endParaRPr>
          </a:p>
        </p:txBody>
      </p:sp>
      <p:pic>
        <p:nvPicPr>
          <p:cNvPr id="67" name="Google Shape;67;p1"/>
          <p:cNvPicPr preferRelativeResize="0"/>
          <p:nvPr/>
        </p:nvPicPr>
        <p:blipFill>
          <a:blip r:embed="rId3">
            <a:alphaModFix/>
          </a:blip>
          <a:stretch>
            <a:fillRect/>
          </a:stretch>
        </p:blipFill>
        <p:spPr>
          <a:xfrm>
            <a:off x="28916450" y="35702186"/>
            <a:ext cx="11363325" cy="85725"/>
          </a:xfrm>
          <a:prstGeom prst="rect">
            <a:avLst/>
          </a:prstGeom>
          <a:noFill/>
          <a:ln>
            <a:noFill/>
          </a:ln>
        </p:spPr>
      </p:pic>
      <p:sp>
        <p:nvSpPr>
          <p:cNvPr id="68" name="Google Shape;68;p1"/>
          <p:cNvSpPr txBox="1"/>
          <p:nvPr/>
        </p:nvSpPr>
        <p:spPr>
          <a:xfrm flipH="1">
            <a:off x="28866450" y="35909125"/>
            <a:ext cx="13447500" cy="1806300"/>
          </a:xfrm>
          <a:prstGeom prst="rect">
            <a:avLst/>
          </a:prstGeom>
          <a:noFill/>
          <a:ln>
            <a:noFill/>
          </a:ln>
        </p:spPr>
        <p:txBody>
          <a:bodyPr anchorCtr="0" anchor="t" bIns="91425" lIns="91425" spcFirstLastPara="1" rIns="91425" wrap="square" tIns="91425">
            <a:spAutoFit/>
          </a:bodyPr>
          <a:lstStyle/>
          <a:p>
            <a:pPr indent="-539750" lvl="0" marL="457200" rtl="0" algn="just">
              <a:lnSpc>
                <a:spcPct val="115000"/>
              </a:lnSpc>
              <a:spcBef>
                <a:spcPts val="600"/>
              </a:spcBef>
              <a:spcAft>
                <a:spcPts val="0"/>
              </a:spcAft>
              <a:buClr>
                <a:srgbClr val="3A3A3A"/>
              </a:buClr>
              <a:buSzPts val="4900"/>
              <a:buFont typeface="Calibri"/>
              <a:buChar char="●"/>
            </a:pPr>
            <a:r>
              <a:rPr lang="en-US" sz="4900">
                <a:solidFill>
                  <a:srgbClr val="3A3A3A"/>
                </a:solidFill>
                <a:latin typeface="Calibri"/>
                <a:ea typeface="Calibri"/>
                <a:cs typeface="Calibri"/>
                <a:sym typeface="Calibri"/>
              </a:rPr>
              <a:t>Chen et al., </a:t>
            </a:r>
            <a:r>
              <a:rPr lang="en-US" sz="4900">
                <a:solidFill>
                  <a:srgbClr val="3A3A3A"/>
                </a:solidFill>
                <a:latin typeface="Calibri"/>
                <a:ea typeface="Calibri"/>
                <a:cs typeface="Calibri"/>
                <a:sym typeface="Calibri"/>
              </a:rPr>
              <a:t> 2016, </a:t>
            </a:r>
            <a:r>
              <a:rPr lang="en-US" sz="4900">
                <a:solidFill>
                  <a:srgbClr val="3A3A3A"/>
                </a:solidFill>
                <a:latin typeface="Calibri"/>
                <a:ea typeface="Calibri"/>
                <a:cs typeface="Calibri"/>
                <a:sym typeface="Calibri"/>
              </a:rPr>
              <a:t> ApJ vol 831(2) p.180</a:t>
            </a:r>
            <a:endParaRPr sz="4900">
              <a:solidFill>
                <a:srgbClr val="3A3A3A"/>
              </a:solidFill>
              <a:latin typeface="Calibri"/>
              <a:ea typeface="Calibri"/>
              <a:cs typeface="Calibri"/>
              <a:sym typeface="Calibri"/>
            </a:endParaRPr>
          </a:p>
          <a:p>
            <a:pPr indent="-539750" lvl="0" marL="457200" rtl="0" algn="just">
              <a:lnSpc>
                <a:spcPct val="115000"/>
              </a:lnSpc>
              <a:spcBef>
                <a:spcPts val="0"/>
              </a:spcBef>
              <a:spcAft>
                <a:spcPts val="0"/>
              </a:spcAft>
              <a:buClr>
                <a:srgbClr val="3A3A3A"/>
              </a:buClr>
              <a:buSzPts val="4900"/>
              <a:buFont typeface="Calibri"/>
              <a:buChar char="●"/>
            </a:pPr>
            <a:r>
              <a:rPr lang="en-US" sz="4900">
                <a:solidFill>
                  <a:srgbClr val="3A3A3A"/>
                </a:solidFill>
                <a:latin typeface="Calibri"/>
                <a:ea typeface="Calibri"/>
                <a:cs typeface="Calibri"/>
                <a:sym typeface="Calibri"/>
              </a:rPr>
              <a:t>Chen et al., </a:t>
            </a:r>
            <a:r>
              <a:rPr lang="en-US" sz="4900">
                <a:solidFill>
                  <a:srgbClr val="3A3A3A"/>
                </a:solidFill>
                <a:latin typeface="Calibri"/>
                <a:ea typeface="Calibri"/>
                <a:cs typeface="Calibri"/>
                <a:sym typeface="Calibri"/>
              </a:rPr>
              <a:t>2018, </a:t>
            </a:r>
            <a:r>
              <a:rPr lang="en-US" sz="4900">
                <a:solidFill>
                  <a:srgbClr val="3A3A3A"/>
                </a:solidFill>
                <a:latin typeface="Calibri"/>
                <a:ea typeface="Calibri"/>
                <a:cs typeface="Calibri"/>
                <a:sym typeface="Calibri"/>
              </a:rPr>
              <a:t>ApJL vol. 868, p.L6</a:t>
            </a:r>
            <a:endParaRPr sz="4900">
              <a:solidFill>
                <a:srgbClr val="3A3A3A"/>
              </a:solidFill>
              <a:latin typeface="Calibri"/>
              <a:ea typeface="Calibri"/>
              <a:cs typeface="Calibri"/>
              <a:sym typeface="Calibri"/>
            </a:endParaRPr>
          </a:p>
        </p:txBody>
      </p:sp>
      <p:sp>
        <p:nvSpPr>
          <p:cNvPr id="69" name="Google Shape;69;p1"/>
          <p:cNvSpPr txBox="1"/>
          <p:nvPr/>
        </p:nvSpPr>
        <p:spPr>
          <a:xfrm flipH="1">
            <a:off x="28535100" y="24495775"/>
            <a:ext cx="14110200" cy="9804900"/>
          </a:xfrm>
          <a:prstGeom prst="rect">
            <a:avLst/>
          </a:prstGeom>
          <a:noFill/>
          <a:ln>
            <a:noFill/>
          </a:ln>
        </p:spPr>
        <p:txBody>
          <a:bodyPr anchorCtr="0" anchor="t" bIns="91425" lIns="91425" spcFirstLastPara="1" rIns="91425" wrap="square" tIns="91425">
            <a:spAutoFit/>
          </a:bodyPr>
          <a:lstStyle/>
          <a:p>
            <a:pPr indent="-546100" lvl="0" marL="457200" rtl="0" algn="just">
              <a:lnSpc>
                <a:spcPct val="115000"/>
              </a:lnSpc>
              <a:spcBef>
                <a:spcPts val="60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Across 50+ simulations, one thing stood out – As the metallicity increased, the radius loss  decreased</a:t>
            </a:r>
            <a:endParaRPr sz="5000">
              <a:solidFill>
                <a:srgbClr val="3A3A3A"/>
              </a:solidFill>
              <a:latin typeface="Calibri"/>
              <a:ea typeface="Calibri"/>
              <a:cs typeface="Calibri"/>
              <a:sym typeface="Calibri"/>
            </a:endParaRPr>
          </a:p>
          <a:p>
            <a:pPr indent="-546100" lvl="0" marL="457200" rtl="0" algn="just">
              <a:lnSpc>
                <a:spcPct val="115000"/>
              </a:lnSpc>
              <a:spcBef>
                <a:spcPts val="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Planets </a:t>
            </a:r>
            <a:r>
              <a:rPr lang="en-US" sz="5000">
                <a:solidFill>
                  <a:srgbClr val="3A3A3A"/>
                </a:solidFill>
                <a:latin typeface="Calibri"/>
                <a:ea typeface="Calibri"/>
                <a:cs typeface="Calibri"/>
                <a:sym typeface="Calibri"/>
              </a:rPr>
              <a:t>orbiting</a:t>
            </a:r>
            <a:r>
              <a:rPr lang="en-US" sz="5000">
                <a:solidFill>
                  <a:srgbClr val="3A3A3A"/>
                </a:solidFill>
                <a:latin typeface="Calibri"/>
                <a:ea typeface="Calibri"/>
                <a:cs typeface="Calibri"/>
                <a:sym typeface="Calibri"/>
              </a:rPr>
              <a:t> more metal-rich stars retained more of </a:t>
            </a:r>
            <a:r>
              <a:rPr lang="en-US" sz="5000">
                <a:solidFill>
                  <a:srgbClr val="3A3A3A"/>
                </a:solidFill>
                <a:latin typeface="Calibri"/>
                <a:ea typeface="Calibri"/>
                <a:cs typeface="Calibri"/>
                <a:sym typeface="Calibri"/>
              </a:rPr>
              <a:t>their</a:t>
            </a:r>
            <a:r>
              <a:rPr lang="en-US" sz="5000">
                <a:solidFill>
                  <a:srgbClr val="3A3A3A"/>
                </a:solidFill>
                <a:latin typeface="Calibri"/>
                <a:ea typeface="Calibri"/>
                <a:cs typeface="Calibri"/>
                <a:sym typeface="Calibri"/>
              </a:rPr>
              <a:t> size (radius) over the timescales of the simulations. This could indicate that these planets are more stable long term, although more research needs to be done </a:t>
            </a:r>
            <a:endParaRPr sz="5000">
              <a:solidFill>
                <a:srgbClr val="3A3A3A"/>
              </a:solidFill>
              <a:latin typeface="Calibri"/>
              <a:ea typeface="Calibri"/>
              <a:cs typeface="Calibri"/>
              <a:sym typeface="Calibri"/>
            </a:endParaRPr>
          </a:p>
          <a:p>
            <a:pPr indent="-546100" lvl="0" marL="457200" rtl="0" algn="just">
              <a:lnSpc>
                <a:spcPct val="115000"/>
              </a:lnSpc>
              <a:spcBef>
                <a:spcPts val="0"/>
              </a:spcBef>
              <a:spcAft>
                <a:spcPts val="0"/>
              </a:spcAft>
              <a:buClr>
                <a:srgbClr val="3A3A3A"/>
              </a:buClr>
              <a:buSzPts val="5000"/>
              <a:buFont typeface="Calibri"/>
              <a:buChar char="●"/>
            </a:pPr>
            <a:r>
              <a:rPr lang="en-US" sz="5000">
                <a:solidFill>
                  <a:srgbClr val="3A3A3A"/>
                </a:solidFill>
                <a:latin typeface="Calibri"/>
                <a:ea typeface="Calibri"/>
                <a:cs typeface="Calibri"/>
                <a:sym typeface="Calibri"/>
              </a:rPr>
              <a:t>In the future I’d be interested in exploring the   effects of further increasing the metallicity and observing how this impacts the planet's radius, as well as increase the length of the simulations</a:t>
            </a:r>
            <a:endParaRPr sz="5000">
              <a:solidFill>
                <a:srgbClr val="3A3A3A"/>
              </a:solidFill>
              <a:latin typeface="Calibri"/>
              <a:ea typeface="Calibri"/>
              <a:cs typeface="Calibri"/>
              <a:sym typeface="Calibri"/>
            </a:endParaRPr>
          </a:p>
        </p:txBody>
      </p:sp>
      <p:sp>
        <p:nvSpPr>
          <p:cNvPr id="70" name="Google Shape;70;p1"/>
          <p:cNvSpPr txBox="1"/>
          <p:nvPr/>
        </p:nvSpPr>
        <p:spPr>
          <a:xfrm>
            <a:off x="0" y="0"/>
            <a:ext cx="21945600" cy="400200"/>
          </a:xfrm>
          <a:prstGeom prst="rect">
            <a:avLst/>
          </a:prstGeom>
          <a:noFill/>
          <a:ln>
            <a:noFill/>
          </a:ln>
        </p:spPr>
        <p:txBody>
          <a:bodyPr anchorCtr="0" anchor="t" bIns="91425" lIns="91425" spcFirstLastPara="1" rIns="91425" wrap="square" tIns="91425">
            <a:spAutoFit/>
          </a:bodyPr>
          <a:lstStyle/>
          <a:p>
            <a:pPr indent="0" lvl="0" marL="457200" rtl="0" algn="just">
              <a:lnSpc>
                <a:spcPct val="115000"/>
              </a:lnSpc>
              <a:spcBef>
                <a:spcPts val="600"/>
              </a:spcBef>
              <a:spcAft>
                <a:spcPts val="0"/>
              </a:spcAft>
              <a:buNone/>
            </a:pPr>
            <a:r>
              <a:t/>
            </a:r>
            <a:endParaRPr/>
          </a:p>
        </p:txBody>
      </p:sp>
      <p:pic>
        <p:nvPicPr>
          <p:cNvPr id="71" name="Google Shape;71;p1"/>
          <p:cNvPicPr preferRelativeResize="0"/>
          <p:nvPr/>
        </p:nvPicPr>
        <p:blipFill>
          <a:blip r:embed="rId4">
            <a:alphaModFix/>
          </a:blip>
          <a:stretch>
            <a:fillRect/>
          </a:stretch>
        </p:blipFill>
        <p:spPr>
          <a:xfrm>
            <a:off x="28306500" y="8573425"/>
            <a:ext cx="13792075" cy="15825503"/>
          </a:xfrm>
          <a:prstGeom prst="rect">
            <a:avLst/>
          </a:prstGeom>
          <a:noFill/>
          <a:ln>
            <a:noFill/>
          </a:ln>
        </p:spPr>
      </p:pic>
      <p:pic>
        <p:nvPicPr>
          <p:cNvPr id="72" name="Google Shape;72;p1"/>
          <p:cNvPicPr preferRelativeResize="0"/>
          <p:nvPr/>
        </p:nvPicPr>
        <p:blipFill>
          <a:blip r:embed="rId5">
            <a:alphaModFix/>
          </a:blip>
          <a:stretch>
            <a:fillRect/>
          </a:stretch>
        </p:blipFill>
        <p:spPr>
          <a:xfrm>
            <a:off x="13134300" y="23269325"/>
            <a:ext cx="14617250" cy="14617250"/>
          </a:xfrm>
          <a:prstGeom prst="rect">
            <a:avLst/>
          </a:prstGeom>
          <a:noFill/>
          <a:ln>
            <a:noFill/>
          </a:ln>
        </p:spPr>
      </p:pic>
      <p:pic>
        <p:nvPicPr>
          <p:cNvPr id="73" name="Google Shape;73;p1"/>
          <p:cNvPicPr preferRelativeResize="0"/>
          <p:nvPr/>
        </p:nvPicPr>
        <p:blipFill>
          <a:blip r:embed="rId6">
            <a:alphaModFix/>
          </a:blip>
          <a:stretch>
            <a:fillRect/>
          </a:stretch>
        </p:blipFill>
        <p:spPr>
          <a:xfrm>
            <a:off x="13084450" y="8469600"/>
            <a:ext cx="14617250" cy="146172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