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43891200" cy="38404800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4STXvP7kDno4AlMoqyKqfzKdN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76C7E5-5067-481C-B125-CB5BFC5553D1}" v="481" dt="2025-04-15T20:11:29.796"/>
    <p1510:client id="{575EA397-74C9-4A80-B06D-B8BBC6C9891B}" v="128" dt="2025-04-15T20:09:00.650"/>
    <p1510:client id="{A5957870-4F49-840C-6C2D-009425E31E50}" v="9" dt="2025-04-15T19:40:26.717"/>
    <p1510:client id="{AA55480A-F708-4B8F-A15E-9D244624832D}" v="855" dt="2025-04-15T20:12:29.0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7" d="100"/>
          <a:sy n="17" d="100"/>
        </p:scale>
        <p:origin x="1444" y="116"/>
      </p:cViewPr>
      <p:guideLst>
        <p:guide orient="horz" pos="1209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4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728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16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4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696913"/>
            <a:ext cx="398145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" name="Google Shape;48;p1:notes"/>
          <p:cNvSpPr txBox="1">
            <a:spLocks noGrp="1"/>
          </p:cNvSpPr>
          <p:nvPr>
            <p:ph type="body" idx="1"/>
          </p:nvPr>
        </p:nvSpPr>
        <p:spPr>
          <a:xfrm>
            <a:off x="685800" y="4414838"/>
            <a:ext cx="5486400" cy="418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1"/>
          </p:nvPr>
        </p:nvSpPr>
        <p:spPr>
          <a:xfrm rot="5400000">
            <a:off x="9272474" y="1881925"/>
            <a:ext cx="25346257" cy="39503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39503351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58800" algn="l" rtl="0"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»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2193927" y="8960472"/>
            <a:ext cx="19599275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2"/>
          </p:nvPr>
        </p:nvSpPr>
        <p:spPr>
          <a:xfrm>
            <a:off x="22098000" y="8960472"/>
            <a:ext cx="19599276" cy="25346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•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–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•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»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body" idx="1"/>
          </p:nvPr>
        </p:nvSpPr>
        <p:spPr>
          <a:xfrm>
            <a:off x="2193926" y="8596198"/>
            <a:ext cx="19392900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2"/>
          </p:nvPr>
        </p:nvSpPr>
        <p:spPr>
          <a:xfrm>
            <a:off x="2193926" y="12180385"/>
            <a:ext cx="19392900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3"/>
          </p:nvPr>
        </p:nvSpPr>
        <p:spPr>
          <a:xfrm>
            <a:off x="22294852" y="8596198"/>
            <a:ext cx="19402426" cy="358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4"/>
          </p:nvPr>
        </p:nvSpPr>
        <p:spPr>
          <a:xfrm>
            <a:off x="22294852" y="12180385"/>
            <a:ext cx="19402426" cy="22126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572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»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title"/>
          </p:nvPr>
        </p:nvSpPr>
        <p:spPr>
          <a:xfrm>
            <a:off x="2193927" y="1538405"/>
            <a:ext cx="39503351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2193926" y="1528646"/>
            <a:ext cx="14439900" cy="6508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7160877" y="1528648"/>
            <a:ext cx="24536399" cy="32778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63500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Char char="•"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842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Char char="–"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–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826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Char char="»"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2193926" y="8036779"/>
            <a:ext cx="1443990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2"/>
          <p:cNvSpPr txBox="1">
            <a:spLocks noGrp="1"/>
          </p:cNvSpPr>
          <p:nvPr>
            <p:ph type="title"/>
          </p:nvPr>
        </p:nvSpPr>
        <p:spPr>
          <a:xfrm>
            <a:off x="8604251" y="26884663"/>
            <a:ext cx="26333450" cy="3171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1" i="1" u="none" strike="noStrike" cap="none">
                <a:solidFill>
                  <a:srgbClr val="76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2"/>
          <p:cNvSpPr>
            <a:spLocks noGrp="1"/>
          </p:cNvSpPr>
          <p:nvPr>
            <p:ph type="pic" idx="2"/>
          </p:nvPr>
        </p:nvSpPr>
        <p:spPr>
          <a:xfrm>
            <a:off x="8604251" y="3431325"/>
            <a:ext cx="26333450" cy="23043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1280"/>
              </a:spcBef>
              <a:spcAft>
                <a:spcPts val="0"/>
              </a:spcAft>
              <a:buClr>
                <a:schemeClr val="dk1"/>
              </a:buClr>
              <a:buSzPts val="6400"/>
              <a:buFont typeface="Arial"/>
              <a:buNone/>
              <a:defRPr sz="6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8604251" y="30055791"/>
            <a:ext cx="26333450" cy="450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43213019" y="6657123"/>
            <a:ext cx="685800" cy="31800645"/>
          </a:xfrm>
          <a:prstGeom prst="rect">
            <a:avLst/>
          </a:prstGeom>
          <a:solidFill>
            <a:srgbClr val="29459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/>
          <p:nvPr/>
        </p:nvSpPr>
        <p:spPr>
          <a:xfrm>
            <a:off x="0" y="6657123"/>
            <a:ext cx="685800" cy="31800645"/>
          </a:xfrm>
          <a:prstGeom prst="rect">
            <a:avLst/>
          </a:prstGeom>
          <a:solidFill>
            <a:srgbClr val="76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72492" y="518070"/>
            <a:ext cx="8961120" cy="567964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3"/>
          <p:cNvCxnSpPr/>
          <p:nvPr/>
        </p:nvCxnSpPr>
        <p:spPr>
          <a:xfrm>
            <a:off x="-48126" y="6657123"/>
            <a:ext cx="43946946" cy="0"/>
          </a:xfrm>
          <a:prstGeom prst="straightConnector1">
            <a:avLst/>
          </a:prstGeom>
          <a:noFill/>
          <a:ln w="3175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3"/>
          <p:cNvCxnSpPr/>
          <p:nvPr/>
        </p:nvCxnSpPr>
        <p:spPr>
          <a:xfrm>
            <a:off x="-48126" y="38351831"/>
            <a:ext cx="43946946" cy="52968"/>
          </a:xfrm>
          <a:prstGeom prst="straightConnector1">
            <a:avLst/>
          </a:prstGeom>
          <a:noFill/>
          <a:ln w="381000" cap="flat" cmpd="sng">
            <a:solidFill>
              <a:srgbClr val="B5AF67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/>
        </p:nvSpPr>
        <p:spPr>
          <a:xfrm>
            <a:off x="9486900" y="1410538"/>
            <a:ext cx="27161752" cy="399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675" tIns="44825" rIns="89675" bIns="4482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Sustainable Acetylene Synthesis (SAS)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Taylor Disharoon, Gene </a:t>
            </a:r>
            <a:r>
              <a:rPr lang="en-US" sz="66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Koifman</a:t>
            </a:r>
            <a:r>
              <a:rPr lang="en-US" sz="6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Erik Laari, Isabella Luznar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Faculty Advisor</a:t>
            </a:r>
            <a:r>
              <a:rPr lang="en-US" sz="5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Dr.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Jonathan E. Whitlow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Dept. of </a:t>
            </a:r>
            <a:r>
              <a:rPr lang="en-US" sz="5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Chemistry and Chemical Engineering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Florida Institute of Technology</a:t>
            </a:r>
            <a:endParaRPr sz="4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7449143" y="7273927"/>
            <a:ext cx="184731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726518-6E0C-FF88-3D70-F49D218CE3B9}"/>
              </a:ext>
            </a:extLst>
          </p:cNvPr>
          <p:cNvSpPr txBox="1"/>
          <p:nvPr/>
        </p:nvSpPr>
        <p:spPr>
          <a:xfrm>
            <a:off x="1221391" y="7273928"/>
            <a:ext cx="12640235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>
                <a:solidFill>
                  <a:schemeClr val="accent5"/>
                </a:solidFill>
              </a:rPr>
              <a:t>Abstract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097E64-E97A-1040-7328-F6D6701826D7}"/>
              </a:ext>
            </a:extLst>
          </p:cNvPr>
          <p:cNvSpPr txBox="1"/>
          <p:nvPr/>
        </p:nvSpPr>
        <p:spPr>
          <a:xfrm>
            <a:off x="14586227" y="7303869"/>
            <a:ext cx="19232822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Process Flow Diagram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A66427-00C0-9AC4-4B1D-063BE68A1DBF}"/>
              </a:ext>
            </a:extLst>
          </p:cNvPr>
          <p:cNvSpPr txBox="1"/>
          <p:nvPr/>
        </p:nvSpPr>
        <p:spPr>
          <a:xfrm>
            <a:off x="34579131" y="7273927"/>
            <a:ext cx="8347656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PFD Table Index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3F8A88-796D-5ED7-B02D-F63E38DC4079}"/>
              </a:ext>
            </a:extLst>
          </p:cNvPr>
          <p:cNvSpPr txBox="1"/>
          <p:nvPr/>
        </p:nvSpPr>
        <p:spPr>
          <a:xfrm>
            <a:off x="14673138" y="28441904"/>
            <a:ext cx="28253649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Economics and Profitability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2A1C65-71BD-16CA-63EC-E1033A38CCB1}"/>
              </a:ext>
            </a:extLst>
          </p:cNvPr>
          <p:cNvSpPr txBox="1"/>
          <p:nvPr/>
        </p:nvSpPr>
        <p:spPr>
          <a:xfrm>
            <a:off x="1221391" y="13796719"/>
            <a:ext cx="12640235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Novelty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67C51-F783-CC4A-9B1D-77A841A3A0BD}"/>
              </a:ext>
            </a:extLst>
          </p:cNvPr>
          <p:cNvSpPr txBox="1"/>
          <p:nvPr/>
        </p:nvSpPr>
        <p:spPr>
          <a:xfrm>
            <a:off x="1221391" y="21908449"/>
            <a:ext cx="12640235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Reactions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CF1A3B-A485-02FB-7D27-263B1C6691CF}"/>
              </a:ext>
            </a:extLst>
          </p:cNvPr>
          <p:cNvSpPr txBox="1"/>
          <p:nvPr/>
        </p:nvSpPr>
        <p:spPr>
          <a:xfrm>
            <a:off x="1313756" y="28460694"/>
            <a:ext cx="12640235" cy="1323440"/>
          </a:xfrm>
          <a:prstGeom prst="rect">
            <a:avLst/>
          </a:prstGeom>
          <a:solidFill>
            <a:srgbClr val="76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5"/>
                </a:solidFill>
              </a:rPr>
              <a:t>Process Specifications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CB43C5-3055-CAD9-AFDC-E1CA3DC7CD84}"/>
              </a:ext>
            </a:extLst>
          </p:cNvPr>
          <p:cNvSpPr txBox="1"/>
          <p:nvPr/>
        </p:nvSpPr>
        <p:spPr>
          <a:xfrm>
            <a:off x="1223004" y="8637093"/>
            <a:ext cx="12637008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n-US" sz="5200">
                <a:latin typeface="Calibri"/>
                <a:ea typeface="Calibri"/>
                <a:cs typeface="Calibri"/>
              </a:rPr>
              <a:t>Sustainable acetylene production process using CO</a:t>
            </a:r>
            <a:r>
              <a:rPr lang="en-US" sz="5200" baseline="-25000">
                <a:latin typeface="Calibri"/>
                <a:ea typeface="Calibri"/>
                <a:cs typeface="Calibri"/>
              </a:rPr>
              <a:t>2</a:t>
            </a:r>
            <a:r>
              <a:rPr lang="en-US" sz="5200">
                <a:latin typeface="Calibri"/>
                <a:ea typeface="Calibri"/>
                <a:cs typeface="Calibri"/>
              </a:rPr>
              <a:t> from flue gas, CaO, and water, with an innovative approach to carbon capture and high-purity acetylene generation, supporting industrial demand and reducing greenhouse gas emissions.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655667-E057-C6BA-A7F9-B3D55F32DE31}"/>
              </a:ext>
            </a:extLst>
          </p:cNvPr>
          <p:cNvSpPr txBox="1"/>
          <p:nvPr/>
        </p:nvSpPr>
        <p:spPr>
          <a:xfrm>
            <a:off x="1025483" y="29803444"/>
            <a:ext cx="13075920" cy="89409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Plant located in Tatum, Texas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Capital cost of $</a:t>
            </a:r>
            <a:r>
              <a:rPr lang="en-US" sz="5200">
                <a:latin typeface="Calibri"/>
                <a:cs typeface="Calibri"/>
              </a:rPr>
              <a:t>75 million</a:t>
            </a:r>
            <a:endParaRPr lang="en-US" sz="5200" dirty="0">
              <a:latin typeface="Calibri"/>
              <a:cs typeface="Calibri"/>
            </a:endParaRP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Annual manufacturing cost of $</a:t>
            </a:r>
            <a:r>
              <a:rPr lang="en-US" sz="5200">
                <a:latin typeface="Calibri"/>
                <a:cs typeface="Calibri"/>
              </a:rPr>
              <a:t>158 million</a:t>
            </a:r>
            <a:endParaRPr lang="en-US" sz="5200" dirty="0">
              <a:latin typeface="Calibri"/>
              <a:cs typeface="Calibri"/>
            </a:endParaRP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Net profit of $</a:t>
            </a:r>
            <a:r>
              <a:rPr lang="en-US" sz="5200">
                <a:latin typeface="Calibri"/>
                <a:cs typeface="Calibri"/>
              </a:rPr>
              <a:t>923 million</a:t>
            </a:r>
            <a:r>
              <a:rPr lang="en-US" sz="5200" dirty="0">
                <a:latin typeface="Calibri"/>
                <a:cs typeface="Calibri"/>
              </a:rPr>
              <a:t> after 2 years of construction and 10 years </a:t>
            </a:r>
            <a:r>
              <a:rPr lang="en-US" sz="5200">
                <a:latin typeface="Calibri"/>
                <a:cs typeface="Calibri"/>
              </a:rPr>
              <a:t>of </a:t>
            </a:r>
            <a:r>
              <a:rPr lang="en-US" sz="5200" dirty="0">
                <a:latin typeface="Calibri"/>
                <a:cs typeface="Calibri"/>
              </a:rPr>
              <a:t>production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>
                <a:latin typeface="Calibri"/>
                <a:cs typeface="Calibri"/>
              </a:rPr>
              <a:t>Internal Rate of Return on Investment of 52%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Breakeven point after 3 years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4,300 </a:t>
            </a:r>
            <a:r>
              <a:rPr lang="en-US" sz="5200">
                <a:latin typeface="Calibri"/>
                <a:cs typeface="Calibri"/>
              </a:rPr>
              <a:t>kmol</a:t>
            </a:r>
            <a:r>
              <a:rPr lang="en-US" sz="5200" dirty="0">
                <a:latin typeface="Calibri"/>
                <a:cs typeface="Calibri"/>
              </a:rPr>
              <a:t>/</a:t>
            </a:r>
            <a:r>
              <a:rPr lang="en-US" sz="5200">
                <a:latin typeface="Calibri"/>
                <a:cs typeface="Calibri"/>
              </a:rPr>
              <a:t>hr</a:t>
            </a:r>
            <a:r>
              <a:rPr lang="en-US" sz="5200" dirty="0">
                <a:latin typeface="Calibri"/>
                <a:cs typeface="Calibri"/>
              </a:rPr>
              <a:t> CO</a:t>
            </a:r>
            <a:r>
              <a:rPr lang="en-US" sz="5200" baseline="-25000">
                <a:latin typeface="Calibri"/>
                <a:cs typeface="Calibri"/>
              </a:rPr>
              <a:t>2</a:t>
            </a:r>
            <a:r>
              <a:rPr lang="en-US" sz="5200" dirty="0">
                <a:latin typeface="Calibri"/>
                <a:cs typeface="Calibri"/>
              </a:rPr>
              <a:t> captured from flue gas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/>
                <a:cs typeface="Calibri"/>
              </a:rPr>
              <a:t>1,400 </a:t>
            </a:r>
            <a:r>
              <a:rPr lang="en-US" sz="5200">
                <a:latin typeface="Calibri"/>
                <a:cs typeface="Calibri"/>
              </a:rPr>
              <a:t>kmol</a:t>
            </a:r>
            <a:r>
              <a:rPr lang="en-US" sz="5200" dirty="0">
                <a:latin typeface="Calibri"/>
                <a:cs typeface="Calibri"/>
              </a:rPr>
              <a:t>/</a:t>
            </a:r>
            <a:r>
              <a:rPr lang="en-US" sz="5200">
                <a:latin typeface="Calibri"/>
                <a:cs typeface="Calibri"/>
              </a:rPr>
              <a:t>hr</a:t>
            </a:r>
            <a:r>
              <a:rPr lang="en-US" sz="5200" dirty="0">
                <a:latin typeface="Calibri"/>
                <a:cs typeface="Calibri"/>
              </a:rPr>
              <a:t> pure acetylene produced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>
                <a:latin typeface="Calibri"/>
                <a:cs typeface="Calibri"/>
              </a:rPr>
              <a:t>Raw material cost</a:t>
            </a:r>
            <a:r>
              <a:rPr lang="en-US" sz="5200" dirty="0">
                <a:latin typeface="Calibri"/>
                <a:cs typeface="Calibri"/>
              </a:rPr>
              <a:t> </a:t>
            </a:r>
            <a:r>
              <a:rPr lang="en-US" sz="5200">
                <a:latin typeface="Calibri"/>
                <a:cs typeface="Calibri"/>
              </a:rPr>
              <a:t>is $66 million</a:t>
            </a:r>
            <a:endParaRPr lang="en-US" sz="5200" dirty="0">
              <a:latin typeface="Calibri"/>
              <a:cs typeface="Calibri"/>
            </a:endParaRPr>
          </a:p>
          <a:p>
            <a:pPr marL="685800" indent="-685800" algn="just">
              <a:buFont typeface="Calibri" panose="020F0502020204030204" pitchFamily="34" charset="0"/>
              <a:buChar char="▫"/>
            </a:pPr>
            <a:endParaRPr lang="en-US" sz="5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1C4159-9ED7-DA90-26F4-605AA1C790BE}"/>
              </a:ext>
            </a:extLst>
          </p:cNvPr>
          <p:cNvSpPr txBox="1"/>
          <p:nvPr/>
        </p:nvSpPr>
        <p:spPr>
          <a:xfrm>
            <a:off x="1285616" y="15141960"/>
            <a:ext cx="12574396" cy="64940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process captures CO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flue gas using MEA absorption, converting waste emissions from coal plants into acetylene feedstocks.</a:t>
            </a:r>
          </a:p>
          <a:p>
            <a:pPr marL="685800" indent="-685800" algn="just">
              <a:buFont typeface="Courier New" panose="02070309020205020404" pitchFamily="49" charset="0"/>
              <a:buChar char="o"/>
            </a:pP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Electrochemical reduction of CO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 molten salt reactor produces calcium carbide, which is hydrolyzed to generate high-purity acetylene.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D5E07BC-5A6E-E98A-DADB-C5DC305669D9}"/>
              </a:ext>
            </a:extLst>
          </p:cNvPr>
          <p:cNvSpPr txBox="1"/>
          <p:nvPr/>
        </p:nvSpPr>
        <p:spPr>
          <a:xfrm>
            <a:off x="1223004" y="23289538"/>
            <a:ext cx="126370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Carbon Capture:</a:t>
            </a:r>
          </a:p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MEA + CO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(R-NH-COO)</a:t>
            </a:r>
            <a:r>
              <a:rPr lang="en-US" sz="52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-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H</a:t>
            </a:r>
            <a:r>
              <a:rPr lang="en-US" sz="52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+</a:t>
            </a:r>
          </a:p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(R-NH-COO)</a:t>
            </a:r>
            <a:r>
              <a:rPr lang="en-US" sz="52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-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+ H</a:t>
            </a:r>
            <a:r>
              <a:rPr lang="en-US" sz="52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+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 MEA + CO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</a:p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Acetylene Synthesis:</a:t>
            </a:r>
          </a:p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2CO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(g) + CaO (l)  CaC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(s) + 2.5O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(g)</a:t>
            </a:r>
          </a:p>
          <a:p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	CaC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(s) + H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O (l)  C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H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(g) + Ca(OH)</a:t>
            </a:r>
            <a:r>
              <a:rPr lang="en-US" sz="5200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(</a:t>
            </a:r>
            <a:r>
              <a:rPr lang="en-US" sz="5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aq</a:t>
            </a:r>
            <a:r>
              <a:rPr lang="en-US" sz="5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)</a:t>
            </a:r>
            <a:endParaRPr lang="en-US" sz="5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910C4F-E5B5-628B-D4D9-D5FFA7447B3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806" t="4673" r="9145" b="3605"/>
          <a:stretch/>
        </p:blipFill>
        <p:spPr>
          <a:xfrm>
            <a:off x="16001554" y="29784133"/>
            <a:ext cx="12222480" cy="8356186"/>
          </a:xfrm>
          <a:prstGeom prst="rect">
            <a:avLst/>
          </a:prstGeom>
        </p:spPr>
      </p:pic>
      <p:pic>
        <p:nvPicPr>
          <p:cNvPr id="18" name="Picture 17" descr="A diagram of a computer&#10;&#10;AI-generated content may be incorrect.">
            <a:extLst>
              <a:ext uri="{FF2B5EF4-FFF2-40B4-BE49-F238E27FC236}">
                <a16:creationId xmlns:a16="http://schemas.microsoft.com/office/drawing/2014/main" id="{6B8AF229-1FA8-E04E-A511-2AE160BB0F9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8296" r="1476" b="4491"/>
          <a:stretch/>
        </p:blipFill>
        <p:spPr>
          <a:xfrm>
            <a:off x="14188765" y="18978839"/>
            <a:ext cx="20186836" cy="926944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0FADA40-C7DB-3309-3199-97FC14A8E3B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8132" r="6833" b="4086"/>
          <a:stretch/>
        </p:blipFill>
        <p:spPr>
          <a:xfrm>
            <a:off x="29219062" y="29784134"/>
            <a:ext cx="12729038" cy="8321410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41B9E7E-DB86-3537-A43C-CA308DDF01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79131" y="8670344"/>
            <a:ext cx="8366760" cy="19698582"/>
          </a:xfrm>
          <a:prstGeom prst="rect">
            <a:avLst/>
          </a:prstGeom>
        </p:spPr>
      </p:pic>
      <p:pic>
        <p:nvPicPr>
          <p:cNvPr id="8" name="Picture 7" descr="A diagram of a gas system&#10;&#10;AI-generated content may be incorrect.">
            <a:extLst>
              <a:ext uri="{FF2B5EF4-FFF2-40B4-BE49-F238E27FC236}">
                <a16:creationId xmlns:a16="http://schemas.microsoft.com/office/drawing/2014/main" id="{CDFCFE3A-4AB0-A489-8502-CADBEF9470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421101" y="8822487"/>
            <a:ext cx="15177296" cy="103292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53701E7C2E844E9DE6C29604D14105" ma:contentTypeVersion="10" ma:contentTypeDescription="Create a new document." ma:contentTypeScope="" ma:versionID="e0fc60308df666ed21722c00f7eb44cb">
  <xsd:schema xmlns:xsd="http://www.w3.org/2001/XMLSchema" xmlns:xs="http://www.w3.org/2001/XMLSchema" xmlns:p="http://schemas.microsoft.com/office/2006/metadata/properties" xmlns:ns3="d8c67f73-6813-4e9b-a4e6-1ba3c45afe0a" xmlns:ns4="47df9e92-a4bc-45dd-bc77-61b2ac771d80" targetNamespace="http://schemas.microsoft.com/office/2006/metadata/properties" ma:root="true" ma:fieldsID="9506bcd5a0ea91341803cec355a936c8" ns3:_="" ns4:_="">
    <xsd:import namespace="d8c67f73-6813-4e9b-a4e6-1ba3c45afe0a"/>
    <xsd:import namespace="47df9e92-a4bc-45dd-bc77-61b2ac771d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c67f73-6813-4e9b-a4e6-1ba3c45afe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f9e92-a4bc-45dd-bc77-61b2ac771d8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8c67f73-6813-4e9b-a4e6-1ba3c45afe0a" xsi:nil="true"/>
  </documentManagement>
</p:properties>
</file>

<file path=customXml/itemProps1.xml><?xml version="1.0" encoding="utf-8"?>
<ds:datastoreItem xmlns:ds="http://schemas.openxmlformats.org/officeDocument/2006/customXml" ds:itemID="{BFCE17E1-7603-4C7F-BD4A-83E9D4672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c67f73-6813-4e9b-a4e6-1ba3c45afe0a"/>
    <ds:schemaRef ds:uri="47df9e92-a4bc-45dd-bc77-61b2ac771d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795A6-6B97-4759-8E35-87F1BD8A6F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373231-33F6-4B25-9E97-AF97E3B0CFB9}">
  <ds:schemaRefs>
    <ds:schemaRef ds:uri="http://schemas.microsoft.com/office/infopath/2007/PartnerControls"/>
    <ds:schemaRef ds:uri="47df9e92-a4bc-45dd-bc77-61b2ac771d80"/>
    <ds:schemaRef ds:uri="http://purl.org/dc/terms/"/>
    <ds:schemaRef ds:uri="http://www.w3.org/XML/1998/namespace"/>
    <ds:schemaRef ds:uri="d8c67f73-6813-4e9b-a4e6-1ba3c45afe0a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10336</TotalTime>
  <Words>276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shopper</dc:creator>
  <cp:lastModifiedBy>Bella Luznar</cp:lastModifiedBy>
  <cp:revision>2</cp:revision>
  <dcterms:created xsi:type="dcterms:W3CDTF">2007-04-04T14:17:42Z</dcterms:created>
  <dcterms:modified xsi:type="dcterms:W3CDTF">2025-04-15T20:12:29Z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0x0101002C53701E7C2E844E9DE6C29604D14105</vt:lpwstr>
  </property>
</Properties>
</file>