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38404800" cx="43891200"/>
  <p:notesSz cx="6858000" cy="9296400"/>
  <p:embeddedFontLst>
    <p:embeddedFont>
      <p:font typeface="Montserrat SemiBold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549">
          <p15:clr>
            <a:srgbClr val="A4A3A4"/>
          </p15:clr>
        </p15:guide>
        <p15:guide id="2" pos="866">
          <p15:clr>
            <a:srgbClr val="747775"/>
          </p15:clr>
        </p15:guide>
        <p15:guide id="3" orient="horz" pos="10224">
          <p15:clr>
            <a:srgbClr val="747775"/>
          </p15:clr>
        </p15:guide>
        <p15:guide id="4" orient="horz" pos="19114">
          <p15:clr>
            <a:srgbClr val="747775"/>
          </p15:clr>
        </p15:guide>
        <p15:guide id="5" pos="26880">
          <p15:clr>
            <a:srgbClr val="747775"/>
          </p15:clr>
        </p15:guide>
        <p15:guide id="6" pos="10046">
          <p15:clr>
            <a:srgbClr val="747775"/>
          </p15:clr>
        </p15:guide>
      </p15:sldGuideLst>
    </p:ext>
    <p:ext uri="GoogleSlidesCustomDataVersion2">
      <go:slidesCustomData xmlns:go="http://customooxmlschemas.google.com/" r:id="rId12" roundtripDataSignature="AMtx7miNXH3j+jDQmQXf90vCmft2JPii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843320A-87B6-4825-9370-9D889646BC5F}">
  <a:tblStyle styleId="{3843320A-87B6-4825-9370-9D889646BC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49" orient="horz"/>
        <p:guide pos="866"/>
        <p:guide pos="10224" orient="horz"/>
        <p:guide pos="19114" orient="horz"/>
        <p:guide pos="26880"/>
        <p:guide pos="1004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SemiBol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4c9b02f87d_0_7:notes"/>
          <p:cNvSpPr txBox="1"/>
          <p:nvPr>
            <p:ph idx="12" type="sldNum"/>
          </p:nvPr>
        </p:nvSpPr>
        <p:spPr>
          <a:xfrm>
            <a:off x="3884614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34c9b02f87d_0_7:notes"/>
          <p:cNvSpPr/>
          <p:nvPr>
            <p:ph idx="2" type="sldImg"/>
          </p:nvPr>
        </p:nvSpPr>
        <p:spPr>
          <a:xfrm>
            <a:off x="1438275" y="696913"/>
            <a:ext cx="39816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g34c9b02f87d_0_7:notes"/>
          <p:cNvSpPr txBox="1"/>
          <p:nvPr>
            <p:ph idx="1" type="body"/>
          </p:nvPr>
        </p:nvSpPr>
        <p:spPr>
          <a:xfrm>
            <a:off x="685800" y="4414838"/>
            <a:ext cx="5486400" cy="4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g34c9b02f87d_0_7" title="pf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97513" y="8487900"/>
            <a:ext cx="25274650" cy="12087872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g34c9b02f87d_0_7"/>
          <p:cNvSpPr txBox="1"/>
          <p:nvPr/>
        </p:nvSpPr>
        <p:spPr>
          <a:xfrm>
            <a:off x="9905125" y="1410550"/>
            <a:ext cx="29053200" cy="4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Ethanol to Ethylene via CircleStar Catalyst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Lucca DeMarco, Max Puig Powell, Caden Royster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Jonathan E. Whitlow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C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hemistry and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5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Chemical Engineering</a:t>
            </a: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g34c9b02f87d_0_7"/>
          <p:cNvSpPr/>
          <p:nvPr/>
        </p:nvSpPr>
        <p:spPr>
          <a:xfrm>
            <a:off x="1354700" y="7219353"/>
            <a:ext cx="145935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g34c9b02f87d_0_7"/>
          <p:cNvSpPr txBox="1"/>
          <p:nvPr/>
        </p:nvSpPr>
        <p:spPr>
          <a:xfrm>
            <a:off x="3868847" y="7082575"/>
            <a:ext cx="91299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Abstract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g34c9b02f87d_0_7"/>
          <p:cNvSpPr/>
          <p:nvPr/>
        </p:nvSpPr>
        <p:spPr>
          <a:xfrm>
            <a:off x="1334000" y="16317925"/>
            <a:ext cx="174456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34c9b02f87d_0_7"/>
          <p:cNvSpPr txBox="1"/>
          <p:nvPr/>
        </p:nvSpPr>
        <p:spPr>
          <a:xfrm>
            <a:off x="3322093" y="16159050"/>
            <a:ext cx="146922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Novelty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g34c9b02f87d_0_7"/>
          <p:cNvSpPr/>
          <p:nvPr/>
        </p:nvSpPr>
        <p:spPr>
          <a:xfrm>
            <a:off x="1332250" y="24763100"/>
            <a:ext cx="122007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34c9b02f87d_0_7"/>
          <p:cNvSpPr txBox="1"/>
          <p:nvPr/>
        </p:nvSpPr>
        <p:spPr>
          <a:xfrm>
            <a:off x="2869300" y="24763100"/>
            <a:ext cx="91302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Reactions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g34c9b02f87d_0_7"/>
          <p:cNvSpPr/>
          <p:nvPr/>
        </p:nvSpPr>
        <p:spPr>
          <a:xfrm>
            <a:off x="1334050" y="29721230"/>
            <a:ext cx="122007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g34c9b02f87d_0_7"/>
          <p:cNvSpPr txBox="1"/>
          <p:nvPr/>
        </p:nvSpPr>
        <p:spPr>
          <a:xfrm>
            <a:off x="1910208" y="29694550"/>
            <a:ext cx="108261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Process Specifications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g34c9b02f87d_0_7"/>
          <p:cNvSpPr/>
          <p:nvPr/>
        </p:nvSpPr>
        <p:spPr>
          <a:xfrm>
            <a:off x="14772350" y="27801978"/>
            <a:ext cx="278850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34c9b02f87d_0_7"/>
          <p:cNvSpPr txBox="1"/>
          <p:nvPr/>
        </p:nvSpPr>
        <p:spPr>
          <a:xfrm>
            <a:off x="19992052" y="27732663"/>
            <a:ext cx="174456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Economics and Profitability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g34c9b02f87d_0_7"/>
          <p:cNvSpPr/>
          <p:nvPr/>
        </p:nvSpPr>
        <p:spPr>
          <a:xfrm>
            <a:off x="17314563" y="7222228"/>
            <a:ext cx="253575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34c9b02f87d_0_7"/>
          <p:cNvSpPr txBox="1"/>
          <p:nvPr/>
        </p:nvSpPr>
        <p:spPr>
          <a:xfrm>
            <a:off x="22102860" y="7082575"/>
            <a:ext cx="158640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Process Flow Diagram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g34c9b02f87d_0_7"/>
          <p:cNvSpPr txBox="1"/>
          <p:nvPr/>
        </p:nvSpPr>
        <p:spPr>
          <a:xfrm>
            <a:off x="1332250" y="26131575"/>
            <a:ext cx="11982000" cy="3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>
                <a:latin typeface="Calibri"/>
                <a:ea typeface="Calibri"/>
                <a:cs typeface="Calibri"/>
                <a:sym typeface="Calibri"/>
              </a:rPr>
              <a:t>Ethanol ⇄ Ethylene + Water</a:t>
            </a:r>
            <a:endParaRPr sz="5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>
                <a:latin typeface="Calibri"/>
                <a:ea typeface="Calibri"/>
                <a:cs typeface="Calibri"/>
                <a:sym typeface="Calibri"/>
              </a:rPr>
              <a:t>Ethanol → Acetaldehyde + Hydrogen</a:t>
            </a:r>
            <a:endParaRPr sz="5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>
                <a:latin typeface="Calibri"/>
                <a:ea typeface="Calibri"/>
                <a:cs typeface="Calibri"/>
                <a:sym typeface="Calibri"/>
              </a:rPr>
              <a:t>2 Ethanol </a:t>
            </a:r>
            <a:r>
              <a:rPr lang="en-US" sz="5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Diethyl Ether + Water</a:t>
            </a:r>
            <a:endParaRPr sz="5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g34c9b02f87d_0_7"/>
          <p:cNvSpPr txBox="1"/>
          <p:nvPr/>
        </p:nvSpPr>
        <p:spPr>
          <a:xfrm>
            <a:off x="1375459" y="17860375"/>
            <a:ext cx="12666300" cy="67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588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Font typeface="Calibri"/>
              <a:buChar char="●"/>
            </a:pPr>
            <a:r>
              <a:rPr lang="en-US" sz="5200">
                <a:latin typeface="Calibri"/>
                <a:ea typeface="Calibri"/>
                <a:cs typeface="Calibri"/>
                <a:sym typeface="Calibri"/>
              </a:rPr>
              <a:t>Unique catalyst shape maximizes surface area and catalyst lifetime</a:t>
            </a:r>
            <a:endParaRPr sz="5200"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Font typeface="Calibri"/>
              <a:buChar char="●"/>
            </a:pPr>
            <a:r>
              <a:rPr lang="en-US" sz="5200">
                <a:latin typeface="Calibri"/>
                <a:ea typeface="Calibri"/>
                <a:cs typeface="Calibri"/>
                <a:sym typeface="Calibri"/>
              </a:rPr>
              <a:t>Operates 25 ℃ cooler than alternative shapes</a:t>
            </a:r>
            <a:endParaRPr sz="5200"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Font typeface="Calibri"/>
              <a:buChar char="●"/>
            </a:pPr>
            <a:r>
              <a:rPr lang="en-US" sz="5200">
                <a:latin typeface="Calibri"/>
                <a:ea typeface="Calibri"/>
                <a:cs typeface="Calibri"/>
                <a:sym typeface="Calibri"/>
              </a:rPr>
              <a:t>Reduces carbon emissions by 10%</a:t>
            </a:r>
            <a:endParaRPr sz="5200">
              <a:latin typeface="Calibri"/>
              <a:ea typeface="Calibri"/>
              <a:cs typeface="Calibri"/>
              <a:sym typeface="Calibri"/>
            </a:endParaRPr>
          </a:p>
          <a:p>
            <a:pPr indent="-5588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Font typeface="Calibri"/>
              <a:buChar char="●"/>
            </a:pPr>
            <a:r>
              <a:rPr lang="en-US" sz="5200">
                <a:latin typeface="Calibri"/>
                <a:ea typeface="Calibri"/>
                <a:cs typeface="Calibri"/>
                <a:sym typeface="Calibri"/>
              </a:rPr>
              <a:t>Selectivity improved to </a:t>
            </a:r>
            <a:r>
              <a:rPr lang="en-US" sz="5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99.5%</a:t>
            </a:r>
            <a:endParaRPr sz="5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g34c9b02f87d_0_7"/>
          <p:cNvSpPr txBox="1"/>
          <p:nvPr/>
        </p:nvSpPr>
        <p:spPr>
          <a:xfrm>
            <a:off x="1334050" y="31116375"/>
            <a:ext cx="12200700" cy="55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461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Plant located in Sioux Falls, South Dakota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Capital cost of $35 million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Annual manufacturing cost of $490 million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Net profit of $640 million after 2 years of construction and 10 years of production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Break even</a:t>
            </a: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 point after 6 months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  <a:p>
            <a:pPr indent="-546100" lvl="0" marL="4572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000"/>
              <a:buFont typeface="Calibri"/>
              <a:buChar char="●"/>
            </a:pPr>
            <a:r>
              <a:rPr lang="en-US" sz="5000">
                <a:latin typeface="Calibri"/>
                <a:ea typeface="Calibri"/>
                <a:cs typeface="Calibri"/>
                <a:sym typeface="Calibri"/>
              </a:rPr>
              <a:t>37,000 kg/hr of ethylene produced annually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g34c9b02f87d_0_7"/>
          <p:cNvSpPr txBox="1"/>
          <p:nvPr/>
        </p:nvSpPr>
        <p:spPr>
          <a:xfrm>
            <a:off x="1038250" y="8632000"/>
            <a:ext cx="14692200" cy="75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5200">
                <a:latin typeface="Calibri"/>
                <a:ea typeface="Calibri"/>
                <a:cs typeface="Calibri"/>
                <a:sym typeface="Calibri"/>
              </a:rPr>
              <a:t>Ethanol-to-ethylene conversion via catalytic dehydration is optimized using the CircleStar catalyst, whose unique geometry improves heat distribution and site exposure. This enables lower operating temperatures, 99.5% selectivity, and reduced emissions. The process supports renewable feedstocks and yields $70 million in annual profit at scale.</a:t>
            </a:r>
            <a:endParaRPr sz="5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g34c9b02f87d_0_7"/>
          <p:cNvSpPr/>
          <p:nvPr/>
        </p:nvSpPr>
        <p:spPr>
          <a:xfrm>
            <a:off x="32906200" y="15849203"/>
            <a:ext cx="97530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34c9b02f87d_0_7"/>
          <p:cNvSpPr txBox="1"/>
          <p:nvPr/>
        </p:nvSpPr>
        <p:spPr>
          <a:xfrm>
            <a:off x="34731712" y="15773913"/>
            <a:ext cx="61020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PFD Table Index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0" name="Google Shape;70;g34c9b02f87d_0_7"/>
          <p:cNvGraphicFramePr/>
          <p:nvPr/>
        </p:nvGraphicFramePr>
        <p:xfrm>
          <a:off x="32906200" y="17221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{3843320A-87B6-4825-9370-9D889646BC5F}</a:tableStyleId>
              </a:tblPr>
              <a:tblGrid>
                <a:gridCol w="2586000"/>
                <a:gridCol w="7165150"/>
              </a:tblGrid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Index</a:t>
                      </a:r>
                      <a:endParaRPr b="1"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b="1"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-101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Distillation Tower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P-101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Centrifugal Pump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F-101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Natural Gas Furnace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</a:tr>
              <a:tr h="912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R-101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Packed Bed Reactor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F-102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Natural Gas Furnace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</a:tr>
              <a:tr h="1026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R-102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Packed Bed Reactor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</a:t>
                      </a: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-101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Floating Head Cooler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FL-101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Two-Phase Separator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</a:t>
                      </a: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-102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4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Fixed Pipe Cooler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20450"/>
                      </a:srgbClr>
                    </a:solidFill>
                  </a:tcPr>
                </a:tc>
              </a:tr>
              <a:tr h="930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FL-102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4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Two-Phase Separator</a:t>
                      </a:r>
                      <a:endParaRPr sz="4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60000">
                        <a:alpha val="3136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1" name="Google Shape;71;g34c9b02f87d_0_7"/>
          <p:cNvSpPr txBox="1"/>
          <p:nvPr/>
        </p:nvSpPr>
        <p:spPr>
          <a:xfrm>
            <a:off x="29549875" y="16452800"/>
            <a:ext cx="2437500" cy="14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3434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Product</a:t>
            </a:r>
            <a:endParaRPr sz="2500">
              <a:solidFill>
                <a:srgbClr val="43434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3434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37,000 kg/hr</a:t>
            </a:r>
            <a:endParaRPr sz="2500">
              <a:solidFill>
                <a:srgbClr val="43434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3434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99% ethylene</a:t>
            </a:r>
            <a:endParaRPr sz="2500">
              <a:solidFill>
                <a:srgbClr val="43434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pic>
        <p:nvPicPr>
          <p:cNvPr id="72" name="Google Shape;72;g34c9b02f87d_0_7" title="Profit Graph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35675" y="29149806"/>
            <a:ext cx="12200699" cy="8852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34c9b02f87d_0_7" title="CircleStarCatalyst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365474" y="17772714"/>
            <a:ext cx="5928526" cy="588455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34c9b02f87d_0_7"/>
          <p:cNvSpPr txBox="1"/>
          <p:nvPr/>
        </p:nvSpPr>
        <p:spPr>
          <a:xfrm>
            <a:off x="17397525" y="12383900"/>
            <a:ext cx="2437500" cy="1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3434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50,000 gal/hr</a:t>
            </a:r>
            <a:endParaRPr sz="2500">
              <a:solidFill>
                <a:srgbClr val="43434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3434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60% water</a:t>
            </a:r>
            <a:endParaRPr sz="2500">
              <a:solidFill>
                <a:srgbClr val="43434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rgbClr val="43434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40% ethanol</a:t>
            </a:r>
            <a:endParaRPr sz="2500">
              <a:solidFill>
                <a:srgbClr val="43434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pic>
        <p:nvPicPr>
          <p:cNvPr id="75" name="Google Shape;75;g34c9b02f87d_0_7" title="PieChart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500387" y="29456125"/>
            <a:ext cx="14176825" cy="82399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34c9b02f87d_0_7"/>
          <p:cNvSpPr/>
          <p:nvPr/>
        </p:nvSpPr>
        <p:spPr>
          <a:xfrm>
            <a:off x="20687050" y="20941450"/>
            <a:ext cx="10826100" cy="1244100"/>
          </a:xfrm>
          <a:prstGeom prst="rect">
            <a:avLst/>
          </a:prstGeom>
          <a:solidFill>
            <a:srgbClr val="76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g34c9b02f87d_0_7"/>
          <p:cNvSpPr txBox="1"/>
          <p:nvPr/>
        </p:nvSpPr>
        <p:spPr>
          <a:xfrm>
            <a:off x="21535000" y="20801800"/>
            <a:ext cx="91302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5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Design Method</a:t>
            </a:r>
            <a:endParaRPr b="1" sz="75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g34c9b02f87d_0_7"/>
          <p:cNvSpPr txBox="1"/>
          <p:nvPr/>
        </p:nvSpPr>
        <p:spPr>
          <a:xfrm>
            <a:off x="20687050" y="22469575"/>
            <a:ext cx="10826100" cy="47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65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300"/>
              <a:buFont typeface="Calibri"/>
              <a:buChar char="●"/>
            </a:pPr>
            <a:r>
              <a:rPr lang="en-US" sz="5300">
                <a:latin typeface="Calibri"/>
                <a:ea typeface="Calibri"/>
                <a:cs typeface="Calibri"/>
                <a:sym typeface="Calibri"/>
              </a:rPr>
              <a:t>Designed and Modeled in Aspen V14</a:t>
            </a:r>
            <a:endParaRPr sz="5300"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300"/>
              <a:buFont typeface="Calibri"/>
              <a:buChar char="●"/>
            </a:pPr>
            <a:r>
              <a:rPr lang="en-US" sz="5300">
                <a:latin typeface="Calibri"/>
                <a:ea typeface="Calibri"/>
                <a:cs typeface="Calibri"/>
                <a:sym typeface="Calibri"/>
              </a:rPr>
              <a:t>PFD modeled in process flow diagram editor on Draw</a:t>
            </a:r>
            <a:endParaRPr sz="5300">
              <a:latin typeface="Calibri"/>
              <a:ea typeface="Calibri"/>
              <a:cs typeface="Calibri"/>
              <a:sym typeface="Calibri"/>
            </a:endParaRPr>
          </a:p>
          <a:p>
            <a:pPr indent="-565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300"/>
              <a:buFont typeface="Calibri"/>
              <a:buChar char="●"/>
            </a:pPr>
            <a:r>
              <a:rPr lang="en-US" sz="5300">
                <a:latin typeface="Calibri"/>
                <a:ea typeface="Calibri"/>
                <a:cs typeface="Calibri"/>
                <a:sym typeface="Calibri"/>
              </a:rPr>
              <a:t>CircleStar design from BASF</a:t>
            </a:r>
            <a:endParaRPr sz="5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