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43891200" cy="38404800"/>
  <p:notesSz cx="68580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2096">
          <p15:clr>
            <a:srgbClr val="A4A3A4"/>
          </p15:clr>
        </p15:guide>
        <p15:guide id="2" pos="13824">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7" roundtripDataSignature="AMtx7mg/SvnHdj5Wg0zCeFpN15bNc/g29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87"/>
  </p:normalViewPr>
  <p:slideViewPr>
    <p:cSldViewPr snapToGrid="0">
      <p:cViewPr varScale="1">
        <p:scale>
          <a:sx n="17" d="100"/>
          <a:sy n="17" d="100"/>
        </p:scale>
        <p:origin x="2440" y="312"/>
      </p:cViewPr>
      <p:guideLst>
        <p:guide orient="horz" pos="12096"/>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notesMaster" Target="notesMasters/notesMaster1.xml"/><Relationship Id="rId7" Type="http://customschemas.google.com/relationships/presentationmetadata" Target="metadata"/><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ableStyles" Target="tableStyles.xml"/><Relationship Id="rId10" Type="http://schemas.openxmlformats.org/officeDocument/2006/relationships/theme" Target="theme/them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6513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4" y="0"/>
            <a:ext cx="2971800" cy="46513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438275" y="696913"/>
            <a:ext cx="398145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414838"/>
            <a:ext cx="5486400" cy="41846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728"/>
              </a:spcBef>
              <a:spcAft>
                <a:spcPts val="0"/>
              </a:spcAft>
              <a:buClr>
                <a:srgbClr val="000000"/>
              </a:buClr>
              <a:buSzPts val="1400"/>
              <a:buFont typeface="Arial"/>
              <a:buNone/>
              <a:defRPr sz="2427" b="0" i="0" u="none" strike="noStrike" cap="none">
                <a:solidFill>
                  <a:schemeClr val="dk1"/>
                </a:solidFill>
                <a:latin typeface="Arial"/>
                <a:ea typeface="Arial"/>
                <a:cs typeface="Arial"/>
                <a:sym typeface="Arial"/>
              </a:defRPr>
            </a:lvl1pPr>
            <a:lvl2pPr marL="914400" marR="0" lvl="1" indent="-228600" algn="l" rtl="0">
              <a:lnSpc>
                <a:spcPct val="100000"/>
              </a:lnSpc>
              <a:spcBef>
                <a:spcPts val="728"/>
              </a:spcBef>
              <a:spcAft>
                <a:spcPts val="0"/>
              </a:spcAft>
              <a:buClr>
                <a:srgbClr val="000000"/>
              </a:buClr>
              <a:buSzPts val="1400"/>
              <a:buFont typeface="Arial"/>
              <a:buNone/>
              <a:defRPr sz="2427" b="0" i="0" u="none" strike="noStrike" cap="none">
                <a:solidFill>
                  <a:schemeClr val="dk1"/>
                </a:solidFill>
                <a:latin typeface="Arial"/>
                <a:ea typeface="Arial"/>
                <a:cs typeface="Arial"/>
                <a:sym typeface="Arial"/>
              </a:defRPr>
            </a:lvl2pPr>
            <a:lvl3pPr marL="1371600" marR="0" lvl="2" indent="-228600" algn="l" rtl="0">
              <a:lnSpc>
                <a:spcPct val="100000"/>
              </a:lnSpc>
              <a:spcBef>
                <a:spcPts val="728"/>
              </a:spcBef>
              <a:spcAft>
                <a:spcPts val="0"/>
              </a:spcAft>
              <a:buClr>
                <a:srgbClr val="000000"/>
              </a:buClr>
              <a:buSzPts val="1400"/>
              <a:buFont typeface="Arial"/>
              <a:buNone/>
              <a:defRPr sz="2427" b="0" i="0" u="none" strike="noStrike" cap="none">
                <a:solidFill>
                  <a:schemeClr val="dk1"/>
                </a:solidFill>
                <a:latin typeface="Arial"/>
                <a:ea typeface="Arial"/>
                <a:cs typeface="Arial"/>
                <a:sym typeface="Arial"/>
              </a:defRPr>
            </a:lvl3pPr>
            <a:lvl4pPr marL="1828800" marR="0" lvl="3" indent="-228600" algn="l" rtl="0">
              <a:lnSpc>
                <a:spcPct val="100000"/>
              </a:lnSpc>
              <a:spcBef>
                <a:spcPts val="728"/>
              </a:spcBef>
              <a:spcAft>
                <a:spcPts val="0"/>
              </a:spcAft>
              <a:buClr>
                <a:srgbClr val="000000"/>
              </a:buClr>
              <a:buSzPts val="1400"/>
              <a:buFont typeface="Arial"/>
              <a:buNone/>
              <a:defRPr sz="2427" b="0" i="0" u="none" strike="noStrike" cap="none">
                <a:solidFill>
                  <a:schemeClr val="dk1"/>
                </a:solidFill>
                <a:latin typeface="Arial"/>
                <a:ea typeface="Arial"/>
                <a:cs typeface="Arial"/>
                <a:sym typeface="Arial"/>
              </a:defRPr>
            </a:lvl4pPr>
            <a:lvl5pPr marL="2286000" marR="0" lvl="4" indent="-228600" algn="l" rtl="0">
              <a:lnSpc>
                <a:spcPct val="100000"/>
              </a:lnSpc>
              <a:spcBef>
                <a:spcPts val="728"/>
              </a:spcBef>
              <a:spcAft>
                <a:spcPts val="0"/>
              </a:spcAft>
              <a:buClr>
                <a:srgbClr val="000000"/>
              </a:buClr>
              <a:buSzPts val="1400"/>
              <a:buFont typeface="Arial"/>
              <a:buNone/>
              <a:defRPr sz="2427"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2427"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2427"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2427"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2427"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29675"/>
            <a:ext cx="2971800" cy="465138"/>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4" y="8829675"/>
            <a:ext cx="2971800" cy="465138"/>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
        <p:cNvGrpSpPr/>
        <p:nvPr/>
      </p:nvGrpSpPr>
      <p:grpSpPr>
        <a:xfrm>
          <a:off x="0" y="0"/>
          <a:ext cx="0" cy="0"/>
          <a:chOff x="0" y="0"/>
          <a:chExt cx="0" cy="0"/>
        </a:xfrm>
      </p:grpSpPr>
      <p:sp>
        <p:nvSpPr>
          <p:cNvPr id="46" name="Google Shape;46;p1:notes"/>
          <p:cNvSpPr txBox="1">
            <a:spLocks noGrp="1"/>
          </p:cNvSpPr>
          <p:nvPr>
            <p:ph type="sldNum" idx="12"/>
          </p:nvPr>
        </p:nvSpPr>
        <p:spPr>
          <a:xfrm>
            <a:off x="3884614" y="8829675"/>
            <a:ext cx="2971800" cy="465138"/>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Arial"/>
                <a:ea typeface="Arial"/>
                <a:cs typeface="Arial"/>
                <a:sym typeface="Arial"/>
              </a:rPr>
              <a:t>1</a:t>
            </a:fld>
            <a:endParaRPr sz="1200" b="0" i="0" u="none" strike="noStrike" cap="none">
              <a:solidFill>
                <a:schemeClr val="dk1"/>
              </a:solidFill>
              <a:latin typeface="Arial"/>
              <a:ea typeface="Arial"/>
              <a:cs typeface="Arial"/>
              <a:sym typeface="Arial"/>
            </a:endParaRPr>
          </a:p>
        </p:txBody>
      </p:sp>
      <p:sp>
        <p:nvSpPr>
          <p:cNvPr id="47" name="Google Shape;47;p1:notes"/>
          <p:cNvSpPr>
            <a:spLocks noGrp="1" noRot="1" noChangeAspect="1"/>
          </p:cNvSpPr>
          <p:nvPr>
            <p:ph type="sldImg" idx="2"/>
          </p:nvPr>
        </p:nvSpPr>
        <p:spPr>
          <a:xfrm>
            <a:off x="1438275" y="696913"/>
            <a:ext cx="398145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8" name="Google Shape;48;p1:notes"/>
          <p:cNvSpPr txBox="1">
            <a:spLocks noGrp="1"/>
          </p:cNvSpPr>
          <p:nvPr>
            <p:ph type="body" idx="1"/>
          </p:nvPr>
        </p:nvSpPr>
        <p:spPr>
          <a:xfrm>
            <a:off x="685800" y="4414838"/>
            <a:ext cx="5486400" cy="41846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41"/>
        <p:cNvGrpSpPr/>
        <p:nvPr/>
      </p:nvGrpSpPr>
      <p:grpSpPr>
        <a:xfrm>
          <a:off x="0" y="0"/>
          <a:ext cx="0" cy="0"/>
          <a:chOff x="0" y="0"/>
          <a:chExt cx="0" cy="0"/>
        </a:xfrm>
      </p:grpSpPr>
      <p:sp>
        <p:nvSpPr>
          <p:cNvPr id="42" name="Google Shape;42;p13"/>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9pPr>
          </a:lstStyle>
          <a:p>
            <a:endParaRPr/>
          </a:p>
        </p:txBody>
      </p:sp>
      <p:sp>
        <p:nvSpPr>
          <p:cNvPr id="43" name="Google Shape;43;p13"/>
          <p:cNvSpPr txBox="1">
            <a:spLocks noGrp="1"/>
          </p:cNvSpPr>
          <p:nvPr>
            <p:ph type="body" idx="1"/>
          </p:nvPr>
        </p:nvSpPr>
        <p:spPr>
          <a:xfrm rot="5400000">
            <a:off x="9272474" y="1881925"/>
            <a:ext cx="25346257" cy="39503351"/>
          </a:xfrm>
          <a:prstGeom prst="rect">
            <a:avLst/>
          </a:prstGeom>
          <a:noFill/>
          <a:ln>
            <a:noFill/>
          </a:ln>
        </p:spPr>
        <p:txBody>
          <a:bodyPr spcFirstLastPara="1" wrap="square" lIns="91425" tIns="45700" rIns="91425" bIns="45700" anchor="t" anchorCtr="0">
            <a:noAutofit/>
          </a:bodyPr>
          <a:lstStyle>
            <a:lvl1pPr marL="457200" marR="0" lvl="0" indent="-558800" algn="l" rtl="0">
              <a:lnSpc>
                <a:spcPct val="100000"/>
              </a:lnSpc>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1pPr>
            <a:lvl2pPr marL="914400" marR="0" lvl="1" indent="-558800" algn="l" rtl="0">
              <a:lnSpc>
                <a:spcPct val="100000"/>
              </a:lnSpc>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2pPr>
            <a:lvl3pPr marL="1371600" marR="0" lvl="2" indent="-558800" algn="l" rtl="0">
              <a:lnSpc>
                <a:spcPct val="100000"/>
              </a:lnSpc>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3pPr>
            <a:lvl4pPr marL="1828800" marR="0" lvl="3"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4pPr>
            <a:lvl5pPr marL="2286000" marR="0" lvl="4"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5pPr>
            <a:lvl6pPr marL="2743200" marR="0" lvl="5"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6pPr>
            <a:lvl7pPr marL="3200400" marR="0" lvl="6"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7pPr>
            <a:lvl8pPr marL="3657600" marR="0" lvl="7"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8pPr>
            <a:lvl9pPr marL="4114800" marR="0" lvl="8"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p:cSld name="Vertical Title and Text">
    <p:spTree>
      <p:nvGrpSpPr>
        <p:cNvPr id="1" name="Shape 44"/>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6"/>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6"/>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9pPr>
          </a:lstStyle>
          <a:p>
            <a:endParaRPr/>
          </a:p>
        </p:txBody>
      </p:sp>
      <p:sp>
        <p:nvSpPr>
          <p:cNvPr id="19" name="Google Shape;19;p6"/>
          <p:cNvSpPr txBox="1">
            <a:spLocks noGrp="1"/>
          </p:cNvSpPr>
          <p:nvPr>
            <p:ph type="body" idx="1"/>
          </p:nvPr>
        </p:nvSpPr>
        <p:spPr>
          <a:xfrm>
            <a:off x="2193927" y="8960472"/>
            <a:ext cx="39503351" cy="25346257"/>
          </a:xfrm>
          <a:prstGeom prst="rect">
            <a:avLst/>
          </a:prstGeom>
          <a:noFill/>
          <a:ln>
            <a:noFill/>
          </a:ln>
        </p:spPr>
        <p:txBody>
          <a:bodyPr spcFirstLastPara="1" wrap="square" lIns="91425" tIns="45700" rIns="91425" bIns="45700" anchor="t" anchorCtr="0">
            <a:noAutofit/>
          </a:bodyPr>
          <a:lstStyle>
            <a:lvl1pPr marL="457200" marR="0" lvl="0" indent="-558800" algn="l" rtl="0">
              <a:lnSpc>
                <a:spcPct val="100000"/>
              </a:lnSpc>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1pPr>
            <a:lvl2pPr marL="914400" marR="0" lvl="1" indent="-558800" algn="l" rtl="0">
              <a:lnSpc>
                <a:spcPct val="100000"/>
              </a:lnSpc>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2pPr>
            <a:lvl3pPr marL="1371600" marR="0" lvl="2" indent="-558800" algn="l" rtl="0">
              <a:lnSpc>
                <a:spcPct val="100000"/>
              </a:lnSpc>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3pPr>
            <a:lvl4pPr marL="1828800" marR="0" lvl="3"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4pPr>
            <a:lvl5pPr marL="2286000" marR="0" lvl="4"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5pPr>
            <a:lvl6pPr marL="2743200" marR="0" lvl="5"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6pPr>
            <a:lvl7pPr marL="3200400" marR="0" lvl="6"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7pPr>
            <a:lvl8pPr marL="3657600" marR="0" lvl="7"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8pPr>
            <a:lvl9pPr marL="4114800" marR="0" lvl="8"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20"/>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1"/>
        <p:cNvGrpSpPr/>
        <p:nvPr/>
      </p:nvGrpSpPr>
      <p:grpSpPr>
        <a:xfrm>
          <a:off x="0" y="0"/>
          <a:ext cx="0" cy="0"/>
          <a:chOff x="0" y="0"/>
          <a:chExt cx="0" cy="0"/>
        </a:xfrm>
      </p:grpSpPr>
      <p:sp>
        <p:nvSpPr>
          <p:cNvPr id="22" name="Google Shape;22;p8"/>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9pPr>
          </a:lstStyle>
          <a:p>
            <a:endParaRPr/>
          </a:p>
        </p:txBody>
      </p:sp>
      <p:sp>
        <p:nvSpPr>
          <p:cNvPr id="23" name="Google Shape;23;p8"/>
          <p:cNvSpPr txBox="1">
            <a:spLocks noGrp="1"/>
          </p:cNvSpPr>
          <p:nvPr>
            <p:ph type="body" idx="1"/>
          </p:nvPr>
        </p:nvSpPr>
        <p:spPr>
          <a:xfrm>
            <a:off x="2193927" y="8960472"/>
            <a:ext cx="19599275" cy="25346257"/>
          </a:xfrm>
          <a:prstGeom prst="rect">
            <a:avLst/>
          </a:prstGeom>
          <a:noFill/>
          <a:ln>
            <a:noFill/>
          </a:ln>
        </p:spPr>
        <p:txBody>
          <a:bodyPr spcFirstLastPara="1" wrap="square" lIns="91425" tIns="45700" rIns="91425" bIns="45700" anchor="t" anchorCtr="0">
            <a:noAutofit/>
          </a:bodyPr>
          <a:lstStyle>
            <a:lvl1pPr marL="457200" marR="0" lvl="0" indent="-584200" algn="l" rtl="0">
              <a:lnSpc>
                <a:spcPct val="100000"/>
              </a:lnSpc>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1pPr>
            <a:lvl2pPr marL="914400" marR="0" lvl="1" indent="-533400" algn="l" rtl="0">
              <a:lnSpc>
                <a:spcPct val="100000"/>
              </a:lnSpc>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2pPr>
            <a:lvl3pPr marL="1371600" marR="0" lvl="2"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3pPr>
            <a:lvl4pPr marL="1828800" marR="0" lvl="3"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4pPr>
            <a:lvl5pPr marL="2286000" marR="0" lvl="4"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5pPr>
            <a:lvl6pPr marL="2743200" marR="0" lvl="5"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6pPr>
            <a:lvl7pPr marL="3200400" marR="0" lvl="6"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7pPr>
            <a:lvl8pPr marL="3657600" marR="0" lvl="7"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8pPr>
            <a:lvl9pPr marL="4114800" marR="0" lvl="8"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9pPr>
          </a:lstStyle>
          <a:p>
            <a:endParaRPr/>
          </a:p>
        </p:txBody>
      </p:sp>
      <p:sp>
        <p:nvSpPr>
          <p:cNvPr id="24" name="Google Shape;24;p8"/>
          <p:cNvSpPr txBox="1">
            <a:spLocks noGrp="1"/>
          </p:cNvSpPr>
          <p:nvPr>
            <p:ph type="body" idx="2"/>
          </p:nvPr>
        </p:nvSpPr>
        <p:spPr>
          <a:xfrm>
            <a:off x="22098000" y="8960472"/>
            <a:ext cx="19599276" cy="25346257"/>
          </a:xfrm>
          <a:prstGeom prst="rect">
            <a:avLst/>
          </a:prstGeom>
          <a:noFill/>
          <a:ln>
            <a:noFill/>
          </a:ln>
        </p:spPr>
        <p:txBody>
          <a:bodyPr spcFirstLastPara="1" wrap="square" lIns="91425" tIns="45700" rIns="91425" bIns="45700" anchor="t" anchorCtr="0">
            <a:noAutofit/>
          </a:bodyPr>
          <a:lstStyle>
            <a:lvl1pPr marL="457200" marR="0" lvl="0" indent="-584200" algn="l" rtl="0">
              <a:lnSpc>
                <a:spcPct val="100000"/>
              </a:lnSpc>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1pPr>
            <a:lvl2pPr marL="914400" marR="0" lvl="1" indent="-533400" algn="l" rtl="0">
              <a:lnSpc>
                <a:spcPct val="100000"/>
              </a:lnSpc>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2pPr>
            <a:lvl3pPr marL="1371600" marR="0" lvl="2"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3pPr>
            <a:lvl4pPr marL="1828800" marR="0" lvl="3"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4pPr>
            <a:lvl5pPr marL="2286000" marR="0" lvl="4"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5pPr>
            <a:lvl6pPr marL="2743200" marR="0" lvl="5"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6pPr>
            <a:lvl7pPr marL="3200400" marR="0" lvl="6"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7pPr>
            <a:lvl8pPr marL="3657600" marR="0" lvl="7"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8pPr>
            <a:lvl9pPr marL="4114800" marR="0" lvl="8"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5"/>
        <p:cNvGrpSpPr/>
        <p:nvPr/>
      </p:nvGrpSpPr>
      <p:grpSpPr>
        <a:xfrm>
          <a:off x="0" y="0"/>
          <a:ext cx="0" cy="0"/>
          <a:chOff x="0" y="0"/>
          <a:chExt cx="0" cy="0"/>
        </a:xfrm>
      </p:grpSpPr>
      <p:sp>
        <p:nvSpPr>
          <p:cNvPr id="26" name="Google Shape;26;p9"/>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9pPr>
          </a:lstStyle>
          <a:p>
            <a:endParaRPr/>
          </a:p>
        </p:txBody>
      </p:sp>
      <p:sp>
        <p:nvSpPr>
          <p:cNvPr id="27" name="Google Shape;27;p9"/>
          <p:cNvSpPr txBox="1">
            <a:spLocks noGrp="1"/>
          </p:cNvSpPr>
          <p:nvPr>
            <p:ph type="body" idx="1"/>
          </p:nvPr>
        </p:nvSpPr>
        <p:spPr>
          <a:xfrm>
            <a:off x="2193926" y="8596198"/>
            <a:ext cx="19392900" cy="3584188"/>
          </a:xfrm>
          <a:prstGeom prst="rect">
            <a:avLst/>
          </a:prstGeom>
          <a:noFill/>
          <a:ln>
            <a:noFill/>
          </a:ln>
        </p:spPr>
        <p:txBody>
          <a:bodyPr spcFirstLastPara="1" wrap="square" lIns="91425" tIns="45700" rIns="91425" bIns="45700" anchor="b" anchorCtr="0">
            <a:noAutofit/>
          </a:bodyPr>
          <a:lstStyle>
            <a:lvl1pPr marL="457200" marR="0" lvl="0" indent="-228600" algn="l" rtl="0">
              <a:lnSpc>
                <a:spcPct val="100000"/>
              </a:lnSpc>
              <a:spcBef>
                <a:spcPts val="96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1pPr>
            <a:lvl2pPr marL="914400" marR="0" lvl="1" indent="-228600" algn="l" rtl="0">
              <a:lnSpc>
                <a:spcPct val="100000"/>
              </a:lnSpc>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2pPr>
            <a:lvl3pPr marL="1371600" marR="0" lvl="2" indent="-228600" algn="l" rtl="0">
              <a:lnSpc>
                <a:spcPct val="100000"/>
              </a:lnSpc>
              <a:spcBef>
                <a:spcPts val="72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3pPr>
            <a:lvl4pPr marL="1828800" marR="0" lvl="3"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4pPr>
            <a:lvl5pPr marL="2286000" marR="0" lvl="4"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5pPr>
            <a:lvl6pPr marL="2743200" marR="0" lvl="5"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6pPr>
            <a:lvl7pPr marL="3200400" marR="0" lvl="6"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7pPr>
            <a:lvl8pPr marL="3657600" marR="0" lvl="7"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8pPr>
            <a:lvl9pPr marL="4114800" marR="0" lvl="8"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9pPr>
          </a:lstStyle>
          <a:p>
            <a:endParaRPr/>
          </a:p>
        </p:txBody>
      </p:sp>
      <p:sp>
        <p:nvSpPr>
          <p:cNvPr id="28" name="Google Shape;28;p9"/>
          <p:cNvSpPr txBox="1">
            <a:spLocks noGrp="1"/>
          </p:cNvSpPr>
          <p:nvPr>
            <p:ph type="body" idx="2"/>
          </p:nvPr>
        </p:nvSpPr>
        <p:spPr>
          <a:xfrm>
            <a:off x="2193926" y="12180385"/>
            <a:ext cx="19392900" cy="22126342"/>
          </a:xfrm>
          <a:prstGeom prst="rect">
            <a:avLst/>
          </a:prstGeom>
          <a:noFill/>
          <a:ln>
            <a:noFill/>
          </a:ln>
        </p:spPr>
        <p:txBody>
          <a:bodyPr spcFirstLastPara="1" wrap="square" lIns="91425" tIns="45700" rIns="91425" bIns="45700" anchor="t" anchorCtr="0">
            <a:noAutofit/>
          </a:bodyPr>
          <a:lstStyle>
            <a:lvl1pPr marL="457200" marR="0" lvl="0" indent="-533400" algn="l" rtl="0">
              <a:lnSpc>
                <a:spcPct val="100000"/>
              </a:lnSpc>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1pPr>
            <a:lvl2pPr marL="914400" marR="0" lvl="1"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2pPr>
            <a:lvl3pPr marL="1371600" marR="0" lvl="2"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3pPr>
            <a:lvl4pPr marL="1828800" marR="0" lvl="3"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4pPr>
            <a:lvl5pPr marL="2286000" marR="0" lvl="4"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5pPr>
            <a:lvl6pPr marL="2743200" marR="0" lvl="5"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6pPr>
            <a:lvl7pPr marL="3200400" marR="0" lvl="6"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7pPr>
            <a:lvl8pPr marL="3657600" marR="0" lvl="7"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8pPr>
            <a:lvl9pPr marL="4114800" marR="0" lvl="8"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9pPr>
          </a:lstStyle>
          <a:p>
            <a:endParaRPr/>
          </a:p>
        </p:txBody>
      </p:sp>
      <p:sp>
        <p:nvSpPr>
          <p:cNvPr id="29" name="Google Shape;29;p9"/>
          <p:cNvSpPr txBox="1">
            <a:spLocks noGrp="1"/>
          </p:cNvSpPr>
          <p:nvPr>
            <p:ph type="body" idx="3"/>
          </p:nvPr>
        </p:nvSpPr>
        <p:spPr>
          <a:xfrm>
            <a:off x="22294852" y="8596198"/>
            <a:ext cx="19402426" cy="3584188"/>
          </a:xfrm>
          <a:prstGeom prst="rect">
            <a:avLst/>
          </a:prstGeom>
          <a:noFill/>
          <a:ln>
            <a:noFill/>
          </a:ln>
        </p:spPr>
        <p:txBody>
          <a:bodyPr spcFirstLastPara="1" wrap="square" lIns="91425" tIns="45700" rIns="91425" bIns="45700" anchor="b" anchorCtr="0">
            <a:noAutofit/>
          </a:bodyPr>
          <a:lstStyle>
            <a:lvl1pPr marL="457200" marR="0" lvl="0" indent="-228600" algn="l" rtl="0">
              <a:lnSpc>
                <a:spcPct val="100000"/>
              </a:lnSpc>
              <a:spcBef>
                <a:spcPts val="96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1pPr>
            <a:lvl2pPr marL="914400" marR="0" lvl="1" indent="-228600" algn="l" rtl="0">
              <a:lnSpc>
                <a:spcPct val="100000"/>
              </a:lnSpc>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2pPr>
            <a:lvl3pPr marL="1371600" marR="0" lvl="2" indent="-228600" algn="l" rtl="0">
              <a:lnSpc>
                <a:spcPct val="100000"/>
              </a:lnSpc>
              <a:spcBef>
                <a:spcPts val="72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3pPr>
            <a:lvl4pPr marL="1828800" marR="0" lvl="3"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4pPr>
            <a:lvl5pPr marL="2286000" marR="0" lvl="4"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5pPr>
            <a:lvl6pPr marL="2743200" marR="0" lvl="5"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6pPr>
            <a:lvl7pPr marL="3200400" marR="0" lvl="6"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7pPr>
            <a:lvl8pPr marL="3657600" marR="0" lvl="7"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8pPr>
            <a:lvl9pPr marL="4114800" marR="0" lvl="8"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9pPr>
          </a:lstStyle>
          <a:p>
            <a:endParaRPr/>
          </a:p>
        </p:txBody>
      </p:sp>
      <p:sp>
        <p:nvSpPr>
          <p:cNvPr id="30" name="Google Shape;30;p9"/>
          <p:cNvSpPr txBox="1">
            <a:spLocks noGrp="1"/>
          </p:cNvSpPr>
          <p:nvPr>
            <p:ph type="body" idx="4"/>
          </p:nvPr>
        </p:nvSpPr>
        <p:spPr>
          <a:xfrm>
            <a:off x="22294852" y="12180385"/>
            <a:ext cx="19402426" cy="22126342"/>
          </a:xfrm>
          <a:prstGeom prst="rect">
            <a:avLst/>
          </a:prstGeom>
          <a:noFill/>
          <a:ln>
            <a:noFill/>
          </a:ln>
        </p:spPr>
        <p:txBody>
          <a:bodyPr spcFirstLastPara="1" wrap="square" lIns="91425" tIns="45700" rIns="91425" bIns="45700" anchor="t" anchorCtr="0">
            <a:noAutofit/>
          </a:bodyPr>
          <a:lstStyle>
            <a:lvl1pPr marL="457200" marR="0" lvl="0" indent="-533400" algn="l" rtl="0">
              <a:lnSpc>
                <a:spcPct val="100000"/>
              </a:lnSpc>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1pPr>
            <a:lvl2pPr marL="914400" marR="0" lvl="1"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2pPr>
            <a:lvl3pPr marL="1371600" marR="0" lvl="2"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3pPr>
            <a:lvl4pPr marL="1828800" marR="0" lvl="3"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4pPr>
            <a:lvl5pPr marL="2286000" marR="0" lvl="4"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5pPr>
            <a:lvl6pPr marL="2743200" marR="0" lvl="5"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6pPr>
            <a:lvl7pPr marL="3200400" marR="0" lvl="6"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7pPr>
            <a:lvl8pPr marL="3657600" marR="0" lvl="7"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8pPr>
            <a:lvl9pPr marL="4114800" marR="0" lvl="8"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10"/>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3"/>
        <p:cNvGrpSpPr/>
        <p:nvPr/>
      </p:nvGrpSpPr>
      <p:grpSpPr>
        <a:xfrm>
          <a:off x="0" y="0"/>
          <a:ext cx="0" cy="0"/>
          <a:chOff x="0" y="0"/>
          <a:chExt cx="0" cy="0"/>
        </a:xfrm>
      </p:grpSpPr>
      <p:sp>
        <p:nvSpPr>
          <p:cNvPr id="34" name="Google Shape;34;p11"/>
          <p:cNvSpPr txBox="1">
            <a:spLocks noGrp="1"/>
          </p:cNvSpPr>
          <p:nvPr>
            <p:ph type="title"/>
          </p:nvPr>
        </p:nvSpPr>
        <p:spPr>
          <a:xfrm>
            <a:off x="2193926" y="1528646"/>
            <a:ext cx="14439900" cy="6508132"/>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4000" b="1" i="1" u="none" strike="noStrike" cap="none">
                <a:solidFill>
                  <a:srgbClr val="760000"/>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9pPr>
          </a:lstStyle>
          <a:p>
            <a:endParaRPr/>
          </a:p>
        </p:txBody>
      </p:sp>
      <p:sp>
        <p:nvSpPr>
          <p:cNvPr id="35" name="Google Shape;35;p11"/>
          <p:cNvSpPr txBox="1">
            <a:spLocks noGrp="1"/>
          </p:cNvSpPr>
          <p:nvPr>
            <p:ph type="body" idx="1"/>
          </p:nvPr>
        </p:nvSpPr>
        <p:spPr>
          <a:xfrm>
            <a:off x="17160877" y="1528648"/>
            <a:ext cx="24536399" cy="32778079"/>
          </a:xfrm>
          <a:prstGeom prst="rect">
            <a:avLst/>
          </a:prstGeom>
          <a:noFill/>
          <a:ln>
            <a:noFill/>
          </a:ln>
        </p:spPr>
        <p:txBody>
          <a:bodyPr spcFirstLastPara="1" wrap="square" lIns="91425" tIns="45700" rIns="91425" bIns="45700" anchor="t" anchorCtr="0">
            <a:noAutofit/>
          </a:bodyPr>
          <a:lstStyle>
            <a:lvl1pPr marL="457200" marR="0" lvl="0" indent="-635000" algn="l" rtl="0">
              <a:lnSpc>
                <a:spcPct val="100000"/>
              </a:lnSpc>
              <a:spcBef>
                <a:spcPts val="1280"/>
              </a:spcBef>
              <a:spcAft>
                <a:spcPts val="0"/>
              </a:spcAft>
              <a:buClr>
                <a:schemeClr val="dk1"/>
              </a:buClr>
              <a:buSzPts val="6400"/>
              <a:buFont typeface="Arial"/>
              <a:buChar char="•"/>
              <a:defRPr sz="6400" b="0" i="0" u="none" strike="noStrike" cap="none">
                <a:solidFill>
                  <a:schemeClr val="dk1"/>
                </a:solidFill>
                <a:latin typeface="Arial"/>
                <a:ea typeface="Arial"/>
                <a:cs typeface="Arial"/>
                <a:sym typeface="Arial"/>
              </a:defRPr>
            </a:lvl1pPr>
            <a:lvl2pPr marL="914400" marR="0" lvl="1" indent="-584200" algn="l" rtl="0">
              <a:lnSpc>
                <a:spcPct val="100000"/>
              </a:lnSpc>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2pPr>
            <a:lvl3pPr marL="1371600" marR="0" lvl="2" indent="-533400" algn="l" rtl="0">
              <a:lnSpc>
                <a:spcPct val="100000"/>
              </a:lnSpc>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3pPr>
            <a:lvl4pPr marL="1828800" marR="0" lvl="3"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4pPr>
            <a:lvl5pPr marL="2286000" marR="0" lvl="4"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5pPr>
            <a:lvl6pPr marL="2743200" marR="0" lvl="5"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6pPr>
            <a:lvl7pPr marL="3200400" marR="0" lvl="6"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7pPr>
            <a:lvl8pPr marL="3657600" marR="0" lvl="7"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8pPr>
            <a:lvl9pPr marL="4114800" marR="0" lvl="8"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9pPr>
          </a:lstStyle>
          <a:p>
            <a:endParaRPr/>
          </a:p>
        </p:txBody>
      </p:sp>
      <p:sp>
        <p:nvSpPr>
          <p:cNvPr id="36" name="Google Shape;36;p11"/>
          <p:cNvSpPr txBox="1">
            <a:spLocks noGrp="1"/>
          </p:cNvSpPr>
          <p:nvPr>
            <p:ph type="body" idx="2"/>
          </p:nvPr>
        </p:nvSpPr>
        <p:spPr>
          <a:xfrm>
            <a:off x="2193926" y="8036779"/>
            <a:ext cx="14439900" cy="262699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L="914400" marR="0" lvl="1" indent="-228600" algn="l" rtl="0">
              <a:lnSpc>
                <a:spcPct val="100000"/>
              </a:lnSpc>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L="1371600" marR="0" lvl="2" indent="-228600"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3pPr>
            <a:lvl4pPr marL="1828800" marR="0" lvl="3"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L="2286000" marR="0" lvl="4"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L="2743200" marR="0" lvl="5"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L="3200400" marR="0" lvl="6"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L="3657600" marR="0" lvl="7"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L="4114800" marR="0" lvl="8"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37"/>
        <p:cNvGrpSpPr/>
        <p:nvPr/>
      </p:nvGrpSpPr>
      <p:grpSpPr>
        <a:xfrm>
          <a:off x="0" y="0"/>
          <a:ext cx="0" cy="0"/>
          <a:chOff x="0" y="0"/>
          <a:chExt cx="0" cy="0"/>
        </a:xfrm>
      </p:grpSpPr>
      <p:sp>
        <p:nvSpPr>
          <p:cNvPr id="38" name="Google Shape;38;p12"/>
          <p:cNvSpPr txBox="1">
            <a:spLocks noGrp="1"/>
          </p:cNvSpPr>
          <p:nvPr>
            <p:ph type="title"/>
          </p:nvPr>
        </p:nvSpPr>
        <p:spPr>
          <a:xfrm>
            <a:off x="8604251" y="26884663"/>
            <a:ext cx="26333450" cy="3171129"/>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4000" b="1" i="1" u="none" strike="noStrike" cap="none">
                <a:solidFill>
                  <a:srgbClr val="760000"/>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9pPr>
          </a:lstStyle>
          <a:p>
            <a:endParaRPr/>
          </a:p>
        </p:txBody>
      </p:sp>
      <p:sp>
        <p:nvSpPr>
          <p:cNvPr id="39" name="Google Shape;39;p12"/>
          <p:cNvSpPr>
            <a:spLocks noGrp="1"/>
          </p:cNvSpPr>
          <p:nvPr>
            <p:ph type="pic" idx="2"/>
          </p:nvPr>
        </p:nvSpPr>
        <p:spPr>
          <a:xfrm>
            <a:off x="8604251" y="3431325"/>
            <a:ext cx="26333450" cy="23043529"/>
          </a:xfrm>
          <a:prstGeom prst="rect">
            <a:avLst/>
          </a:prstGeom>
          <a:noFill/>
          <a:ln>
            <a:noFill/>
          </a:ln>
        </p:spPr>
      </p:sp>
      <p:sp>
        <p:nvSpPr>
          <p:cNvPr id="40" name="Google Shape;40;p12"/>
          <p:cNvSpPr txBox="1">
            <a:spLocks noGrp="1"/>
          </p:cNvSpPr>
          <p:nvPr>
            <p:ph type="body" idx="1"/>
          </p:nvPr>
        </p:nvSpPr>
        <p:spPr>
          <a:xfrm>
            <a:off x="8604251" y="30055791"/>
            <a:ext cx="26333450" cy="450788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L="914400" marR="0" lvl="1" indent="-228600" algn="l" rtl="0">
              <a:lnSpc>
                <a:spcPct val="100000"/>
              </a:lnSpc>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L="1371600" marR="0" lvl="2" indent="-228600"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3pPr>
            <a:lvl4pPr marL="1828800" marR="0" lvl="3"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L="2286000" marR="0" lvl="4"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L="2743200" marR="0" lvl="5"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L="3200400" marR="0" lvl="6"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L="3657600" marR="0" lvl="7"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L="4114800" marR="0" lvl="8"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9"/>
        <p:cNvGrpSpPr/>
        <p:nvPr/>
      </p:nvGrpSpPr>
      <p:grpSpPr>
        <a:xfrm>
          <a:off x="0" y="0"/>
          <a:ext cx="0" cy="0"/>
          <a:chOff x="0" y="0"/>
          <a:chExt cx="0" cy="0"/>
        </a:xfrm>
      </p:grpSpPr>
      <p:sp>
        <p:nvSpPr>
          <p:cNvPr id="10" name="Google Shape;10;p3"/>
          <p:cNvSpPr/>
          <p:nvPr/>
        </p:nvSpPr>
        <p:spPr>
          <a:xfrm>
            <a:off x="43213019" y="6657123"/>
            <a:ext cx="685800" cy="31800645"/>
          </a:xfrm>
          <a:prstGeom prst="rect">
            <a:avLst/>
          </a:prstGeom>
          <a:solidFill>
            <a:srgbClr val="29459B"/>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0400"/>
              <a:buFont typeface="Arial"/>
              <a:buNone/>
            </a:pPr>
            <a:endParaRPr sz="10400" b="1" i="0" u="none" strike="noStrike" cap="none">
              <a:solidFill>
                <a:schemeClr val="dk1"/>
              </a:solidFill>
              <a:latin typeface="Arial"/>
              <a:ea typeface="Arial"/>
              <a:cs typeface="Arial"/>
              <a:sym typeface="Arial"/>
            </a:endParaRPr>
          </a:p>
        </p:txBody>
      </p:sp>
      <p:sp>
        <p:nvSpPr>
          <p:cNvPr id="11" name="Google Shape;11;p3"/>
          <p:cNvSpPr/>
          <p:nvPr/>
        </p:nvSpPr>
        <p:spPr>
          <a:xfrm>
            <a:off x="0" y="6657123"/>
            <a:ext cx="685800" cy="31800645"/>
          </a:xfrm>
          <a:prstGeom prst="rect">
            <a:avLst/>
          </a:prstGeom>
          <a:solidFill>
            <a:srgbClr val="7600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0400"/>
              <a:buFont typeface="Arial"/>
              <a:buNone/>
            </a:pPr>
            <a:endParaRPr sz="10400" b="1" i="0" u="none" strike="noStrike" cap="none">
              <a:solidFill>
                <a:schemeClr val="dk1"/>
              </a:solidFill>
              <a:latin typeface="Arial"/>
              <a:ea typeface="Arial"/>
              <a:cs typeface="Arial"/>
              <a:sym typeface="Arial"/>
            </a:endParaRPr>
          </a:p>
        </p:txBody>
      </p:sp>
      <p:pic>
        <p:nvPicPr>
          <p:cNvPr id="12" name="Google Shape;12;p3"/>
          <p:cNvPicPr preferRelativeResize="0"/>
          <p:nvPr/>
        </p:nvPicPr>
        <p:blipFill rotWithShape="1">
          <a:blip r:embed="rId13">
            <a:alphaModFix/>
          </a:blip>
          <a:srcRect/>
          <a:stretch/>
        </p:blipFill>
        <p:spPr>
          <a:xfrm>
            <a:off x="472492" y="518070"/>
            <a:ext cx="8961120" cy="5679649"/>
          </a:xfrm>
          <a:prstGeom prst="rect">
            <a:avLst/>
          </a:prstGeom>
          <a:noFill/>
          <a:ln>
            <a:noFill/>
          </a:ln>
        </p:spPr>
      </p:pic>
      <p:cxnSp>
        <p:nvCxnSpPr>
          <p:cNvPr id="13" name="Google Shape;13;p3"/>
          <p:cNvCxnSpPr/>
          <p:nvPr/>
        </p:nvCxnSpPr>
        <p:spPr>
          <a:xfrm>
            <a:off x="-48126" y="6657123"/>
            <a:ext cx="43946946" cy="0"/>
          </a:xfrm>
          <a:prstGeom prst="straightConnector1">
            <a:avLst/>
          </a:prstGeom>
          <a:noFill/>
          <a:ln w="317500" cap="flat" cmpd="sng">
            <a:solidFill>
              <a:srgbClr val="B5AF67"/>
            </a:solidFill>
            <a:prstDash val="solid"/>
            <a:round/>
            <a:headEnd type="none" w="sm" len="sm"/>
            <a:tailEnd type="none" w="sm" len="sm"/>
          </a:ln>
        </p:spPr>
      </p:cxnSp>
      <p:cxnSp>
        <p:nvCxnSpPr>
          <p:cNvPr id="14" name="Google Shape;14;p3"/>
          <p:cNvCxnSpPr/>
          <p:nvPr/>
        </p:nvCxnSpPr>
        <p:spPr>
          <a:xfrm>
            <a:off x="-48126" y="38351831"/>
            <a:ext cx="43946946" cy="52968"/>
          </a:xfrm>
          <a:prstGeom prst="straightConnector1">
            <a:avLst/>
          </a:prstGeom>
          <a:noFill/>
          <a:ln w="381000" cap="flat" cmpd="sng">
            <a:solidFill>
              <a:srgbClr val="B5AF67"/>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9"/>
        <p:cNvGrpSpPr/>
        <p:nvPr/>
      </p:nvGrpSpPr>
      <p:grpSpPr>
        <a:xfrm>
          <a:off x="0" y="0"/>
          <a:ext cx="0" cy="0"/>
          <a:chOff x="0" y="0"/>
          <a:chExt cx="0" cy="0"/>
        </a:xfrm>
      </p:grpSpPr>
      <p:sp>
        <p:nvSpPr>
          <p:cNvPr id="50" name="Google Shape;50;p1"/>
          <p:cNvSpPr txBox="1"/>
          <p:nvPr/>
        </p:nvSpPr>
        <p:spPr>
          <a:xfrm>
            <a:off x="9296400" y="1410550"/>
            <a:ext cx="30926700" cy="4000200"/>
          </a:xfrm>
          <a:prstGeom prst="rect">
            <a:avLst/>
          </a:prstGeom>
          <a:noFill/>
          <a:ln>
            <a:noFill/>
          </a:ln>
        </p:spPr>
        <p:txBody>
          <a:bodyPr spcFirstLastPara="1" wrap="square" lIns="89675" tIns="44825" rIns="89675" bIns="44825" anchor="t" anchorCtr="0">
            <a:spAutoFit/>
          </a:bodyPr>
          <a:lstStyle/>
          <a:p>
            <a:pPr marL="0" marR="0" lvl="0" indent="0" algn="ctr" rtl="0">
              <a:lnSpc>
                <a:spcPct val="100000"/>
              </a:lnSpc>
              <a:spcBef>
                <a:spcPts val="0"/>
              </a:spcBef>
              <a:spcAft>
                <a:spcPts val="0"/>
              </a:spcAft>
              <a:buClr>
                <a:srgbClr val="000000"/>
              </a:buClr>
              <a:buSzPts val="8000"/>
              <a:buFont typeface="Arial"/>
              <a:buNone/>
            </a:pPr>
            <a:r>
              <a:rPr lang="en-US" sz="8000" b="1" i="0" u="none" strike="noStrike" cap="none">
                <a:solidFill>
                  <a:schemeClr val="dk1"/>
                </a:solidFill>
                <a:latin typeface="Calibri"/>
                <a:ea typeface="Calibri"/>
                <a:cs typeface="Calibri"/>
                <a:sym typeface="Calibri"/>
              </a:rPr>
              <a:t>Recycling of Flexible Polyurethane Foams </a:t>
            </a:r>
            <a:r>
              <a:rPr lang="en-US" sz="8000" b="1">
                <a:solidFill>
                  <a:schemeClr val="dk1"/>
                </a:solidFill>
                <a:latin typeface="Calibri"/>
                <a:ea typeface="Calibri"/>
                <a:cs typeface="Calibri"/>
                <a:sym typeface="Calibri"/>
              </a:rPr>
              <a:t>U</a:t>
            </a:r>
            <a:r>
              <a:rPr lang="en-US" sz="8000" b="1" i="0" u="none" strike="noStrike" cap="none">
                <a:solidFill>
                  <a:schemeClr val="dk1"/>
                </a:solidFill>
                <a:latin typeface="Calibri"/>
                <a:ea typeface="Calibri"/>
                <a:cs typeface="Calibri"/>
                <a:sym typeface="Calibri"/>
              </a:rPr>
              <a:t>sing Glycolysis</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6600"/>
              <a:buFont typeface="Arial"/>
              <a:buNone/>
            </a:pPr>
            <a:r>
              <a:rPr lang="en-US" sz="6600" b="1" i="0" u="none" strike="noStrike" cap="none">
                <a:solidFill>
                  <a:schemeClr val="dk1"/>
                </a:solidFill>
                <a:latin typeface="Calibri"/>
                <a:ea typeface="Calibri"/>
                <a:cs typeface="Calibri"/>
                <a:sym typeface="Calibri"/>
              </a:rPr>
              <a:t>Sarah Pezzenti, Tyler D’Amato, Susan Nelson and Antonella Merola</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5400"/>
              <a:buFont typeface="Arial"/>
              <a:buNone/>
            </a:pPr>
            <a:r>
              <a:rPr lang="en-US" sz="5400" b="1" i="0" u="none" strike="noStrike" cap="none">
                <a:solidFill>
                  <a:schemeClr val="dk1"/>
                </a:solidFill>
                <a:latin typeface="Calibri"/>
                <a:ea typeface="Calibri"/>
                <a:cs typeface="Calibri"/>
                <a:sym typeface="Calibri"/>
              </a:rPr>
              <a:t>Faculty Advisor: Dr. Jonathan Whitlow, Dept. of Chemistry and Chemical Engineering, Florida Institute of Technology</a:t>
            </a:r>
            <a:endParaRPr sz="4800" b="1" i="0" u="none" strike="noStrike" cap="none">
              <a:solidFill>
                <a:schemeClr val="dk1"/>
              </a:solidFill>
              <a:latin typeface="Calibri"/>
              <a:ea typeface="Calibri"/>
              <a:cs typeface="Calibri"/>
              <a:sym typeface="Calibri"/>
            </a:endParaRPr>
          </a:p>
        </p:txBody>
      </p:sp>
      <p:sp>
        <p:nvSpPr>
          <p:cNvPr id="51" name="Google Shape;51;p1"/>
          <p:cNvSpPr txBox="1"/>
          <p:nvPr/>
        </p:nvSpPr>
        <p:spPr>
          <a:xfrm>
            <a:off x="8086727" y="7273927"/>
            <a:ext cx="184731" cy="169277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0400"/>
              <a:buFont typeface="Arial"/>
              <a:buNone/>
            </a:pPr>
            <a:endParaRPr sz="10400" b="1" i="0" u="none" strike="noStrike" cap="none">
              <a:solidFill>
                <a:schemeClr val="dk1"/>
              </a:solidFill>
              <a:latin typeface="Calibri"/>
              <a:ea typeface="Calibri"/>
              <a:cs typeface="Calibri"/>
              <a:sym typeface="Calibri"/>
            </a:endParaRPr>
          </a:p>
        </p:txBody>
      </p:sp>
      <p:grpSp>
        <p:nvGrpSpPr>
          <p:cNvPr id="52" name="Google Shape;52;p1"/>
          <p:cNvGrpSpPr/>
          <p:nvPr/>
        </p:nvGrpSpPr>
        <p:grpSpPr>
          <a:xfrm>
            <a:off x="731525" y="6828291"/>
            <a:ext cx="14079905" cy="6793434"/>
            <a:chOff x="731525" y="6828291"/>
            <a:chExt cx="14079905" cy="6793434"/>
          </a:xfrm>
        </p:grpSpPr>
        <p:sp>
          <p:nvSpPr>
            <p:cNvPr id="53" name="Google Shape;53;p1"/>
            <p:cNvSpPr txBox="1"/>
            <p:nvPr/>
          </p:nvSpPr>
          <p:spPr>
            <a:xfrm>
              <a:off x="731526" y="6828291"/>
              <a:ext cx="14079904" cy="1295400"/>
            </a:xfrm>
            <a:prstGeom prst="rect">
              <a:avLst/>
            </a:prstGeom>
            <a:solidFill>
              <a:srgbClr val="990002"/>
            </a:solid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7000"/>
                <a:buFont typeface="Arial"/>
                <a:buNone/>
              </a:pPr>
              <a:r>
                <a:rPr lang="en-US" sz="7000" b="1" i="0" u="none" strike="noStrike" cap="none">
                  <a:solidFill>
                    <a:srgbClr val="760000"/>
                  </a:solidFill>
                  <a:latin typeface="Calibri"/>
                  <a:ea typeface="Calibri"/>
                  <a:cs typeface="Calibri"/>
                  <a:sym typeface="Calibri"/>
                </a:rPr>
                <a:t>	</a:t>
              </a:r>
              <a:r>
                <a:rPr lang="en-US" sz="5600" b="1" i="0" u="none" strike="noStrike" cap="none">
                  <a:solidFill>
                    <a:schemeClr val="accent1"/>
                  </a:solidFill>
                  <a:latin typeface="Calibri"/>
                  <a:ea typeface="Calibri"/>
                  <a:cs typeface="Calibri"/>
                  <a:sym typeface="Calibri"/>
                </a:rPr>
                <a:t>Abstract</a:t>
              </a:r>
              <a:endParaRPr sz="5600" b="0" i="0" u="none" strike="noStrike" cap="none">
                <a:solidFill>
                  <a:schemeClr val="accent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5600"/>
                <a:buFont typeface="Arial"/>
                <a:buNone/>
              </a:pPr>
              <a:endParaRPr sz="5600" b="0" i="0" u="none" strike="noStrike" cap="none">
                <a:solidFill>
                  <a:schemeClr val="dk1"/>
                </a:solidFill>
                <a:latin typeface="Calibri"/>
                <a:ea typeface="Calibri"/>
                <a:cs typeface="Calibri"/>
                <a:sym typeface="Calibri"/>
              </a:endParaRPr>
            </a:p>
          </p:txBody>
        </p:sp>
        <p:sp>
          <p:nvSpPr>
            <p:cNvPr id="54" name="Google Shape;54;p1"/>
            <p:cNvSpPr txBox="1"/>
            <p:nvPr/>
          </p:nvSpPr>
          <p:spPr>
            <a:xfrm>
              <a:off x="731525" y="8159925"/>
              <a:ext cx="13875300" cy="5461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5000"/>
                <a:buFont typeface="Arial"/>
                <a:buNone/>
              </a:pPr>
              <a:r>
                <a:rPr lang="en-US" sz="5000" b="0" i="0" u="none" strike="noStrike" cap="none">
                  <a:solidFill>
                    <a:srgbClr val="000000"/>
                  </a:solidFill>
                  <a:latin typeface="Calibri"/>
                  <a:ea typeface="Calibri"/>
                  <a:cs typeface="Calibri"/>
                  <a:sym typeface="Calibri"/>
                </a:rPr>
                <a:t>Polyurethane (PU), commonly used in products like mattresses, furniture, and insulation, is often landfilled at end-of-life, especially in bulky, non-degradable forms like mattresses. This project explores industrial-scale recycling of PU foam from discarded mattresses using a split-phase glycolysis process.</a:t>
              </a:r>
              <a:endParaRPr sz="5000" b="0" i="0" u="none" strike="noStrike" cap="none">
                <a:solidFill>
                  <a:schemeClr val="dk1"/>
                </a:solidFill>
                <a:latin typeface="Calibri"/>
                <a:ea typeface="Calibri"/>
                <a:cs typeface="Calibri"/>
                <a:sym typeface="Calibri"/>
              </a:endParaRPr>
            </a:p>
          </p:txBody>
        </p:sp>
      </p:grpSp>
      <p:grpSp>
        <p:nvGrpSpPr>
          <p:cNvPr id="55" name="Google Shape;55;p1"/>
          <p:cNvGrpSpPr/>
          <p:nvPr/>
        </p:nvGrpSpPr>
        <p:grpSpPr>
          <a:xfrm>
            <a:off x="752288" y="13971419"/>
            <a:ext cx="13875171" cy="8685120"/>
            <a:chOff x="15017049" y="3394458"/>
            <a:chExt cx="13875171" cy="8685120"/>
          </a:xfrm>
        </p:grpSpPr>
        <p:sp>
          <p:nvSpPr>
            <p:cNvPr id="56" name="Google Shape;56;p1"/>
            <p:cNvSpPr txBox="1"/>
            <p:nvPr/>
          </p:nvSpPr>
          <p:spPr>
            <a:xfrm>
              <a:off x="15017049" y="3394458"/>
              <a:ext cx="13875171" cy="1295400"/>
            </a:xfrm>
            <a:prstGeom prst="rect">
              <a:avLst/>
            </a:prstGeom>
            <a:solidFill>
              <a:srgbClr val="990002"/>
            </a:solid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7000"/>
                <a:buFont typeface="Arial"/>
                <a:buNone/>
              </a:pPr>
              <a:r>
                <a:rPr lang="en-US" sz="7000" b="1" i="0" u="none" strike="noStrike" cap="none">
                  <a:solidFill>
                    <a:srgbClr val="760000"/>
                  </a:solidFill>
                  <a:latin typeface="Calibri"/>
                  <a:ea typeface="Calibri"/>
                  <a:cs typeface="Calibri"/>
                  <a:sym typeface="Calibri"/>
                </a:rPr>
                <a:t>	</a:t>
              </a:r>
              <a:r>
                <a:rPr lang="en-US" sz="5600" b="1" i="0" u="none" strike="noStrike" cap="none">
                  <a:solidFill>
                    <a:schemeClr val="accent1"/>
                  </a:solidFill>
                  <a:latin typeface="Calibri"/>
                  <a:ea typeface="Calibri"/>
                  <a:cs typeface="Calibri"/>
                  <a:sym typeface="Calibri"/>
                </a:rPr>
                <a:t>Novelty</a:t>
              </a:r>
              <a:endParaRPr sz="5600" b="0" i="0" u="none" strike="noStrike" cap="none">
                <a:solidFill>
                  <a:schemeClr val="accent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5600"/>
                <a:buFont typeface="Arial"/>
                <a:buNone/>
              </a:pPr>
              <a:endParaRPr sz="5600" b="0" i="0" u="none" strike="noStrike" cap="none">
                <a:solidFill>
                  <a:schemeClr val="dk1"/>
                </a:solidFill>
                <a:latin typeface="Calibri"/>
                <a:ea typeface="Calibri"/>
                <a:cs typeface="Calibri"/>
                <a:sym typeface="Calibri"/>
              </a:endParaRPr>
            </a:p>
          </p:txBody>
        </p:sp>
        <p:sp>
          <p:nvSpPr>
            <p:cNvPr id="57" name="Google Shape;57;p1"/>
            <p:cNvSpPr txBox="1"/>
            <p:nvPr/>
          </p:nvSpPr>
          <p:spPr>
            <a:xfrm>
              <a:off x="15017049" y="4882424"/>
              <a:ext cx="13560900" cy="7197154"/>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5000"/>
                <a:buFont typeface="Arial"/>
                <a:buNone/>
              </a:pPr>
              <a:r>
                <a:rPr lang="en-US" sz="5000" b="1" i="0" u="none" strike="noStrike" cap="none">
                  <a:solidFill>
                    <a:srgbClr val="000000"/>
                  </a:solidFill>
                  <a:latin typeface="Calibri"/>
                  <a:ea typeface="Calibri"/>
                  <a:cs typeface="Calibri"/>
                  <a:sym typeface="Calibri"/>
                </a:rPr>
                <a:t>Industrial-Scale Split-Phase Glycolysis</a:t>
              </a:r>
              <a:r>
                <a:rPr lang="en-US" sz="5000" b="0" i="0" u="none" strike="noStrike" cap="none">
                  <a:solidFill>
                    <a:srgbClr val="000000"/>
                  </a:solidFill>
                  <a:latin typeface="Calibri"/>
                  <a:ea typeface="Calibri"/>
                  <a:cs typeface="Calibri"/>
                  <a:sym typeface="Calibri"/>
                </a:rPr>
                <a:t>: Enables efficient separation of polyol and byproducts, improving material recovery quality.</a:t>
              </a:r>
              <a:endParaRPr/>
            </a:p>
            <a:p>
              <a:pPr marL="0" marR="0" lvl="0" indent="0" algn="l" rtl="0">
                <a:lnSpc>
                  <a:spcPct val="100000"/>
                </a:lnSpc>
                <a:spcBef>
                  <a:spcPts val="0"/>
                </a:spcBef>
                <a:spcAft>
                  <a:spcPts val="0"/>
                </a:spcAft>
                <a:buClr>
                  <a:srgbClr val="000000"/>
                </a:buClr>
                <a:buSzPts val="5000"/>
                <a:buFont typeface="Arial"/>
                <a:buNone/>
              </a:pPr>
              <a:r>
                <a:rPr lang="en-US" sz="5000" b="1" i="0" u="none" strike="noStrike" cap="none">
                  <a:solidFill>
                    <a:srgbClr val="000000"/>
                  </a:solidFill>
                  <a:latin typeface="Calibri"/>
                  <a:ea typeface="Calibri"/>
                  <a:cs typeface="Calibri"/>
                  <a:sym typeface="Calibri"/>
                </a:rPr>
                <a:t>Batch Reactors</a:t>
              </a:r>
              <a:r>
                <a:rPr lang="en-US" sz="5000" b="0" i="0" u="none" strike="noStrike" cap="none">
                  <a:solidFill>
                    <a:srgbClr val="000000"/>
                  </a:solidFill>
                  <a:latin typeface="Calibri"/>
                  <a:ea typeface="Calibri"/>
                  <a:cs typeface="Calibri"/>
                  <a:sym typeface="Calibri"/>
                </a:rPr>
                <a:t>: Enhance control over reaction kinetics and product consistency, especially with post-consumer waste.</a:t>
              </a:r>
              <a:endParaRPr/>
            </a:p>
            <a:p>
              <a:pPr marL="0" marR="0" lvl="0" indent="0" algn="l" rtl="0">
                <a:lnSpc>
                  <a:spcPct val="100000"/>
                </a:lnSpc>
                <a:spcBef>
                  <a:spcPts val="0"/>
                </a:spcBef>
                <a:spcAft>
                  <a:spcPts val="0"/>
                </a:spcAft>
                <a:buNone/>
              </a:pPr>
              <a:r>
                <a:rPr lang="en-US" sz="5000" b="1" i="0" u="none" strike="noStrike" cap="none">
                  <a:solidFill>
                    <a:srgbClr val="000000"/>
                  </a:solidFill>
                  <a:latin typeface="Calibri"/>
                  <a:ea typeface="Calibri"/>
                  <a:cs typeface="Calibri"/>
                  <a:sym typeface="Calibri"/>
                </a:rPr>
                <a:t>Consumer Incentive System</a:t>
              </a:r>
              <a:r>
                <a:rPr lang="en-US" sz="5000" b="0" i="0" u="none" strike="noStrike" cap="none">
                  <a:solidFill>
                    <a:srgbClr val="000000"/>
                  </a:solidFill>
                  <a:latin typeface="Calibri"/>
                  <a:ea typeface="Calibri"/>
                  <a:cs typeface="Calibri"/>
                  <a:sym typeface="Calibri"/>
                </a:rPr>
                <a:t>: Encourages public participation, promoting a sustainable consumer–producer feedback loop.</a:t>
              </a:r>
              <a:endParaRPr/>
            </a:p>
            <a:p>
              <a:pPr marL="914400" marR="0" lvl="0" indent="-596900" algn="l" rtl="0">
                <a:lnSpc>
                  <a:spcPct val="100000"/>
                </a:lnSpc>
                <a:spcBef>
                  <a:spcPts val="0"/>
                </a:spcBef>
                <a:spcAft>
                  <a:spcPts val="0"/>
                </a:spcAft>
                <a:buClr>
                  <a:srgbClr val="000000"/>
                </a:buClr>
                <a:buSzPts val="5000"/>
                <a:buFont typeface="Arial"/>
                <a:buNone/>
              </a:pPr>
              <a:endParaRPr sz="5000" b="0" i="0" u="none" strike="noStrike" cap="none">
                <a:solidFill>
                  <a:schemeClr val="dk1"/>
                </a:solidFill>
                <a:latin typeface="Calibri"/>
                <a:ea typeface="Calibri"/>
                <a:cs typeface="Calibri"/>
                <a:sym typeface="Calibri"/>
              </a:endParaRPr>
            </a:p>
          </p:txBody>
        </p:sp>
      </p:grpSp>
      <p:grpSp>
        <p:nvGrpSpPr>
          <p:cNvPr id="58" name="Google Shape;58;p1"/>
          <p:cNvGrpSpPr/>
          <p:nvPr/>
        </p:nvGrpSpPr>
        <p:grpSpPr>
          <a:xfrm>
            <a:off x="752288" y="22679684"/>
            <a:ext cx="14117865" cy="6189230"/>
            <a:chOff x="29100658" y="579872"/>
            <a:chExt cx="14117865" cy="6189230"/>
          </a:xfrm>
        </p:grpSpPr>
        <p:sp>
          <p:nvSpPr>
            <p:cNvPr id="59" name="Google Shape;59;p1"/>
            <p:cNvSpPr txBox="1"/>
            <p:nvPr/>
          </p:nvSpPr>
          <p:spPr>
            <a:xfrm>
              <a:off x="29138619" y="579872"/>
              <a:ext cx="14079904" cy="1295400"/>
            </a:xfrm>
            <a:prstGeom prst="rect">
              <a:avLst/>
            </a:prstGeom>
            <a:solidFill>
              <a:srgbClr val="990002"/>
            </a:solid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7000"/>
                <a:buFont typeface="Arial"/>
                <a:buNone/>
              </a:pPr>
              <a:r>
                <a:rPr lang="en-US" sz="7000" b="1" i="0" u="none" strike="noStrike" cap="none">
                  <a:solidFill>
                    <a:srgbClr val="760000"/>
                  </a:solidFill>
                  <a:latin typeface="Calibri"/>
                  <a:ea typeface="Calibri"/>
                  <a:cs typeface="Calibri"/>
                  <a:sym typeface="Calibri"/>
                </a:rPr>
                <a:t>	</a:t>
              </a:r>
              <a:r>
                <a:rPr lang="en-US" sz="5600" b="1" i="0" u="none" strike="noStrike" cap="none">
                  <a:solidFill>
                    <a:schemeClr val="accent1"/>
                  </a:solidFill>
                  <a:latin typeface="Calibri"/>
                  <a:ea typeface="Calibri"/>
                  <a:cs typeface="Calibri"/>
                  <a:sym typeface="Calibri"/>
                </a:rPr>
                <a:t>Motivation</a:t>
              </a:r>
              <a:endParaRPr sz="5600" b="0" i="0" u="none" strike="noStrike" cap="none">
                <a:solidFill>
                  <a:schemeClr val="accent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5600"/>
                <a:buFont typeface="Arial"/>
                <a:buNone/>
              </a:pPr>
              <a:endParaRPr sz="5600" b="0" i="0" u="none" strike="noStrike" cap="none">
                <a:solidFill>
                  <a:schemeClr val="dk1"/>
                </a:solidFill>
                <a:latin typeface="Calibri"/>
                <a:ea typeface="Calibri"/>
                <a:cs typeface="Calibri"/>
                <a:sym typeface="Calibri"/>
              </a:endParaRPr>
            </a:p>
          </p:txBody>
        </p:sp>
        <p:sp>
          <p:nvSpPr>
            <p:cNvPr id="60" name="Google Shape;60;p1"/>
            <p:cNvSpPr txBox="1"/>
            <p:nvPr/>
          </p:nvSpPr>
          <p:spPr>
            <a:xfrm>
              <a:off x="29100658" y="1898417"/>
              <a:ext cx="13875300" cy="487068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5000"/>
                <a:buFont typeface="Arial"/>
                <a:buNone/>
              </a:pPr>
              <a:r>
                <a:rPr lang="en-US" sz="5000" b="1" i="0" u="none" strike="noStrike" cap="none">
                  <a:solidFill>
                    <a:srgbClr val="000000"/>
                  </a:solidFill>
                  <a:latin typeface="Calibri"/>
                  <a:ea typeface="Calibri"/>
                  <a:cs typeface="Calibri"/>
                  <a:sym typeface="Calibri"/>
                </a:rPr>
                <a:t>Environmental Necessity</a:t>
              </a:r>
              <a:r>
                <a:rPr lang="en-US" sz="5000" b="0" i="0" u="none" strike="noStrike" cap="none">
                  <a:solidFill>
                    <a:srgbClr val="000000"/>
                  </a:solidFill>
                  <a:latin typeface="Calibri"/>
                  <a:ea typeface="Calibri"/>
                  <a:cs typeface="Calibri"/>
                  <a:sym typeface="Calibri"/>
                </a:rPr>
                <a:t>: Repurposes non-compacting, slow-degrading waste that would otherwise occupy landfill space.</a:t>
              </a:r>
              <a:endParaRPr/>
            </a:p>
            <a:p>
              <a:pPr marL="0" marR="0" lvl="0" indent="0" algn="l" rtl="0">
                <a:lnSpc>
                  <a:spcPct val="100000"/>
                </a:lnSpc>
                <a:spcBef>
                  <a:spcPts val="0"/>
                </a:spcBef>
                <a:spcAft>
                  <a:spcPts val="0"/>
                </a:spcAft>
                <a:buNone/>
              </a:pPr>
              <a:r>
                <a:rPr lang="en-US" sz="5000" b="1" i="0" u="none" strike="noStrike" cap="none">
                  <a:solidFill>
                    <a:srgbClr val="000000"/>
                  </a:solidFill>
                  <a:latin typeface="Calibri"/>
                  <a:ea typeface="Calibri"/>
                  <a:cs typeface="Calibri"/>
                  <a:sym typeface="Calibri"/>
                </a:rPr>
                <a:t>Technological Opportunity</a:t>
              </a:r>
              <a:r>
                <a:rPr lang="en-US" sz="5000" b="0" i="0" u="none" strike="noStrike" cap="none">
                  <a:solidFill>
                    <a:srgbClr val="000000"/>
                  </a:solidFill>
                  <a:latin typeface="Calibri"/>
                  <a:ea typeface="Calibri"/>
                  <a:cs typeface="Calibri"/>
                  <a:sym typeface="Calibri"/>
                </a:rPr>
                <a:t>: Leverages chemical recycling advances and explores innovative reactor setups and incentive models for scalable solutions.</a:t>
              </a:r>
              <a:endParaRPr/>
            </a:p>
            <a:p>
              <a:pPr marL="914400" marR="0" lvl="0" indent="-596900" algn="l" rtl="0">
                <a:lnSpc>
                  <a:spcPct val="100000"/>
                </a:lnSpc>
                <a:spcBef>
                  <a:spcPts val="0"/>
                </a:spcBef>
                <a:spcAft>
                  <a:spcPts val="0"/>
                </a:spcAft>
                <a:buClr>
                  <a:srgbClr val="000000"/>
                </a:buClr>
                <a:buSzPts val="5000"/>
                <a:buFont typeface="Arial"/>
                <a:buNone/>
              </a:pPr>
              <a:endParaRPr sz="5000" b="0" i="0" u="none" strike="noStrike" cap="none">
                <a:solidFill>
                  <a:schemeClr val="dk1"/>
                </a:solidFill>
                <a:latin typeface="Calibri"/>
                <a:ea typeface="Calibri"/>
                <a:cs typeface="Calibri"/>
                <a:sym typeface="Calibri"/>
              </a:endParaRPr>
            </a:p>
          </p:txBody>
        </p:sp>
      </p:grpSp>
      <p:grpSp>
        <p:nvGrpSpPr>
          <p:cNvPr id="61" name="Google Shape;61;p1"/>
          <p:cNvGrpSpPr/>
          <p:nvPr/>
        </p:nvGrpSpPr>
        <p:grpSpPr>
          <a:xfrm>
            <a:off x="15812670" y="19202400"/>
            <a:ext cx="27288218" cy="5295601"/>
            <a:chOff x="23281819" y="30348842"/>
            <a:chExt cx="20218200" cy="5295601"/>
          </a:xfrm>
        </p:grpSpPr>
        <p:sp>
          <p:nvSpPr>
            <p:cNvPr id="62" name="Google Shape;62;p1"/>
            <p:cNvSpPr txBox="1"/>
            <p:nvPr/>
          </p:nvSpPr>
          <p:spPr>
            <a:xfrm>
              <a:off x="23342851" y="31644243"/>
              <a:ext cx="20096100" cy="4000200"/>
            </a:xfrm>
            <a:prstGeom prst="rect">
              <a:avLst/>
            </a:prstGeom>
            <a:noFill/>
            <a:ln>
              <a:noFill/>
            </a:ln>
          </p:spPr>
          <p:txBody>
            <a:bodyPr spcFirstLastPara="1" wrap="square" lIns="91425" tIns="45700" rIns="91425" bIns="45700" anchor="t" anchorCtr="0">
              <a:noAutofit/>
            </a:bodyPr>
            <a:lstStyle/>
            <a:p>
              <a:pPr marL="685800" marR="0" lvl="0" indent="-685800" algn="l" rtl="0">
                <a:lnSpc>
                  <a:spcPct val="100000"/>
                </a:lnSpc>
                <a:spcBef>
                  <a:spcPts val="0"/>
                </a:spcBef>
                <a:spcAft>
                  <a:spcPts val="0"/>
                </a:spcAft>
                <a:buClr>
                  <a:srgbClr val="000000"/>
                </a:buClr>
                <a:buSzPts val="7000"/>
                <a:buFont typeface="Arial"/>
                <a:buChar char="•"/>
              </a:pPr>
              <a:r>
                <a:rPr lang="en-US" sz="5000" b="0" i="0" u="none" strike="noStrike" cap="none">
                  <a:solidFill>
                    <a:schemeClr val="dk1"/>
                  </a:solidFill>
                  <a:latin typeface="Calibri"/>
                  <a:ea typeface="Calibri"/>
                  <a:cs typeface="Calibri"/>
                  <a:sym typeface="Calibri"/>
                </a:rPr>
                <a:t>The processes uses a buy back system to be able to receive PUF and 3,254,162 lbs. of PUF from mattresses is the expected amount to be collected each year from drop offs and other methods. </a:t>
              </a:r>
              <a:endParaRPr sz="1400" b="0" i="0" u="none" strike="noStrike" cap="none">
                <a:solidFill>
                  <a:srgbClr val="000000"/>
                </a:solidFill>
                <a:latin typeface="Arial"/>
                <a:ea typeface="Arial"/>
                <a:cs typeface="Arial"/>
                <a:sym typeface="Arial"/>
              </a:endParaRPr>
            </a:p>
            <a:p>
              <a:pPr marL="685800" marR="0" lvl="0" indent="-685800" algn="l" rtl="0">
                <a:lnSpc>
                  <a:spcPct val="100000"/>
                </a:lnSpc>
                <a:spcBef>
                  <a:spcPts val="0"/>
                </a:spcBef>
                <a:spcAft>
                  <a:spcPts val="0"/>
                </a:spcAft>
                <a:buClr>
                  <a:srgbClr val="000000"/>
                </a:buClr>
                <a:buSzPts val="7000"/>
                <a:buFont typeface="Arial"/>
                <a:buChar char="•"/>
              </a:pPr>
              <a:r>
                <a:rPr lang="en-US" sz="5000" b="0" i="0" u="none" strike="noStrike" cap="none">
                  <a:solidFill>
                    <a:schemeClr val="dk1"/>
                  </a:solidFill>
                  <a:latin typeface="Calibri"/>
                  <a:ea typeface="Calibri"/>
                  <a:cs typeface="Calibri"/>
                  <a:sym typeface="Calibri"/>
                </a:rPr>
                <a:t>The cost was analyzed from a range of $0.10 per pound to $0.70 per pound. $0.30 per pound was found to be the most effective cost based on profitability.</a:t>
              </a:r>
              <a:endParaRPr sz="50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5000"/>
                <a:buFont typeface="Arial"/>
                <a:buNone/>
              </a:pPr>
              <a:endParaRPr sz="5000" b="0" i="0" u="none" strike="noStrike" cap="none">
                <a:solidFill>
                  <a:schemeClr val="dk1"/>
                </a:solidFill>
                <a:latin typeface="Calibri"/>
                <a:ea typeface="Calibri"/>
                <a:cs typeface="Calibri"/>
                <a:sym typeface="Calibri"/>
              </a:endParaRPr>
            </a:p>
          </p:txBody>
        </p:sp>
        <p:sp>
          <p:nvSpPr>
            <p:cNvPr id="63" name="Google Shape;63;p1"/>
            <p:cNvSpPr txBox="1"/>
            <p:nvPr/>
          </p:nvSpPr>
          <p:spPr>
            <a:xfrm>
              <a:off x="23281819" y="30348842"/>
              <a:ext cx="20218200" cy="1295400"/>
            </a:xfrm>
            <a:prstGeom prst="rect">
              <a:avLst/>
            </a:prstGeom>
            <a:solidFill>
              <a:srgbClr val="990002"/>
            </a:solid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7000"/>
                <a:buFont typeface="Arial"/>
                <a:buNone/>
              </a:pPr>
              <a:r>
                <a:rPr lang="en-US" sz="7000" b="1" i="0" u="none" strike="noStrike" cap="none">
                  <a:solidFill>
                    <a:srgbClr val="760000"/>
                  </a:solidFill>
                  <a:latin typeface="Calibri"/>
                  <a:ea typeface="Calibri"/>
                  <a:cs typeface="Calibri"/>
                  <a:sym typeface="Calibri"/>
                </a:rPr>
                <a:t>	</a:t>
              </a:r>
              <a:r>
                <a:rPr lang="en-US" sz="5600" b="1" i="0" u="none" strike="noStrike" cap="none">
                  <a:solidFill>
                    <a:schemeClr val="accent1"/>
                  </a:solidFill>
                  <a:latin typeface="Calibri"/>
                  <a:ea typeface="Calibri"/>
                  <a:cs typeface="Calibri"/>
                  <a:sym typeface="Calibri"/>
                </a:rPr>
                <a:t>Economics &amp; Sensitivity Analysis</a:t>
              </a:r>
              <a:endParaRPr sz="5600" b="0" i="0" u="none" strike="noStrike" cap="none">
                <a:solidFill>
                  <a:schemeClr val="accent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5600"/>
                <a:buFont typeface="Arial"/>
                <a:buNone/>
              </a:pPr>
              <a:endParaRPr sz="5600" b="0" i="0" u="none" strike="noStrike" cap="none">
                <a:solidFill>
                  <a:schemeClr val="dk1"/>
                </a:solidFill>
                <a:latin typeface="Calibri"/>
                <a:ea typeface="Calibri"/>
                <a:cs typeface="Calibri"/>
                <a:sym typeface="Calibri"/>
              </a:endParaRPr>
            </a:p>
          </p:txBody>
        </p:sp>
      </p:grpSp>
      <p:sp>
        <p:nvSpPr>
          <p:cNvPr id="64" name="Google Shape;64;p1"/>
          <p:cNvSpPr txBox="1"/>
          <p:nvPr/>
        </p:nvSpPr>
        <p:spPr>
          <a:xfrm>
            <a:off x="15536025" y="6824900"/>
            <a:ext cx="18399000" cy="1295400"/>
          </a:xfrm>
          <a:prstGeom prst="rect">
            <a:avLst/>
          </a:prstGeom>
          <a:solidFill>
            <a:srgbClr val="990002"/>
          </a:solid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7000"/>
              <a:buFont typeface="Arial"/>
              <a:buNone/>
            </a:pPr>
            <a:r>
              <a:rPr lang="en-US" sz="7000" b="1" i="0" u="none" strike="noStrike" cap="none">
                <a:solidFill>
                  <a:srgbClr val="760000"/>
                </a:solidFill>
                <a:latin typeface="Calibri"/>
                <a:ea typeface="Calibri"/>
                <a:cs typeface="Calibri"/>
                <a:sym typeface="Calibri"/>
              </a:rPr>
              <a:t>	</a:t>
            </a:r>
            <a:r>
              <a:rPr lang="en-US" sz="5600" b="1" i="0" u="none" strike="noStrike" cap="none">
                <a:solidFill>
                  <a:schemeClr val="accent1"/>
                </a:solidFill>
                <a:latin typeface="Calibri"/>
                <a:ea typeface="Calibri"/>
                <a:cs typeface="Calibri"/>
                <a:sym typeface="Calibri"/>
              </a:rPr>
              <a:t>Process Flow &amp; Identification Diagram</a:t>
            </a:r>
            <a:endParaRPr sz="5600" b="0" i="0" u="none" strike="noStrike" cap="none">
              <a:solidFill>
                <a:schemeClr val="accent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5600"/>
              <a:buFont typeface="Arial"/>
              <a:buNone/>
            </a:pPr>
            <a:endParaRPr sz="5600" b="0" i="0" u="none" strike="noStrike" cap="none">
              <a:solidFill>
                <a:schemeClr val="dk1"/>
              </a:solidFill>
              <a:latin typeface="Calibri"/>
              <a:ea typeface="Calibri"/>
              <a:cs typeface="Calibri"/>
              <a:sym typeface="Calibri"/>
            </a:endParaRPr>
          </a:p>
        </p:txBody>
      </p:sp>
      <p:pic>
        <p:nvPicPr>
          <p:cNvPr id="65" name="Google Shape;65;p1"/>
          <p:cNvPicPr preferRelativeResize="0"/>
          <p:nvPr/>
        </p:nvPicPr>
        <p:blipFill rotWithShape="1">
          <a:blip r:embed="rId3">
            <a:alphaModFix/>
          </a:blip>
          <a:srcRect/>
          <a:stretch/>
        </p:blipFill>
        <p:spPr>
          <a:xfrm>
            <a:off x="16706049" y="27878325"/>
            <a:ext cx="11830850" cy="8359349"/>
          </a:xfrm>
          <a:prstGeom prst="rect">
            <a:avLst/>
          </a:prstGeom>
          <a:noFill/>
          <a:ln>
            <a:noFill/>
          </a:ln>
        </p:spPr>
      </p:pic>
      <p:sp>
        <p:nvSpPr>
          <p:cNvPr id="66" name="Google Shape;66;p1"/>
          <p:cNvSpPr txBox="1"/>
          <p:nvPr/>
        </p:nvSpPr>
        <p:spPr>
          <a:xfrm>
            <a:off x="771274" y="28868918"/>
            <a:ext cx="14079900" cy="1295400"/>
          </a:xfrm>
          <a:prstGeom prst="rect">
            <a:avLst/>
          </a:prstGeom>
          <a:solidFill>
            <a:srgbClr val="990002"/>
          </a:solid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7000"/>
              <a:buFont typeface="Arial"/>
              <a:buNone/>
            </a:pPr>
            <a:r>
              <a:rPr lang="en-US" sz="7000" b="1" i="0" u="none" strike="noStrike" cap="none">
                <a:solidFill>
                  <a:srgbClr val="760000"/>
                </a:solidFill>
                <a:latin typeface="Calibri"/>
                <a:ea typeface="Calibri"/>
                <a:cs typeface="Calibri"/>
                <a:sym typeface="Calibri"/>
              </a:rPr>
              <a:t>	</a:t>
            </a:r>
            <a:r>
              <a:rPr lang="en-US" sz="5600" b="1">
                <a:solidFill>
                  <a:schemeClr val="accent1"/>
                </a:solidFill>
                <a:latin typeface="Calibri"/>
                <a:ea typeface="Calibri"/>
                <a:cs typeface="Calibri"/>
                <a:sym typeface="Calibri"/>
              </a:rPr>
              <a:t>Summary</a:t>
            </a:r>
            <a:endParaRPr sz="5600" b="0" i="0" u="none" strike="noStrike" cap="none">
              <a:solidFill>
                <a:schemeClr val="accent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5600"/>
              <a:buFont typeface="Arial"/>
              <a:buNone/>
            </a:pPr>
            <a:endParaRPr sz="5600" b="0" i="0" u="none" strike="noStrike" cap="none">
              <a:solidFill>
                <a:schemeClr val="dk1"/>
              </a:solidFill>
              <a:latin typeface="Calibri"/>
              <a:ea typeface="Calibri"/>
              <a:cs typeface="Calibri"/>
              <a:sym typeface="Calibri"/>
            </a:endParaRPr>
          </a:p>
        </p:txBody>
      </p:sp>
      <p:sp>
        <p:nvSpPr>
          <p:cNvPr id="67" name="Google Shape;67;p1"/>
          <p:cNvSpPr txBox="1"/>
          <p:nvPr/>
        </p:nvSpPr>
        <p:spPr>
          <a:xfrm>
            <a:off x="994838" y="30164323"/>
            <a:ext cx="13875300" cy="7888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a:p>
          <a:p>
            <a:pPr marL="457200" marR="0" lvl="0" indent="-546100" algn="l" rtl="0">
              <a:lnSpc>
                <a:spcPct val="100000"/>
              </a:lnSpc>
              <a:spcBef>
                <a:spcPts val="0"/>
              </a:spcBef>
              <a:spcAft>
                <a:spcPts val="0"/>
              </a:spcAft>
              <a:buClr>
                <a:schemeClr val="dk1"/>
              </a:buClr>
              <a:buSzPts val="5000"/>
              <a:buFont typeface="Calibri"/>
              <a:buAutoNum type="arabicPeriod"/>
            </a:pPr>
            <a:r>
              <a:rPr lang="en-US" sz="5000">
                <a:solidFill>
                  <a:schemeClr val="dk1"/>
                </a:solidFill>
                <a:latin typeface="Calibri"/>
                <a:ea typeface="Calibri"/>
                <a:cs typeface="Calibri"/>
                <a:sym typeface="Calibri"/>
              </a:rPr>
              <a:t>Recovering high-purity polyol from post-consumer PU foam</a:t>
            </a:r>
            <a:endParaRPr sz="5000">
              <a:solidFill>
                <a:schemeClr val="dk1"/>
              </a:solidFill>
              <a:latin typeface="Calibri"/>
              <a:ea typeface="Calibri"/>
              <a:cs typeface="Calibri"/>
              <a:sym typeface="Calibri"/>
            </a:endParaRPr>
          </a:p>
          <a:p>
            <a:pPr marL="457200" marR="0" lvl="0" indent="-546100" algn="l" rtl="0">
              <a:lnSpc>
                <a:spcPct val="100000"/>
              </a:lnSpc>
              <a:spcBef>
                <a:spcPts val="0"/>
              </a:spcBef>
              <a:spcAft>
                <a:spcPts val="0"/>
              </a:spcAft>
              <a:buClr>
                <a:schemeClr val="dk1"/>
              </a:buClr>
              <a:buSzPts val="5000"/>
              <a:buFont typeface="Calibri"/>
              <a:buAutoNum type="arabicPeriod"/>
            </a:pPr>
            <a:r>
              <a:rPr lang="en-US" sz="5000">
                <a:solidFill>
                  <a:schemeClr val="dk1"/>
                </a:solidFill>
                <a:latin typeface="Calibri"/>
                <a:ea typeface="Calibri"/>
                <a:cs typeface="Calibri"/>
                <a:sym typeface="Calibri"/>
              </a:rPr>
              <a:t>Batch reactors ensuring consistent yields and reaction control</a:t>
            </a:r>
            <a:endParaRPr sz="5000">
              <a:solidFill>
                <a:schemeClr val="dk1"/>
              </a:solidFill>
              <a:latin typeface="Calibri"/>
              <a:ea typeface="Calibri"/>
              <a:cs typeface="Calibri"/>
              <a:sym typeface="Calibri"/>
            </a:endParaRPr>
          </a:p>
          <a:p>
            <a:pPr marL="457200" marR="0" lvl="0" indent="-546100" algn="l" rtl="0">
              <a:lnSpc>
                <a:spcPct val="100000"/>
              </a:lnSpc>
              <a:spcBef>
                <a:spcPts val="0"/>
              </a:spcBef>
              <a:spcAft>
                <a:spcPts val="0"/>
              </a:spcAft>
              <a:buClr>
                <a:schemeClr val="dk1"/>
              </a:buClr>
              <a:buSzPts val="5000"/>
              <a:buFont typeface="Calibri"/>
              <a:buAutoNum type="arabicPeriod"/>
            </a:pPr>
            <a:r>
              <a:rPr lang="en-US" sz="5000">
                <a:solidFill>
                  <a:schemeClr val="dk1"/>
                </a:solidFill>
                <a:latin typeface="Calibri"/>
                <a:ea typeface="Calibri"/>
                <a:cs typeface="Calibri"/>
                <a:sym typeface="Calibri"/>
              </a:rPr>
              <a:t>Demonstrating scalability of split-phase glycolysis for industrial use</a:t>
            </a:r>
            <a:endParaRPr sz="5000">
              <a:solidFill>
                <a:schemeClr val="dk1"/>
              </a:solidFill>
              <a:latin typeface="Calibri"/>
              <a:ea typeface="Calibri"/>
              <a:cs typeface="Calibri"/>
              <a:sym typeface="Calibri"/>
            </a:endParaRPr>
          </a:p>
          <a:p>
            <a:pPr marL="457200" marR="0" lvl="0" indent="-546100" algn="l" rtl="0">
              <a:lnSpc>
                <a:spcPct val="100000"/>
              </a:lnSpc>
              <a:spcBef>
                <a:spcPts val="0"/>
              </a:spcBef>
              <a:spcAft>
                <a:spcPts val="0"/>
              </a:spcAft>
              <a:buClr>
                <a:schemeClr val="dk1"/>
              </a:buClr>
              <a:buSzPts val="5000"/>
              <a:buFont typeface="Calibri"/>
              <a:buAutoNum type="arabicPeriod"/>
            </a:pPr>
            <a:r>
              <a:rPr lang="en-US" sz="5000">
                <a:solidFill>
                  <a:schemeClr val="dk1"/>
                </a:solidFill>
                <a:latin typeface="Calibri"/>
                <a:ea typeface="Calibri"/>
                <a:cs typeface="Calibri"/>
                <a:sym typeface="Calibri"/>
              </a:rPr>
              <a:t>Initial findings support a circular recycling model</a:t>
            </a:r>
            <a:endParaRPr sz="5000">
              <a:solidFill>
                <a:schemeClr val="dk1"/>
              </a:solidFill>
              <a:latin typeface="Calibri"/>
              <a:ea typeface="Calibri"/>
              <a:cs typeface="Calibri"/>
              <a:sym typeface="Calibri"/>
            </a:endParaRPr>
          </a:p>
          <a:p>
            <a:pPr marL="457200" marR="0" lvl="0" indent="-546100" algn="l" rtl="0">
              <a:lnSpc>
                <a:spcPct val="100000"/>
              </a:lnSpc>
              <a:spcBef>
                <a:spcPts val="0"/>
              </a:spcBef>
              <a:spcAft>
                <a:spcPts val="0"/>
              </a:spcAft>
              <a:buClr>
                <a:schemeClr val="dk1"/>
              </a:buClr>
              <a:buSzPts val="5000"/>
              <a:buFont typeface="Calibri"/>
              <a:buAutoNum type="arabicPeriod"/>
            </a:pPr>
            <a:r>
              <a:rPr lang="en-US" sz="5000">
                <a:solidFill>
                  <a:schemeClr val="dk1"/>
                </a:solidFill>
                <a:latin typeface="Calibri"/>
                <a:ea typeface="Calibri"/>
                <a:cs typeface="Calibri"/>
                <a:sym typeface="Calibri"/>
              </a:rPr>
              <a:t>Potential economic and environmental benefits with incentive-based collection</a:t>
            </a:r>
            <a:endParaRPr sz="5000">
              <a:solidFill>
                <a:schemeClr val="dk1"/>
              </a:solidFill>
              <a:latin typeface="Calibri"/>
              <a:ea typeface="Calibri"/>
              <a:cs typeface="Calibri"/>
              <a:sym typeface="Calibri"/>
            </a:endParaRPr>
          </a:p>
          <a:p>
            <a:pPr marL="914400" marR="0" lvl="0" indent="-596900" algn="l" rtl="0">
              <a:lnSpc>
                <a:spcPct val="100000"/>
              </a:lnSpc>
              <a:spcBef>
                <a:spcPts val="0"/>
              </a:spcBef>
              <a:spcAft>
                <a:spcPts val="0"/>
              </a:spcAft>
              <a:buClr>
                <a:srgbClr val="000000"/>
              </a:buClr>
              <a:buSzPts val="5000"/>
              <a:buFont typeface="Arial"/>
              <a:buNone/>
            </a:pPr>
            <a:endParaRPr sz="5000">
              <a:solidFill>
                <a:schemeClr val="dk1"/>
              </a:solidFill>
              <a:latin typeface="Calibri"/>
              <a:ea typeface="Calibri"/>
              <a:cs typeface="Calibri"/>
              <a:sym typeface="Calibri"/>
            </a:endParaRPr>
          </a:p>
          <a:p>
            <a:pPr marL="914400" marR="0" lvl="0" indent="-596900" algn="l" rtl="0">
              <a:lnSpc>
                <a:spcPct val="100000"/>
              </a:lnSpc>
              <a:spcBef>
                <a:spcPts val="0"/>
              </a:spcBef>
              <a:spcAft>
                <a:spcPts val="0"/>
              </a:spcAft>
              <a:buClr>
                <a:srgbClr val="000000"/>
              </a:buClr>
              <a:buSzPts val="5000"/>
              <a:buFont typeface="Arial"/>
              <a:buNone/>
            </a:pPr>
            <a:endParaRPr sz="5000">
              <a:solidFill>
                <a:schemeClr val="dk1"/>
              </a:solidFill>
              <a:latin typeface="Calibri"/>
              <a:ea typeface="Calibri"/>
              <a:cs typeface="Calibri"/>
              <a:sym typeface="Calibri"/>
            </a:endParaRPr>
          </a:p>
        </p:txBody>
      </p:sp>
      <p:sp>
        <p:nvSpPr>
          <p:cNvPr id="68" name="Google Shape;68;p1"/>
          <p:cNvSpPr txBox="1"/>
          <p:nvPr/>
        </p:nvSpPr>
        <p:spPr>
          <a:xfrm>
            <a:off x="34708075" y="6824900"/>
            <a:ext cx="8393400" cy="1295400"/>
          </a:xfrm>
          <a:prstGeom prst="rect">
            <a:avLst/>
          </a:prstGeom>
          <a:solidFill>
            <a:srgbClr val="990002"/>
          </a:solid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7000"/>
              <a:buFont typeface="Arial"/>
              <a:buNone/>
            </a:pPr>
            <a:r>
              <a:rPr lang="en-US" sz="7000" b="1" i="0" u="none" strike="noStrike" cap="none">
                <a:solidFill>
                  <a:srgbClr val="760000"/>
                </a:solidFill>
                <a:latin typeface="Calibri"/>
                <a:ea typeface="Calibri"/>
                <a:cs typeface="Calibri"/>
                <a:sym typeface="Calibri"/>
              </a:rPr>
              <a:t>	</a:t>
            </a:r>
            <a:r>
              <a:rPr lang="en-US" sz="5600" b="1" i="0" u="none" strike="noStrike" cap="none">
                <a:solidFill>
                  <a:schemeClr val="accent1"/>
                </a:solidFill>
                <a:latin typeface="Calibri"/>
                <a:ea typeface="Calibri"/>
                <a:cs typeface="Calibri"/>
                <a:sym typeface="Calibri"/>
              </a:rPr>
              <a:t>Equipme</a:t>
            </a:r>
            <a:r>
              <a:rPr lang="en-US" sz="5600" b="1">
                <a:solidFill>
                  <a:schemeClr val="accent1"/>
                </a:solidFill>
                <a:latin typeface="Calibri"/>
                <a:ea typeface="Calibri"/>
                <a:cs typeface="Calibri"/>
                <a:sym typeface="Calibri"/>
              </a:rPr>
              <a:t>nt</a:t>
            </a:r>
            <a:r>
              <a:rPr lang="en-US" sz="5600" b="1" i="0" u="none" strike="noStrike" cap="none">
                <a:solidFill>
                  <a:schemeClr val="accent1"/>
                </a:solidFill>
                <a:latin typeface="Calibri"/>
                <a:ea typeface="Calibri"/>
                <a:cs typeface="Calibri"/>
                <a:sym typeface="Calibri"/>
              </a:rPr>
              <a:t> </a:t>
            </a:r>
            <a:endParaRPr sz="5600" b="0" i="0" u="none" strike="noStrike" cap="none">
              <a:solidFill>
                <a:schemeClr val="accent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5600"/>
              <a:buFont typeface="Arial"/>
              <a:buNone/>
            </a:pPr>
            <a:endParaRPr sz="5600" b="0" i="0" u="none" strike="noStrike" cap="none">
              <a:solidFill>
                <a:schemeClr val="dk1"/>
              </a:solidFill>
              <a:latin typeface="Calibri"/>
              <a:ea typeface="Calibri"/>
              <a:cs typeface="Calibri"/>
              <a:sym typeface="Calibri"/>
            </a:endParaRPr>
          </a:p>
        </p:txBody>
      </p:sp>
      <p:pic>
        <p:nvPicPr>
          <p:cNvPr id="69" name="Google Shape;69;p1" title="Screenshot 2025-04-15 at 11.33.23 AM.png"/>
          <p:cNvPicPr preferRelativeResize="0"/>
          <p:nvPr/>
        </p:nvPicPr>
        <p:blipFill>
          <a:blip r:embed="rId4">
            <a:alphaModFix/>
          </a:blip>
          <a:stretch>
            <a:fillRect/>
          </a:stretch>
        </p:blipFill>
        <p:spPr>
          <a:xfrm>
            <a:off x="32303151" y="23751025"/>
            <a:ext cx="8844801" cy="5819774"/>
          </a:xfrm>
          <a:prstGeom prst="rect">
            <a:avLst/>
          </a:prstGeom>
          <a:noFill/>
          <a:ln>
            <a:noFill/>
          </a:ln>
        </p:spPr>
      </p:pic>
      <p:sp>
        <p:nvSpPr>
          <p:cNvPr id="70" name="Google Shape;70;p1"/>
          <p:cNvSpPr txBox="1"/>
          <p:nvPr/>
        </p:nvSpPr>
        <p:spPr>
          <a:xfrm>
            <a:off x="15908250" y="24110750"/>
            <a:ext cx="15678600" cy="5100300"/>
          </a:xfrm>
          <a:prstGeom prst="rect">
            <a:avLst/>
          </a:prstGeom>
          <a:noFill/>
          <a:ln>
            <a:noFill/>
          </a:ln>
        </p:spPr>
        <p:txBody>
          <a:bodyPr spcFirstLastPara="1" wrap="square" lIns="91425" tIns="45700" rIns="91425" bIns="45700" anchor="t" anchorCtr="0">
            <a:noAutofit/>
          </a:bodyPr>
          <a:lstStyle/>
          <a:p>
            <a:pPr marL="685800" lvl="0" indent="-685800" algn="l" rtl="0">
              <a:spcBef>
                <a:spcPts val="0"/>
              </a:spcBef>
              <a:spcAft>
                <a:spcPts val="0"/>
              </a:spcAft>
              <a:buClr>
                <a:schemeClr val="dk1"/>
              </a:buClr>
              <a:buSzPts val="7000"/>
              <a:buChar char="•"/>
            </a:pPr>
            <a:r>
              <a:rPr lang="en-US" sz="5000">
                <a:solidFill>
                  <a:schemeClr val="dk1"/>
                </a:solidFill>
                <a:latin typeface="Calibri"/>
                <a:ea typeface="Calibri"/>
                <a:cs typeface="Calibri"/>
                <a:sym typeface="Calibri"/>
              </a:rPr>
              <a:t>Multiple sensitivity analyses were performed to determine which purity of the TDA, purity of the polyols, and price per pound  would result in the most profitable option.</a:t>
            </a:r>
            <a:endParaRPr sz="5000" b="0" i="0" u="none" strike="noStrike" cap="none">
              <a:solidFill>
                <a:schemeClr val="dk1"/>
              </a:solidFill>
              <a:latin typeface="Calibri"/>
              <a:ea typeface="Calibri"/>
              <a:cs typeface="Calibri"/>
              <a:sym typeface="Calibri"/>
            </a:endParaRPr>
          </a:p>
        </p:txBody>
      </p:sp>
      <p:pic>
        <p:nvPicPr>
          <p:cNvPr id="71" name="Google Shape;71;p1" title="cost data.png"/>
          <p:cNvPicPr preferRelativeResize="0"/>
          <p:nvPr/>
        </p:nvPicPr>
        <p:blipFill>
          <a:blip r:embed="rId5">
            <a:alphaModFix/>
          </a:blip>
          <a:stretch>
            <a:fillRect/>
          </a:stretch>
        </p:blipFill>
        <p:spPr>
          <a:xfrm>
            <a:off x="35633363" y="8432175"/>
            <a:ext cx="6542825" cy="5072216"/>
          </a:xfrm>
          <a:prstGeom prst="rect">
            <a:avLst/>
          </a:prstGeom>
          <a:noFill/>
          <a:ln>
            <a:noFill/>
          </a:ln>
        </p:spPr>
      </p:pic>
      <p:pic>
        <p:nvPicPr>
          <p:cNvPr id="72" name="Google Shape;72;p1" title="buy back.png"/>
          <p:cNvPicPr preferRelativeResize="0"/>
          <p:nvPr/>
        </p:nvPicPr>
        <p:blipFill rotWithShape="1">
          <a:blip r:embed="rId6">
            <a:alphaModFix/>
          </a:blip>
          <a:srcRect l="1353" t="803" r="559"/>
          <a:stretch/>
        </p:blipFill>
        <p:spPr>
          <a:xfrm>
            <a:off x="30880900" y="29570788"/>
            <a:ext cx="11689300" cy="8527025"/>
          </a:xfrm>
          <a:prstGeom prst="rect">
            <a:avLst/>
          </a:prstGeom>
          <a:noFill/>
          <a:ln>
            <a:noFill/>
          </a:ln>
        </p:spPr>
      </p:pic>
      <p:pic>
        <p:nvPicPr>
          <p:cNvPr id="73" name="Google Shape;73;p1" title="Final_PFID.png"/>
          <p:cNvPicPr preferRelativeResize="0"/>
          <p:nvPr/>
        </p:nvPicPr>
        <p:blipFill rotWithShape="1">
          <a:blip r:embed="rId7">
            <a:alphaModFix/>
          </a:blip>
          <a:srcRect l="219" r="219"/>
          <a:stretch/>
        </p:blipFill>
        <p:spPr>
          <a:xfrm>
            <a:off x="15449772" y="8435973"/>
            <a:ext cx="18571494" cy="10450763"/>
          </a:xfrm>
          <a:prstGeom prst="rect">
            <a:avLst/>
          </a:prstGeom>
          <a:noFill/>
          <a:ln>
            <a:noFill/>
          </a:ln>
        </p:spPr>
      </p:pic>
      <p:pic>
        <p:nvPicPr>
          <p:cNvPr id="74" name="Google Shape;74;p1" title="equipment cost.png"/>
          <p:cNvPicPr preferRelativeResize="0"/>
          <p:nvPr/>
        </p:nvPicPr>
        <p:blipFill>
          <a:blip r:embed="rId8">
            <a:alphaModFix/>
          </a:blip>
          <a:stretch>
            <a:fillRect/>
          </a:stretch>
        </p:blipFill>
        <p:spPr>
          <a:xfrm>
            <a:off x="33104988" y="13622452"/>
            <a:ext cx="10061961" cy="5461900"/>
          </a:xfrm>
          <a:prstGeom prst="rect">
            <a:avLst/>
          </a:prstGeom>
          <a:noFill/>
          <a:ln>
            <a:noFill/>
          </a:ln>
        </p:spPr>
      </p:pic>
    </p:spTree>
  </p:cSld>
  <p:clrMapOvr>
    <a:masterClrMapping/>
  </p:clrMapOvr>
</p:sld>
</file>

<file path=ppt/theme/theme1.xml><?xml version="1.0" encoding="utf-8"?>
<a:theme xmlns:a="http://schemas.openxmlformats.org/drawingml/2006/main" name="Default Design">
  <a:themeElements>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332</Words>
  <Application>Microsoft Macintosh PowerPoint</Application>
  <PresentationFormat>Custom</PresentationFormat>
  <Paragraphs>26</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Default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shopper</dc:creator>
  <cp:lastModifiedBy>Tyler D'Amato</cp:lastModifiedBy>
  <cp:revision>1</cp:revision>
  <dcterms:created xsi:type="dcterms:W3CDTF">2007-04-04T14:17:42Z</dcterms:created>
  <dcterms:modified xsi:type="dcterms:W3CDTF">2025-04-21T17:02:24Z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0x0101008CB6C76999A8E946924D195080FADDE7</vt:lpwstr>
  </property>
</Properties>
</file>