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38404800" cx="43891200"/>
  <p:notesSz cx="68580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2096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js+wD0QTQ7nDtwMVcQE1KtJ3J7g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2096" orient="horz"/>
        <p:guide pos="1382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4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438275" y="696913"/>
            <a:ext cx="398145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 txBox="1"/>
          <p:nvPr>
            <p:ph idx="12" type="sldNum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:notes"/>
          <p:cNvSpPr/>
          <p:nvPr>
            <p:ph idx="2" type="sldImg"/>
          </p:nvPr>
        </p:nvSpPr>
        <p:spPr>
          <a:xfrm>
            <a:off x="1438275" y="696913"/>
            <a:ext cx="398145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8" name="Google Shape;48;p1:notes"/>
          <p:cNvSpPr txBox="1"/>
          <p:nvPr>
            <p:ph idx="1" type="body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13"/>
          <p:cNvSpPr txBox="1"/>
          <p:nvPr>
            <p:ph idx="1" type="body"/>
          </p:nvPr>
        </p:nvSpPr>
        <p:spPr>
          <a:xfrm rot="5400000">
            <a:off x="9272474" y="1881925"/>
            <a:ext cx="25346257" cy="395033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58800" lvl="0" marL="4572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58800" lvl="1" marL="9144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58800" lvl="2" marL="13716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20700" lvl="3" marL="1828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520700" lvl="4" marL="22860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520700" lvl="5" marL="27432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20700" lvl="6" marL="32004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520700" lvl="7" marL="36576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520700" lvl="8" marL="4114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>
  <p:cSld name="Vertical Title and 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6"/>
          <p:cNvSpPr txBox="1"/>
          <p:nvPr>
            <p:ph idx="1" type="body"/>
          </p:nvPr>
        </p:nvSpPr>
        <p:spPr>
          <a:xfrm>
            <a:off x="2193927" y="8960472"/>
            <a:ext cx="39503351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58800" lvl="0" marL="4572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58800" lvl="1" marL="9144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58800" lvl="2" marL="13716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20700" lvl="3" marL="1828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520700" lvl="4" marL="22860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520700" lvl="5" marL="27432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20700" lvl="6" marL="32004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520700" lvl="7" marL="36576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520700" lvl="8" marL="4114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8"/>
          <p:cNvSpPr txBox="1"/>
          <p:nvPr>
            <p:ph idx="1" type="body"/>
          </p:nvPr>
        </p:nvSpPr>
        <p:spPr>
          <a:xfrm>
            <a:off x="2193927" y="8960472"/>
            <a:ext cx="19599275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84200" lvl="0" marL="457200" marR="0" rtl="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8"/>
          <p:cNvSpPr txBox="1"/>
          <p:nvPr>
            <p:ph idx="2" type="body"/>
          </p:nvPr>
        </p:nvSpPr>
        <p:spPr>
          <a:xfrm>
            <a:off x="22098000" y="8960472"/>
            <a:ext cx="19599276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84200" lvl="0" marL="457200" marR="0" rtl="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9"/>
          <p:cNvSpPr txBox="1"/>
          <p:nvPr>
            <p:ph idx="1" type="body"/>
          </p:nvPr>
        </p:nvSpPr>
        <p:spPr>
          <a:xfrm>
            <a:off x="2193926" y="8596198"/>
            <a:ext cx="19392900" cy="35841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9"/>
          <p:cNvSpPr txBox="1"/>
          <p:nvPr>
            <p:ph idx="2" type="body"/>
          </p:nvPr>
        </p:nvSpPr>
        <p:spPr>
          <a:xfrm>
            <a:off x="2193926" y="12180385"/>
            <a:ext cx="19392900" cy="221263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334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82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572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318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318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318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318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318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318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9"/>
          <p:cNvSpPr txBox="1"/>
          <p:nvPr>
            <p:ph idx="3" type="body"/>
          </p:nvPr>
        </p:nvSpPr>
        <p:spPr>
          <a:xfrm>
            <a:off x="22294852" y="8596198"/>
            <a:ext cx="19402426" cy="35841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9"/>
          <p:cNvSpPr txBox="1"/>
          <p:nvPr>
            <p:ph idx="4" type="body"/>
          </p:nvPr>
        </p:nvSpPr>
        <p:spPr>
          <a:xfrm>
            <a:off x="22294852" y="12180385"/>
            <a:ext cx="19402426" cy="221263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334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82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572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318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318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318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318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318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318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2193926" y="1528646"/>
            <a:ext cx="14439900" cy="65081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4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17160877" y="1528648"/>
            <a:ext cx="24536399" cy="327780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635000" lvl="0" marL="457200" marR="0" rtl="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•"/>
              <a:defRPr b="0" i="0" sz="6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84200" lvl="1" marL="914400" marR="0" rtl="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–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33400" lvl="2" marL="13716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82600" lvl="3" marL="1828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82600" lvl="4" marL="2286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82600" lvl="5" marL="2743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82600" lvl="6" marL="3200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82600" lvl="7" marL="3657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82600" lvl="8" marL="4114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2193926" y="8036779"/>
            <a:ext cx="14439900" cy="26269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2"/>
          <p:cNvSpPr txBox="1"/>
          <p:nvPr>
            <p:ph type="title"/>
          </p:nvPr>
        </p:nvSpPr>
        <p:spPr>
          <a:xfrm>
            <a:off x="8604251" y="26884663"/>
            <a:ext cx="26333450" cy="31711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4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12"/>
          <p:cNvSpPr/>
          <p:nvPr>
            <p:ph idx="2" type="pic"/>
          </p:nvPr>
        </p:nvSpPr>
        <p:spPr>
          <a:xfrm>
            <a:off x="8604251" y="3431325"/>
            <a:ext cx="26333450" cy="23043529"/>
          </a:xfrm>
          <a:prstGeom prst="rect">
            <a:avLst/>
          </a:prstGeom>
          <a:noFill/>
          <a:ln>
            <a:noFill/>
          </a:ln>
        </p:spPr>
      </p:sp>
      <p:sp>
        <p:nvSpPr>
          <p:cNvPr id="40" name="Google Shape;40;p12"/>
          <p:cNvSpPr txBox="1"/>
          <p:nvPr>
            <p:ph idx="1" type="body"/>
          </p:nvPr>
        </p:nvSpPr>
        <p:spPr>
          <a:xfrm>
            <a:off x="8604251" y="30055791"/>
            <a:ext cx="26333450" cy="45078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43213019" y="6657123"/>
            <a:ext cx="685800" cy="31800645"/>
          </a:xfrm>
          <a:prstGeom prst="rect">
            <a:avLst/>
          </a:prstGeom>
          <a:solidFill>
            <a:srgbClr val="29459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r>
              <a:t/>
            </a:r>
            <a:endParaRPr b="1" i="0" sz="10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/>
          <p:nvPr/>
        </p:nvSpPr>
        <p:spPr>
          <a:xfrm>
            <a:off x="0" y="6657123"/>
            <a:ext cx="685800" cy="31800645"/>
          </a:xfrm>
          <a:prstGeom prst="rect">
            <a:avLst/>
          </a:prstGeom>
          <a:solidFill>
            <a:srgbClr val="76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r>
              <a:t/>
            </a:r>
            <a:endParaRPr b="1" i="0" sz="10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472492" y="518070"/>
            <a:ext cx="8961120" cy="56796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3"/>
          <p:cNvCxnSpPr/>
          <p:nvPr/>
        </p:nvCxnSpPr>
        <p:spPr>
          <a:xfrm>
            <a:off x="-48126" y="6657123"/>
            <a:ext cx="43946946" cy="0"/>
          </a:xfrm>
          <a:prstGeom prst="straightConnector1">
            <a:avLst/>
          </a:prstGeom>
          <a:noFill/>
          <a:ln cap="flat" cmpd="sng" w="317500">
            <a:solidFill>
              <a:srgbClr val="B5AF67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" name="Google Shape;14;p3"/>
          <p:cNvCxnSpPr/>
          <p:nvPr/>
        </p:nvCxnSpPr>
        <p:spPr>
          <a:xfrm>
            <a:off x="-48126" y="38351831"/>
            <a:ext cx="43946946" cy="52968"/>
          </a:xfrm>
          <a:prstGeom prst="straightConnector1">
            <a:avLst/>
          </a:prstGeom>
          <a:noFill/>
          <a:ln cap="flat" cmpd="sng" w="381000">
            <a:solidFill>
              <a:srgbClr val="B5AF67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3.png"/><Relationship Id="rId6" Type="http://schemas.openxmlformats.org/officeDocument/2006/relationships/image" Target="../media/image6.png"/><Relationship Id="rId7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"/>
          <p:cNvSpPr txBox="1"/>
          <p:nvPr/>
        </p:nvSpPr>
        <p:spPr>
          <a:xfrm>
            <a:off x="9296400" y="1410549"/>
            <a:ext cx="273522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25" lIns="89675" spcFirstLastPara="1" rIns="89675" wrap="square" tIns="448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1" lang="en-US" sz="8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Web Application for Aqualab Sensor Monitoring and Analysis</a:t>
            </a:r>
            <a:endParaRPr b="1" sz="8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1" lang="en-US" sz="8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(WAASMA)</a:t>
            </a:r>
            <a:endParaRPr b="1" sz="8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1" lang="en-US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Greg Thompson, Ruth Garcia, Haley Hamilton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b="1"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Faculty Advisor(s): Dr. Khaled A. Slhoub, Dept. of Electrical Engineering and Computer Sciences, Florida Institute of Technology</a:t>
            </a:r>
            <a:endParaRPr b="1"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b="1"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Client: Dr. Ralph G. Turingan, Dept. of Ocean Engineering and Marine Sciences, Florida Institute of Technology</a:t>
            </a:r>
            <a:endParaRPr b="1" sz="5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8086727" y="6969127"/>
            <a:ext cx="1848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r>
              <a:t/>
            </a:r>
            <a:endParaRPr b="1" i="0" sz="10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952500" y="6969125"/>
            <a:ext cx="12534900" cy="809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0"/>
              <a:buFont typeface="Arial"/>
              <a:buNone/>
            </a:pPr>
            <a:r>
              <a:rPr b="1" i="0" lang="en-US" sz="4800" u="none" cap="none" strike="noStrike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b="1" lang="en-US" sz="7000" u="sng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Motivation</a:t>
            </a:r>
            <a:endParaRPr b="1" sz="7000" u="sng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0"/>
              <a:buFont typeface="Arial"/>
              <a:buNone/>
            </a:pPr>
            <a:r>
              <a:rPr lang="en-US" sz="5000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The Aqualab Team, led by Dr. Turingan, is analysing how much carbon dioxide is absorbed in seawater as it used in food-production by marine algae. Multiple sensors are utilized to measure the data and a web application is needed to efficiently record data and allow the values to be viewed in real time as well as give alerts when measurements are outside of desired ranges.</a:t>
            </a:r>
            <a:endParaRPr b="0" i="0" sz="5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14039525" y="7025138"/>
            <a:ext cx="16766700" cy="135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000" u="sng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Project Features</a:t>
            </a:r>
            <a:endParaRPr sz="70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46100" lvl="0" marL="457200" rtl="0" algn="just">
              <a:spcBef>
                <a:spcPts val="0"/>
              </a:spcBef>
              <a:spcAft>
                <a:spcPts val="0"/>
              </a:spcAft>
              <a:buClr>
                <a:srgbClr val="760000"/>
              </a:buClr>
              <a:buSzPts val="5000"/>
              <a:buFont typeface="Calibri"/>
              <a:buChar char="●"/>
            </a:pPr>
            <a:r>
              <a:rPr lang="en-US" sz="5000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Connects to and reads from each sensor being utilized.</a:t>
            </a:r>
            <a:endParaRPr sz="50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46100" lvl="0" marL="457200" rtl="0" algn="just">
              <a:spcBef>
                <a:spcPts val="0"/>
              </a:spcBef>
              <a:spcAft>
                <a:spcPts val="0"/>
              </a:spcAft>
              <a:buClr>
                <a:srgbClr val="760000"/>
              </a:buClr>
              <a:buSzPts val="5000"/>
              <a:buFont typeface="Calibri"/>
              <a:buChar char="●"/>
            </a:pPr>
            <a:r>
              <a:rPr lang="en-US" sz="5000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Displays current/recent sensor measurements in real time via a web application.</a:t>
            </a:r>
            <a:endParaRPr sz="50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46100" lvl="0" marL="457200" rtl="0" algn="just">
              <a:spcBef>
                <a:spcPts val="0"/>
              </a:spcBef>
              <a:spcAft>
                <a:spcPts val="0"/>
              </a:spcAft>
              <a:buClr>
                <a:srgbClr val="760000"/>
              </a:buClr>
              <a:buSzPts val="5000"/>
              <a:buFont typeface="Calibri"/>
              <a:buChar char="●"/>
            </a:pPr>
            <a:r>
              <a:rPr lang="en-US" sz="5000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Allows user to set/change desired measurement ranges.</a:t>
            </a:r>
            <a:endParaRPr sz="50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46100" lvl="0" marL="457200" rtl="0" algn="just">
              <a:spcBef>
                <a:spcPts val="0"/>
              </a:spcBef>
              <a:spcAft>
                <a:spcPts val="0"/>
              </a:spcAft>
              <a:buClr>
                <a:srgbClr val="760000"/>
              </a:buClr>
              <a:buSzPts val="5000"/>
              <a:buFont typeface="Calibri"/>
              <a:buChar char="●"/>
            </a:pPr>
            <a:r>
              <a:rPr lang="en-US" sz="5000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Alerts given when measurements are out of specified range on screen and with email push notifications.</a:t>
            </a:r>
            <a:endParaRPr sz="50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46100" lvl="0" marL="457200" rtl="0" algn="just">
              <a:spcBef>
                <a:spcPts val="0"/>
              </a:spcBef>
              <a:spcAft>
                <a:spcPts val="0"/>
              </a:spcAft>
              <a:buClr>
                <a:srgbClr val="760000"/>
              </a:buClr>
              <a:buSzPts val="5000"/>
              <a:buFont typeface="Calibri"/>
              <a:buChar char="●"/>
            </a:pPr>
            <a:r>
              <a:rPr lang="en-US" sz="5000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System records past measurements securely in a database.</a:t>
            </a:r>
            <a:endParaRPr sz="50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46100" lvl="0" marL="457200" rtl="0" algn="just">
              <a:spcBef>
                <a:spcPts val="0"/>
              </a:spcBef>
              <a:spcAft>
                <a:spcPts val="0"/>
              </a:spcAft>
              <a:buClr>
                <a:srgbClr val="760000"/>
              </a:buClr>
              <a:buSzPts val="5000"/>
              <a:buFont typeface="Calibri"/>
              <a:buChar char="●"/>
            </a:pPr>
            <a:r>
              <a:rPr lang="en-US" sz="5000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System allows 3 different roles with different permissions (Admin, Operator, Observer).</a:t>
            </a:r>
            <a:endParaRPr sz="50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46100" lvl="0" marL="457200" rtl="0" algn="just">
              <a:spcBef>
                <a:spcPts val="0"/>
              </a:spcBef>
              <a:spcAft>
                <a:spcPts val="0"/>
              </a:spcAft>
              <a:buClr>
                <a:srgbClr val="760000"/>
              </a:buClr>
              <a:buSzPts val="5000"/>
              <a:buFont typeface="Calibri"/>
              <a:buChar char="●"/>
            </a:pPr>
            <a:r>
              <a:rPr lang="en-US" sz="5000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Analysis Tool allows users to view and filter all data by sensor and time as well as download data into a CSV file.</a:t>
            </a:r>
            <a:endParaRPr sz="50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46100" lvl="0" marL="457200" rtl="0" algn="just">
              <a:spcBef>
                <a:spcPts val="0"/>
              </a:spcBef>
              <a:spcAft>
                <a:spcPts val="0"/>
              </a:spcAft>
              <a:buClr>
                <a:srgbClr val="760000"/>
              </a:buClr>
              <a:buSzPts val="5000"/>
              <a:buFont typeface="Calibri"/>
              <a:buChar char="●"/>
            </a:pPr>
            <a:r>
              <a:rPr lang="en-US" sz="5000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Allows user to change the frequency at which data is read from the sensors.</a:t>
            </a:r>
            <a:endParaRPr sz="50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46100" lvl="0" marL="457200" rtl="0" algn="just">
              <a:spcBef>
                <a:spcPts val="0"/>
              </a:spcBef>
              <a:spcAft>
                <a:spcPts val="0"/>
              </a:spcAft>
              <a:buClr>
                <a:srgbClr val="760000"/>
              </a:buClr>
              <a:buSzPts val="5000"/>
              <a:buFont typeface="Calibri"/>
              <a:buChar char="●"/>
            </a:pPr>
            <a:r>
              <a:rPr lang="en-US" sz="5000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User Management System which allows Admin user to create new users and keeps track of all users, ensuring they log in to use the application.</a:t>
            </a:r>
            <a:endParaRPr sz="58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978175" y="24636925"/>
            <a:ext cx="12534900" cy="135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b="1" lang="en-US" sz="7000" u="sng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Goals</a:t>
            </a:r>
            <a:endParaRPr b="1" sz="7000" u="sng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Design, build, and test a web application that:</a:t>
            </a:r>
            <a:endParaRPr sz="50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46100" lvl="0" marL="457200" rtl="0" algn="l">
              <a:spcBef>
                <a:spcPts val="0"/>
              </a:spcBef>
              <a:spcAft>
                <a:spcPts val="0"/>
              </a:spcAft>
              <a:buClr>
                <a:srgbClr val="760000"/>
              </a:buClr>
              <a:buSzPts val="5000"/>
              <a:buFont typeface="Calibri"/>
              <a:buChar char="●"/>
            </a:pPr>
            <a:r>
              <a:rPr lang="en-US" sz="5000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Connects to and reads carbon dioxide and dissolved oxygen data using Manta+40 sensors from Eureka Water Probes.</a:t>
            </a:r>
            <a:endParaRPr sz="50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46100" lvl="0" marL="457200" rtl="0" algn="l">
              <a:spcBef>
                <a:spcPts val="0"/>
              </a:spcBef>
              <a:spcAft>
                <a:spcPts val="0"/>
              </a:spcAft>
              <a:buClr>
                <a:srgbClr val="760000"/>
              </a:buClr>
              <a:buSzPts val="5000"/>
              <a:buFont typeface="Calibri"/>
              <a:buChar char="●"/>
            </a:pPr>
            <a:r>
              <a:rPr lang="en-US" sz="5000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Displays the sensor measurements per tank</a:t>
            </a:r>
            <a:endParaRPr sz="50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46100" lvl="0" marL="457200" rtl="0" algn="l">
              <a:spcBef>
                <a:spcPts val="0"/>
              </a:spcBef>
              <a:spcAft>
                <a:spcPts val="0"/>
              </a:spcAft>
              <a:buClr>
                <a:srgbClr val="760000"/>
              </a:buClr>
              <a:buSzPts val="5000"/>
              <a:buFont typeface="Calibri"/>
              <a:buChar char="●"/>
            </a:pPr>
            <a:r>
              <a:rPr lang="en-US" sz="5000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Notifies users when sensors are out of a specified range</a:t>
            </a:r>
            <a:endParaRPr sz="50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46100" lvl="0" marL="457200" rtl="0" algn="l">
              <a:spcBef>
                <a:spcPts val="0"/>
              </a:spcBef>
              <a:spcAft>
                <a:spcPts val="0"/>
              </a:spcAft>
              <a:buClr>
                <a:srgbClr val="760000"/>
              </a:buClr>
              <a:buSzPts val="5000"/>
              <a:buFont typeface="Calibri"/>
              <a:buChar char="●"/>
            </a:pPr>
            <a:r>
              <a:rPr lang="en-US" sz="5000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Records all data securely in a database management system</a:t>
            </a:r>
            <a:endParaRPr sz="50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Implement additional features for more efficiency:</a:t>
            </a:r>
            <a:endParaRPr sz="50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46100" lvl="0" marL="457200" rtl="0" algn="l">
              <a:spcBef>
                <a:spcPts val="0"/>
              </a:spcBef>
              <a:spcAft>
                <a:spcPts val="0"/>
              </a:spcAft>
              <a:buClr>
                <a:srgbClr val="760000"/>
              </a:buClr>
              <a:buSzPts val="5000"/>
              <a:buFont typeface="Calibri"/>
              <a:buChar char="●"/>
            </a:pPr>
            <a:r>
              <a:rPr lang="en-US" sz="5000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Analysis Tool to display filtered past measurements</a:t>
            </a:r>
            <a:endParaRPr sz="50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46100" lvl="0" marL="457200" rtl="0" algn="l">
              <a:spcBef>
                <a:spcPts val="0"/>
              </a:spcBef>
              <a:spcAft>
                <a:spcPts val="0"/>
              </a:spcAft>
              <a:buClr>
                <a:srgbClr val="760000"/>
              </a:buClr>
              <a:buSzPts val="5000"/>
              <a:buFont typeface="Calibri"/>
              <a:buChar char="●"/>
            </a:pPr>
            <a:r>
              <a:rPr lang="en-US" sz="5000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User Management System</a:t>
            </a:r>
            <a:endParaRPr sz="50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46100" lvl="0" marL="457200" rtl="0" algn="l">
              <a:spcBef>
                <a:spcPts val="0"/>
              </a:spcBef>
              <a:spcAft>
                <a:spcPts val="0"/>
              </a:spcAft>
              <a:buClr>
                <a:srgbClr val="760000"/>
              </a:buClr>
              <a:buSzPts val="5000"/>
              <a:buFont typeface="Calibri"/>
              <a:buChar char="●"/>
            </a:pPr>
            <a:r>
              <a:rPr lang="en-US" sz="5000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Intuitive and simple user interface</a:t>
            </a:r>
            <a:endParaRPr sz="50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29625350" y="20153225"/>
            <a:ext cx="133896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000" u="sng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Evaluation Results</a:t>
            </a:r>
            <a:endParaRPr sz="48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29625200" y="29039050"/>
            <a:ext cx="13389600" cy="895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000" u="sng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Future Improvements</a:t>
            </a:r>
            <a:endParaRPr b="1" sz="50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46100" lvl="0" marL="457200" rtl="0" algn="l">
              <a:spcBef>
                <a:spcPts val="0"/>
              </a:spcBef>
              <a:spcAft>
                <a:spcPts val="0"/>
              </a:spcAft>
              <a:buClr>
                <a:srgbClr val="760000"/>
              </a:buClr>
              <a:buSzPts val="5000"/>
              <a:buFont typeface="Calibri"/>
              <a:buChar char="●"/>
            </a:pPr>
            <a:r>
              <a:rPr b="1" lang="en-US" sz="5000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Future:</a:t>
            </a:r>
            <a:r>
              <a:rPr lang="en-US" sz="5000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 Dr. Turingan is planning for another iteration of this project:</a:t>
            </a:r>
            <a:endParaRPr sz="50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46100" lvl="1" marL="914400" rtl="0" algn="l">
              <a:spcBef>
                <a:spcPts val="0"/>
              </a:spcBef>
              <a:spcAft>
                <a:spcPts val="0"/>
              </a:spcAft>
              <a:buClr>
                <a:srgbClr val="760000"/>
              </a:buClr>
              <a:buSzPts val="5000"/>
              <a:buFont typeface="Calibri"/>
              <a:buChar char="○"/>
            </a:pPr>
            <a:r>
              <a:rPr lang="en-US" sz="5000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Automatic dispensing of CO2 into tanks</a:t>
            </a:r>
            <a:endParaRPr sz="50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46100" lvl="1" marL="914400" rtl="0" algn="l">
              <a:spcBef>
                <a:spcPts val="0"/>
              </a:spcBef>
              <a:spcAft>
                <a:spcPts val="0"/>
              </a:spcAft>
              <a:buClr>
                <a:srgbClr val="760000"/>
              </a:buClr>
              <a:buSzPts val="5000"/>
              <a:buFont typeface="Calibri"/>
              <a:buChar char="○"/>
            </a:pPr>
            <a:r>
              <a:rPr lang="en-US" sz="5000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Additional sensors of different types</a:t>
            </a:r>
            <a:endParaRPr b="1" sz="50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46100" lvl="0" marL="457200" rtl="0" algn="l">
              <a:spcBef>
                <a:spcPts val="0"/>
              </a:spcBef>
              <a:spcAft>
                <a:spcPts val="0"/>
              </a:spcAft>
              <a:buClr>
                <a:srgbClr val="760000"/>
              </a:buClr>
              <a:buSzPts val="5000"/>
              <a:buFont typeface="Calibri"/>
              <a:buChar char="●"/>
            </a:pPr>
            <a:r>
              <a:rPr b="1" lang="en-US" sz="5000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Improvements:</a:t>
            </a:r>
            <a:endParaRPr sz="50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46100" lvl="1" marL="914400" rtl="0" algn="l">
              <a:spcBef>
                <a:spcPts val="0"/>
              </a:spcBef>
              <a:spcAft>
                <a:spcPts val="0"/>
              </a:spcAft>
              <a:buClr>
                <a:srgbClr val="760000"/>
              </a:buClr>
              <a:buSzPts val="5000"/>
              <a:buFont typeface="Calibri"/>
              <a:buChar char="○"/>
            </a:pPr>
            <a:r>
              <a:rPr lang="en-US" sz="5000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Increased</a:t>
            </a:r>
            <a:r>
              <a:rPr lang="en-US" sz="5000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 GUI “Out of Range” alerts clarity</a:t>
            </a:r>
            <a:endParaRPr sz="50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46100" lvl="1" marL="914400" rtl="0" algn="l">
              <a:spcBef>
                <a:spcPts val="0"/>
              </a:spcBef>
              <a:spcAft>
                <a:spcPts val="0"/>
              </a:spcAft>
              <a:buClr>
                <a:srgbClr val="760000"/>
              </a:buClr>
              <a:buSzPts val="5000"/>
              <a:buFont typeface="Calibri"/>
              <a:buChar char="○"/>
            </a:pPr>
            <a:r>
              <a:rPr lang="en-US" sz="5000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Increased “Change Range” button and calculated relationships visibility</a:t>
            </a:r>
            <a:endParaRPr sz="50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46100" lvl="1" marL="914400" rtl="0" algn="l">
              <a:spcBef>
                <a:spcPts val="0"/>
              </a:spcBef>
              <a:spcAft>
                <a:spcPts val="0"/>
              </a:spcAft>
              <a:buClr>
                <a:srgbClr val="760000"/>
              </a:buClr>
              <a:buSzPts val="5000"/>
              <a:buFont typeface="Calibri"/>
              <a:buChar char="○"/>
            </a:pPr>
            <a:r>
              <a:rPr lang="en-US" sz="5000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Adding units to measurement displays and chart for increased clarity</a:t>
            </a:r>
            <a:endParaRPr sz="50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30745800" y="6969125"/>
            <a:ext cx="122691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000" u="sng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System Architecture</a:t>
            </a:r>
            <a:endParaRPr sz="70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4039525" y="20339525"/>
            <a:ext cx="15585900" cy="11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500" u="sng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GUI</a:t>
            </a:r>
            <a:endParaRPr sz="53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"/>
          <p:cNvSpPr txBox="1"/>
          <p:nvPr/>
        </p:nvSpPr>
        <p:spPr>
          <a:xfrm>
            <a:off x="952500" y="14906225"/>
            <a:ext cx="125349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000" u="sng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Environment Setup Diagram</a:t>
            </a:r>
            <a:endParaRPr sz="7000" u="sng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0" name="Google Shape;60;p1" title="WAASMA Architecture (1).png"/>
          <p:cNvPicPr preferRelativeResize="0"/>
          <p:nvPr/>
        </p:nvPicPr>
        <p:blipFill rotWithShape="1">
          <a:blip r:embed="rId3">
            <a:alphaModFix/>
          </a:blip>
          <a:srcRect b="2667" l="3364" r="2905" t="3418"/>
          <a:stretch/>
        </p:blipFill>
        <p:spPr>
          <a:xfrm>
            <a:off x="31769563" y="8258563"/>
            <a:ext cx="10221574" cy="11871359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" title="THISONE.png"/>
          <p:cNvPicPr preferRelativeResize="0"/>
          <p:nvPr/>
        </p:nvPicPr>
        <p:blipFill rotWithShape="1">
          <a:blip r:embed="rId4">
            <a:alphaModFix/>
          </a:blip>
          <a:srcRect b="6054" l="4841" r="5003" t="8072"/>
          <a:stretch/>
        </p:blipFill>
        <p:spPr>
          <a:xfrm>
            <a:off x="15985288" y="21554475"/>
            <a:ext cx="11694366" cy="9223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" title="Screenshot 2025-04-18 154414.png"/>
          <p:cNvPicPr preferRelativeResize="0"/>
          <p:nvPr/>
        </p:nvPicPr>
        <p:blipFill rotWithShape="1">
          <a:blip r:embed="rId5">
            <a:alphaModFix/>
          </a:blip>
          <a:srcRect b="6794" l="0" r="8700" t="0"/>
          <a:stretch/>
        </p:blipFill>
        <p:spPr>
          <a:xfrm>
            <a:off x="14393938" y="30892600"/>
            <a:ext cx="14572275" cy="72427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"/>
          <p:cNvSpPr txBox="1"/>
          <p:nvPr/>
        </p:nvSpPr>
        <p:spPr>
          <a:xfrm>
            <a:off x="24575663" y="31083113"/>
            <a:ext cx="41541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Analysis Tool</a:t>
            </a:r>
            <a:endParaRPr b="1" sz="48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22306575" y="21554475"/>
            <a:ext cx="44658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Home Page</a:t>
            </a:r>
            <a:endParaRPr b="1"/>
          </a:p>
        </p:txBody>
      </p:sp>
      <p:pic>
        <p:nvPicPr>
          <p:cNvPr id="65" name="Google Shape;65;p1" title="Picture1.png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0695746" y="21415325"/>
            <a:ext cx="11248814" cy="762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" title="YEAHHHHHHHHH.png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752100" y="16168329"/>
            <a:ext cx="10935700" cy="8543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2007-04-04T14:17:42Z</dcterms:created>
  <dc:creator>shopper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0x0101008CB6C76999A8E946924D195080FADDE7</vt:lpwstr>
  </property>
</Properties>
</file>