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38404800" cx="43891200"/>
  <p:notesSz cx="6858000" cy="9296400"/>
  <p:embeddedFontLst>
    <p:embeddedFont>
      <p:font typeface="Lora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2096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  <p:ext uri="GoogleSlidesCustomDataVersion2">
      <go:slidesCustomData xmlns:go="http://customooxmlschemas.google.com/" r:id="rId11" roundtripDataSignature="AMtx7mgc8gR+R/LWE4WkD+l+VvcZayEG+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2096" orient="horz"/>
        <p:guide pos="13824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customschemas.google.com/relationships/presentationmetadata" Target="metadata"/><Relationship Id="rId10" Type="http://schemas.openxmlformats.org/officeDocument/2006/relationships/font" Target="fonts/Lora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Lora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Lora-regular.fntdata"/><Relationship Id="rId8" Type="http://schemas.openxmlformats.org/officeDocument/2006/relationships/font" Target="fonts/Lora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4" y="0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438275" y="696913"/>
            <a:ext cx="398145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14838"/>
            <a:ext cx="5486400" cy="41846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728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2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728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2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728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2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728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2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728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2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2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2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2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2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829675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4" y="8829675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forms.gle/3HyCHsE83QAYqUzc9" TargetMode="External"/><Relationship Id="rId3" Type="http://schemas.openxmlformats.org/officeDocument/2006/relationships/hyperlink" Target="https://forms.gle/42UbuCQtUsc6x8Az8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g34d6436da87_0_0:notes"/>
          <p:cNvSpPr txBox="1"/>
          <p:nvPr>
            <p:ph idx="12" type="sldNum"/>
          </p:nvPr>
        </p:nvSpPr>
        <p:spPr>
          <a:xfrm>
            <a:off x="3884614" y="8829675"/>
            <a:ext cx="2971800" cy="465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g34d6436da87_0_0:notes"/>
          <p:cNvSpPr/>
          <p:nvPr>
            <p:ph idx="2" type="sldImg"/>
          </p:nvPr>
        </p:nvSpPr>
        <p:spPr>
          <a:xfrm>
            <a:off x="1438275" y="696913"/>
            <a:ext cx="39816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8" name="Google Shape;48;g34d6436da87_0_0:notes"/>
          <p:cNvSpPr txBox="1"/>
          <p:nvPr>
            <p:ph idx="1" type="body"/>
          </p:nvPr>
        </p:nvSpPr>
        <p:spPr>
          <a:xfrm>
            <a:off x="685800" y="4414838"/>
            <a:ext cx="5486400" cy="418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100" u="sng">
                <a:solidFill>
                  <a:srgbClr val="1155CC"/>
                </a:solidFill>
                <a:latin typeface="Lora"/>
                <a:ea typeface="Lora"/>
                <a:cs typeface="Lora"/>
                <a:sym typeface="Lora"/>
                <a:hlinkClick r:id="rId2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https://forms.gle/3HyCHsE83QAYqUzc9</a:t>
            </a:r>
            <a:r>
              <a:rPr lang="en-US" sz="1100">
                <a:latin typeface="Lora"/>
                <a:ea typeface="Lora"/>
                <a:cs typeface="Lora"/>
                <a:sym typeface="Lora"/>
              </a:rPr>
              <a:t> </a:t>
            </a:r>
            <a:endParaRPr sz="1100">
              <a:latin typeface="Lora"/>
              <a:ea typeface="Lora"/>
              <a:cs typeface="Lora"/>
              <a:sym typeface="Lora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latin typeface="Lora"/>
              <a:ea typeface="Lora"/>
              <a:cs typeface="Lora"/>
              <a:sym typeface="Lora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100">
                <a:latin typeface="Lora"/>
                <a:ea typeface="Lora"/>
                <a:cs typeface="Lora"/>
                <a:sym typeface="Lora"/>
              </a:rPr>
              <a:t>What are your opinions on the games we’ve ranked so far: </a:t>
            </a:r>
            <a:r>
              <a:rPr lang="en-US" sz="1100" u="sng">
                <a:solidFill>
                  <a:srgbClr val="1155CC"/>
                </a:solidFill>
                <a:latin typeface="Lora"/>
                <a:ea typeface="Lora"/>
                <a:cs typeface="Lora"/>
                <a:sym typeface="Lora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https://forms.gle/42UbuCQtUsc6x8Az8</a:t>
            </a:r>
            <a:r>
              <a:rPr lang="en-US" sz="1100">
                <a:latin typeface="Lora"/>
                <a:ea typeface="Lora"/>
                <a:cs typeface="Lora"/>
                <a:sym typeface="Lora"/>
              </a:rPr>
              <a:t> </a:t>
            </a:r>
            <a:endParaRPr sz="1100">
              <a:latin typeface="Lora"/>
              <a:ea typeface="Lora"/>
              <a:cs typeface="Lora"/>
              <a:sym typeface="Lora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3"/>
          <p:cNvSpPr txBox="1"/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3" name="Google Shape;43;p13"/>
          <p:cNvSpPr txBox="1"/>
          <p:nvPr>
            <p:ph idx="1" type="body"/>
          </p:nvPr>
        </p:nvSpPr>
        <p:spPr>
          <a:xfrm rot="5400000">
            <a:off x="9272474" y="1881925"/>
            <a:ext cx="25346257" cy="395033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558800" lvl="0" marL="457200" marR="0" rtl="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558800" lvl="1" marL="914400" marR="0" rtl="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–"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558800" lvl="2" marL="1371600" marR="0" rtl="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520700" lvl="3" marL="18288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–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520700" lvl="4" marL="22860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520700" lvl="5" marL="27432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520700" lvl="6" marL="32004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520700" lvl="7" marL="36576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520700" lvl="8" marL="41148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>
  <p:cSld name="Vertical Title and Tex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6"/>
          <p:cNvSpPr txBox="1"/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9" name="Google Shape;19;p6"/>
          <p:cNvSpPr txBox="1"/>
          <p:nvPr>
            <p:ph idx="1" type="body"/>
          </p:nvPr>
        </p:nvSpPr>
        <p:spPr>
          <a:xfrm>
            <a:off x="2193927" y="8960472"/>
            <a:ext cx="39503351" cy="253462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558800" lvl="0" marL="457200" marR="0" rtl="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558800" lvl="1" marL="914400" marR="0" rtl="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–"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558800" lvl="2" marL="1371600" marR="0" rtl="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520700" lvl="3" marL="18288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–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520700" lvl="4" marL="22860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520700" lvl="5" marL="27432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520700" lvl="6" marL="32004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520700" lvl="7" marL="36576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520700" lvl="8" marL="41148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>
  <p:cSld name="Section Header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8"/>
          <p:cNvSpPr txBox="1"/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" name="Google Shape;23;p8"/>
          <p:cNvSpPr txBox="1"/>
          <p:nvPr>
            <p:ph idx="1" type="body"/>
          </p:nvPr>
        </p:nvSpPr>
        <p:spPr>
          <a:xfrm>
            <a:off x="2193927" y="8960472"/>
            <a:ext cx="19599275" cy="253462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584200" lvl="0" marL="457200" marR="0" rtl="0" algn="l">
              <a:lnSpc>
                <a:spcPct val="100000"/>
              </a:lnSpc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b="0" i="0" sz="5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533400" lvl="1" marL="9144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–"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482600" lvl="2" marL="13716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457200" lvl="3" marL="18288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–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457200" lvl="4" marL="22860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57200" lvl="5" marL="27432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57200" lvl="6" marL="32004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57200" lvl="7" marL="36576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57200" lvl="8" marL="41148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4" name="Google Shape;24;p8"/>
          <p:cNvSpPr txBox="1"/>
          <p:nvPr>
            <p:ph idx="2" type="body"/>
          </p:nvPr>
        </p:nvSpPr>
        <p:spPr>
          <a:xfrm>
            <a:off x="22098000" y="8960472"/>
            <a:ext cx="19599276" cy="253462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584200" lvl="0" marL="457200" marR="0" rtl="0" algn="l">
              <a:lnSpc>
                <a:spcPct val="100000"/>
              </a:lnSpc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b="0" i="0" sz="5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533400" lvl="1" marL="9144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–"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482600" lvl="2" marL="13716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457200" lvl="3" marL="18288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–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457200" lvl="4" marL="22860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57200" lvl="5" marL="27432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57200" lvl="6" marL="32004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57200" lvl="7" marL="36576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57200" lvl="8" marL="41148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9"/>
          <p:cNvSpPr txBox="1"/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7" name="Google Shape;27;p9"/>
          <p:cNvSpPr txBox="1"/>
          <p:nvPr>
            <p:ph idx="1" type="body"/>
          </p:nvPr>
        </p:nvSpPr>
        <p:spPr>
          <a:xfrm>
            <a:off x="2193926" y="8596198"/>
            <a:ext cx="19392900" cy="358418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b="1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8" name="Google Shape;28;p9"/>
          <p:cNvSpPr txBox="1"/>
          <p:nvPr>
            <p:ph idx="2" type="body"/>
          </p:nvPr>
        </p:nvSpPr>
        <p:spPr>
          <a:xfrm>
            <a:off x="2193926" y="12180385"/>
            <a:ext cx="19392900" cy="221263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533400" lvl="0" marL="4572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82600" lvl="1" marL="9144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–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457200" lvl="2" marL="13716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431800" lvl="3" marL="18288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431800" lvl="4" marL="22860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31800" lvl="5" marL="2743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31800" lvl="6" marL="32004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31800" lvl="7" marL="36576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31800" lvl="8" marL="41148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9" name="Google Shape;29;p9"/>
          <p:cNvSpPr txBox="1"/>
          <p:nvPr>
            <p:ph idx="3" type="body"/>
          </p:nvPr>
        </p:nvSpPr>
        <p:spPr>
          <a:xfrm>
            <a:off x="22294852" y="8596198"/>
            <a:ext cx="19402426" cy="358418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b="1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0" name="Google Shape;30;p9"/>
          <p:cNvSpPr txBox="1"/>
          <p:nvPr>
            <p:ph idx="4" type="body"/>
          </p:nvPr>
        </p:nvSpPr>
        <p:spPr>
          <a:xfrm>
            <a:off x="22294852" y="12180385"/>
            <a:ext cx="19402426" cy="221263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533400" lvl="0" marL="4572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82600" lvl="1" marL="9144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–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457200" lvl="2" marL="13716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431800" lvl="3" marL="18288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431800" lvl="4" marL="22860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31800" lvl="5" marL="2743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31800" lvl="6" marL="32004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31800" lvl="7" marL="36576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31800" lvl="8" marL="41148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0"/>
          <p:cNvSpPr txBox="1"/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1"/>
          <p:cNvSpPr txBox="1"/>
          <p:nvPr>
            <p:ph type="title"/>
          </p:nvPr>
        </p:nvSpPr>
        <p:spPr>
          <a:xfrm>
            <a:off x="2193926" y="1528646"/>
            <a:ext cx="14439900" cy="65081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4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5" name="Google Shape;35;p11"/>
          <p:cNvSpPr txBox="1"/>
          <p:nvPr>
            <p:ph idx="1" type="body"/>
          </p:nvPr>
        </p:nvSpPr>
        <p:spPr>
          <a:xfrm>
            <a:off x="17160877" y="1528648"/>
            <a:ext cx="24536399" cy="327780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635000" lvl="0" marL="457200" marR="0" rtl="0" algn="l">
              <a:lnSpc>
                <a:spcPct val="100000"/>
              </a:lnSpc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Arial"/>
              <a:buChar char="•"/>
              <a:defRPr b="0" i="0" sz="6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584200" lvl="1" marL="914400" marR="0" rtl="0" algn="l">
              <a:lnSpc>
                <a:spcPct val="100000"/>
              </a:lnSpc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–"/>
              <a:defRPr b="0" i="0" sz="5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533400" lvl="2" marL="13716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482600" lvl="3" marL="18288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–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482600" lvl="4" marL="22860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82600" lvl="5" marL="27432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82600" lvl="6" marL="32004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82600" lvl="7" marL="36576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82600" lvl="8" marL="41148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6" name="Google Shape;36;p11"/>
          <p:cNvSpPr txBox="1"/>
          <p:nvPr>
            <p:ph idx="2" type="body"/>
          </p:nvPr>
        </p:nvSpPr>
        <p:spPr>
          <a:xfrm>
            <a:off x="2193926" y="8036779"/>
            <a:ext cx="14439900" cy="262699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2"/>
          <p:cNvSpPr txBox="1"/>
          <p:nvPr>
            <p:ph type="title"/>
          </p:nvPr>
        </p:nvSpPr>
        <p:spPr>
          <a:xfrm>
            <a:off x="8604251" y="26884663"/>
            <a:ext cx="26333450" cy="317112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4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9" name="Google Shape;39;p12"/>
          <p:cNvSpPr/>
          <p:nvPr>
            <p:ph idx="2" type="pic"/>
          </p:nvPr>
        </p:nvSpPr>
        <p:spPr>
          <a:xfrm>
            <a:off x="8604251" y="3431325"/>
            <a:ext cx="26333450" cy="23043529"/>
          </a:xfrm>
          <a:prstGeom prst="rect">
            <a:avLst/>
          </a:prstGeom>
          <a:noFill/>
          <a:ln>
            <a:noFill/>
          </a:ln>
        </p:spPr>
      </p:sp>
      <p:sp>
        <p:nvSpPr>
          <p:cNvPr id="40" name="Google Shape;40;p12"/>
          <p:cNvSpPr txBox="1"/>
          <p:nvPr>
            <p:ph idx="1" type="body"/>
          </p:nvPr>
        </p:nvSpPr>
        <p:spPr>
          <a:xfrm>
            <a:off x="8604251" y="30055791"/>
            <a:ext cx="26333450" cy="45078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/>
          <p:nvPr/>
        </p:nvSpPr>
        <p:spPr>
          <a:xfrm>
            <a:off x="43213019" y="6657123"/>
            <a:ext cx="685800" cy="31800645"/>
          </a:xfrm>
          <a:prstGeom prst="rect">
            <a:avLst/>
          </a:prstGeom>
          <a:solidFill>
            <a:srgbClr val="29459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400"/>
              <a:buFont typeface="Arial"/>
              <a:buNone/>
            </a:pPr>
            <a:r>
              <a:t/>
            </a:r>
            <a:endParaRPr b="1" i="0" sz="10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3"/>
          <p:cNvSpPr/>
          <p:nvPr/>
        </p:nvSpPr>
        <p:spPr>
          <a:xfrm>
            <a:off x="0" y="6657123"/>
            <a:ext cx="685800" cy="31800645"/>
          </a:xfrm>
          <a:prstGeom prst="rect">
            <a:avLst/>
          </a:prstGeom>
          <a:solidFill>
            <a:srgbClr val="76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400"/>
              <a:buFont typeface="Arial"/>
              <a:buNone/>
            </a:pPr>
            <a:r>
              <a:t/>
            </a:r>
            <a:endParaRPr b="1" i="0" sz="10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" name="Google Shape;12;p3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472492" y="518070"/>
            <a:ext cx="8961120" cy="567964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" name="Google Shape;13;p3"/>
          <p:cNvCxnSpPr/>
          <p:nvPr/>
        </p:nvCxnSpPr>
        <p:spPr>
          <a:xfrm>
            <a:off x="-48126" y="6657123"/>
            <a:ext cx="43946946" cy="0"/>
          </a:xfrm>
          <a:prstGeom prst="straightConnector1">
            <a:avLst/>
          </a:prstGeom>
          <a:noFill/>
          <a:ln cap="flat" cmpd="sng" w="317500">
            <a:solidFill>
              <a:srgbClr val="B5AF67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4" name="Google Shape;14;p3"/>
          <p:cNvCxnSpPr/>
          <p:nvPr/>
        </p:nvCxnSpPr>
        <p:spPr>
          <a:xfrm>
            <a:off x="-48126" y="38351831"/>
            <a:ext cx="43946946" cy="52968"/>
          </a:xfrm>
          <a:prstGeom prst="straightConnector1">
            <a:avLst/>
          </a:prstGeom>
          <a:noFill/>
          <a:ln cap="flat" cmpd="sng" w="381000">
            <a:solidFill>
              <a:srgbClr val="B5AF67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5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7.png"/><Relationship Id="rId8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g34d6436da87_0_0"/>
          <p:cNvSpPr txBox="1"/>
          <p:nvPr/>
        </p:nvSpPr>
        <p:spPr>
          <a:xfrm>
            <a:off x="9296400" y="1410538"/>
            <a:ext cx="27352200" cy="3168900"/>
          </a:xfrm>
          <a:prstGeom prst="rect">
            <a:avLst/>
          </a:prstGeom>
          <a:noFill/>
          <a:ln>
            <a:noFill/>
          </a:ln>
        </p:spPr>
        <p:txBody>
          <a:bodyPr anchorCtr="0" anchor="t" bIns="44825" lIns="89675" spcFirstLastPara="1" rIns="89675" wrap="square" tIns="448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1" i="0" lang="en-US" sz="8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Automated COVID-19 Detection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Arial"/>
              <a:buNone/>
            </a:pPr>
            <a:r>
              <a:rPr b="1" i="0" lang="en-US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Rodrigo Alarcon, </a:t>
            </a:r>
            <a:r>
              <a:rPr b="1" lang="en-US" sz="6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Emma Conti, Lamine Deen, </a:t>
            </a:r>
            <a:r>
              <a:rPr b="1" i="0" lang="en-US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Audrey Eley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b="1" i="0" lang="en-US" sz="5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Faculty Advisor: Dr. Nematzadeh, Dept. of Computer Science, Florida Institute of Technology</a:t>
            </a:r>
            <a:endParaRPr b="1" i="0" sz="4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" name="Google Shape;51;g34d6436da87_0_0"/>
          <p:cNvSpPr txBox="1"/>
          <p:nvPr/>
        </p:nvSpPr>
        <p:spPr>
          <a:xfrm>
            <a:off x="8086727" y="7273927"/>
            <a:ext cx="184800" cy="16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400"/>
              <a:buFont typeface="Arial"/>
              <a:buNone/>
            </a:pPr>
            <a:r>
              <a:t/>
            </a:r>
            <a:endParaRPr b="1" i="0" sz="10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" name="Google Shape;52;g34d6436da87_0_0"/>
          <p:cNvSpPr txBox="1"/>
          <p:nvPr/>
        </p:nvSpPr>
        <p:spPr>
          <a:xfrm>
            <a:off x="445325" y="7273925"/>
            <a:ext cx="15736200" cy="14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0"/>
              <a:buFont typeface="Arial"/>
              <a:buNone/>
            </a:pPr>
            <a:r>
              <a:rPr b="1" i="0" lang="en-US" sz="7000" u="none" cap="none" strike="noStrike">
                <a:solidFill>
                  <a:srgbClr val="760000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b="1" i="0" lang="en-US" sz="7000" u="sng" cap="none" strike="noStrike">
                <a:solidFill>
                  <a:srgbClr val="760000"/>
                </a:solidFill>
                <a:latin typeface="Calibri"/>
                <a:ea typeface="Calibri"/>
                <a:cs typeface="Calibri"/>
                <a:sym typeface="Calibri"/>
              </a:rPr>
              <a:t>PHASE 1: Data Cleaning &amp; </a:t>
            </a:r>
            <a:r>
              <a:rPr b="1" i="0" lang="en-US" sz="7200" u="sng" cap="none" strike="noStrike">
                <a:solidFill>
                  <a:srgbClr val="760000"/>
                </a:solidFill>
                <a:latin typeface="Calibri"/>
                <a:ea typeface="Calibri"/>
                <a:cs typeface="Calibri"/>
                <a:sym typeface="Calibri"/>
              </a:rPr>
              <a:t>Preprocessing</a:t>
            </a:r>
            <a:endParaRPr b="1" i="0" sz="7000" u="sng" cap="none" strike="noStrike">
              <a:solidFill>
                <a:srgbClr val="76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3" name="Google Shape;53;g34d6436da87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6648600" y="808375"/>
            <a:ext cx="7242600" cy="3991985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54;g34d6436da87_0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280838" y="15682475"/>
            <a:ext cx="1584450" cy="3168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g34d6436da87_0_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210238" y="15682476"/>
            <a:ext cx="584559" cy="3168900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g34d6436da87_0_0"/>
          <p:cNvSpPr txBox="1"/>
          <p:nvPr/>
        </p:nvSpPr>
        <p:spPr>
          <a:xfrm>
            <a:off x="937125" y="20345875"/>
            <a:ext cx="20607300" cy="215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0"/>
              <a:buFont typeface="Arial"/>
              <a:buNone/>
            </a:pPr>
            <a:r>
              <a:rPr b="1" i="0" lang="en-US" sz="7200" u="sng" cap="none" strike="noStrike">
                <a:solidFill>
                  <a:srgbClr val="760000"/>
                </a:solidFill>
                <a:latin typeface="Calibri"/>
                <a:ea typeface="Calibri"/>
                <a:cs typeface="Calibri"/>
                <a:sym typeface="Calibri"/>
              </a:rPr>
              <a:t>PHASE 2: Classification &amp; Prediction</a:t>
            </a:r>
            <a:endParaRPr b="1" i="0" sz="7000" u="sng" cap="none" strike="noStrike">
              <a:solidFill>
                <a:srgbClr val="76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t/>
            </a:r>
            <a:endParaRPr b="1" i="0" sz="4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g34d6436da87_0_0"/>
          <p:cNvSpPr txBox="1"/>
          <p:nvPr/>
        </p:nvSpPr>
        <p:spPr>
          <a:xfrm>
            <a:off x="1110300" y="31451250"/>
            <a:ext cx="9292500" cy="1169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0"/>
              <a:buFont typeface="Arial"/>
              <a:buNone/>
            </a:pPr>
            <a:r>
              <a:rPr b="1" i="0" lang="en-US" sz="7000" u="sng" cap="none" strike="noStrike">
                <a:solidFill>
                  <a:srgbClr val="760000"/>
                </a:solidFill>
                <a:latin typeface="Calibri"/>
                <a:ea typeface="Calibri"/>
                <a:cs typeface="Calibri"/>
                <a:sym typeface="Calibri"/>
              </a:rPr>
              <a:t>	PHASE 3: Evaluation</a:t>
            </a:r>
            <a:r>
              <a:rPr b="1" i="0" lang="en-US" sz="7000" u="none" cap="none" strike="noStrike">
                <a:solidFill>
                  <a:srgbClr val="76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58;g34d6436da87_0_0"/>
          <p:cNvSpPr txBox="1"/>
          <p:nvPr/>
        </p:nvSpPr>
        <p:spPr>
          <a:xfrm>
            <a:off x="1345888" y="18842538"/>
            <a:ext cx="111459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b="1" i="0" lang="en-US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Audio 242 &amp; Shortened Mel-Spectrogram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59;g34d6436da87_0_0"/>
          <p:cNvSpPr txBox="1"/>
          <p:nvPr/>
        </p:nvSpPr>
        <p:spPr>
          <a:xfrm>
            <a:off x="29257181" y="36531332"/>
            <a:ext cx="122559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b="1" i="0" lang="en-US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VoCOVID Recording Activity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60;g34d6436da87_0_0"/>
          <p:cNvSpPr txBox="1"/>
          <p:nvPr/>
        </p:nvSpPr>
        <p:spPr>
          <a:xfrm>
            <a:off x="29318060" y="26458882"/>
            <a:ext cx="122559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b="1" i="0" lang="en-US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VoCOVID Dashboard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g34d6436da87_0_0"/>
          <p:cNvSpPr txBox="1"/>
          <p:nvPr/>
        </p:nvSpPr>
        <p:spPr>
          <a:xfrm>
            <a:off x="12556000" y="8214175"/>
            <a:ext cx="14760600" cy="12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t/>
            </a:r>
            <a:endParaRPr b="1" i="0" sz="4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685800" lvl="0" marL="685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Char char="•"/>
            </a:pPr>
            <a:r>
              <a:rPr b="1" i="0" lang="en-US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Used Kaggle dataset: “Covid-19 Cough Audio Classification”</a:t>
            </a:r>
            <a:endParaRPr b="1" i="0" sz="4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685800" lvl="0" marL="685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Char char="•"/>
            </a:pPr>
            <a:r>
              <a:rPr b="1" i="0" lang="en-US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All recordings converted into Mel Spectrograms</a:t>
            </a:r>
            <a:endParaRPr b="1" i="0" sz="4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685800" lvl="0" marL="685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Char char="•"/>
            </a:pPr>
            <a:r>
              <a:rPr b="1" i="0" lang="en-US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Binarized target variable to “Healthy” and “COVID”</a:t>
            </a:r>
            <a:endParaRPr b="1" i="0" sz="4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b="1" i="0" lang="en-US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CNN Model Achritechture</a:t>
            </a:r>
            <a:endParaRPr b="1" i="0" sz="4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7200" lvl="0" marL="45720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Char char="●"/>
            </a:pPr>
            <a:r>
              <a:rPr b="1" i="0" lang="en-US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Block 1: Conv 3×3 (1→32) → BN → ReLU → MaxPool 2×2 → Channel‑Attention 32 → Spatial‑Attention</a:t>
            </a:r>
            <a:endParaRPr b="1" i="0" sz="4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7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Char char="●"/>
            </a:pPr>
            <a:r>
              <a:rPr b="1" i="0" lang="en-US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Block 2: Conv 3×3 (32→64) → BN → ReLU → MaxPool 2×2 → Channel‑Attention 64 → Spatial‑Attention</a:t>
            </a:r>
            <a:endParaRPr b="1" i="0" sz="4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7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Char char="●"/>
            </a:pPr>
            <a:r>
              <a:rPr b="1" i="0" lang="en-US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Block 3: Conv 3×3 (64→128) → BN → ReLU → MaxPool 2×2 → Channel‑Attention 128 → Spatial‑Attention</a:t>
            </a:r>
            <a:endParaRPr b="1" i="0" sz="4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7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Char char="●"/>
            </a:pPr>
            <a:r>
              <a:rPr b="1" i="0" lang="en-US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Head: AdaptiveAvgPool 1×1 → Flatten → FC 128→64 → ReLU → Dropout 0.5 → FC 64→2 (logits)</a:t>
            </a:r>
            <a:endParaRPr b="1" i="0" sz="4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t/>
            </a:r>
            <a:endParaRPr b="1" i="0" sz="4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62;g34d6436da87_0_0"/>
          <p:cNvSpPr txBox="1"/>
          <p:nvPr/>
        </p:nvSpPr>
        <p:spPr>
          <a:xfrm>
            <a:off x="14078475" y="20828800"/>
            <a:ext cx="12925200" cy="954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0"/>
              <a:buFont typeface="Arial"/>
              <a:buNone/>
            </a:pPr>
            <a:r>
              <a:t/>
            </a:r>
            <a:endParaRPr b="1" i="0" sz="7200" u="sng" cap="none" strike="noStrike">
              <a:solidFill>
                <a:srgbClr val="76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Char char="•"/>
            </a:pPr>
            <a:r>
              <a:rPr b="1" i="0" lang="en-US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ResNet50 model uses pretrained ResNet50 model and replaces with our data at the last layer to maximize accuracy</a:t>
            </a:r>
            <a:endParaRPr b="1" i="0" sz="4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Char char="•"/>
            </a:pPr>
            <a:r>
              <a:rPr b="1" i="0" lang="en-US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Attention Enhanced CNN uses 3 convolutional blocks</a:t>
            </a:r>
            <a:endParaRPr b="1" i="0" sz="4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Char char="•"/>
            </a:pPr>
            <a:r>
              <a:rPr b="1" i="0" lang="en-US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1,118 datapoints are used under each classification using oversampling to ensure there is an equal amount of each evaluation type</a:t>
            </a:r>
            <a:endParaRPr b="1" i="0" sz="4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Char char="•"/>
            </a:pPr>
            <a:r>
              <a:rPr b="1" i="0" lang="en-US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Attention Enhanced CNN was selected for integration within the web application</a:t>
            </a:r>
            <a:endParaRPr b="1" i="0" sz="4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Google Shape;63;g34d6436da87_0_0"/>
          <p:cNvSpPr txBox="1"/>
          <p:nvPr/>
        </p:nvSpPr>
        <p:spPr>
          <a:xfrm>
            <a:off x="29070525" y="7273925"/>
            <a:ext cx="13889400" cy="1003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0"/>
              <a:buFont typeface="Arial"/>
              <a:buNone/>
            </a:pPr>
            <a:r>
              <a:rPr b="1" i="0" lang="en-US" sz="7000" u="sng" cap="none" strike="noStrike">
                <a:solidFill>
                  <a:srgbClr val="760000"/>
                </a:solidFill>
                <a:latin typeface="Calibri"/>
                <a:ea typeface="Calibri"/>
                <a:cs typeface="Calibri"/>
                <a:sym typeface="Calibri"/>
              </a:rPr>
              <a:t>PHASE 4: Web Application</a:t>
            </a:r>
            <a:endParaRPr b="1" i="0" sz="7000" u="sng" cap="none" strike="noStrike">
              <a:solidFill>
                <a:srgbClr val="76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685800" lvl="0" marL="685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</a:pPr>
            <a:r>
              <a:rPr b="1" i="0" lang="en-US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Interface for classification via CNN model</a:t>
            </a:r>
            <a:endParaRPr b="1" i="0" sz="4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685800" lvl="0" marL="685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Char char="•"/>
            </a:pPr>
            <a:r>
              <a:rPr b="1" i="0" lang="en-US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Displays all research done for the project on the various types of ML models</a:t>
            </a:r>
            <a:endParaRPr b="1" i="0" sz="4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685800" lvl="0" marL="685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Char char="•"/>
            </a:pPr>
            <a:r>
              <a:rPr b="1" i="0" lang="en-US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Integrates the CNN and allows users to upload recordings of coughs</a:t>
            </a:r>
            <a:endParaRPr b="1" i="0" sz="4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685800" lvl="0" marL="685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Char char="•"/>
            </a:pPr>
            <a:r>
              <a:rPr b="1" i="0" lang="en-US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Symptom questionnaire</a:t>
            </a:r>
            <a:endParaRPr b="1" i="0" sz="4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685800" lvl="0" marL="685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Char char="•"/>
            </a:pPr>
            <a:r>
              <a:rPr b="1" i="0" lang="en-US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Login and recording saved securely</a:t>
            </a:r>
            <a:endParaRPr b="1" i="0" sz="4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685800" lvl="0" marL="685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Char char="•"/>
            </a:pPr>
            <a:r>
              <a:rPr b="1" i="0" lang="en-US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Can save multiple recordings per user</a:t>
            </a:r>
            <a:endParaRPr b="1" i="0" sz="4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685800" lvl="0" marL="685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Char char="•"/>
            </a:pPr>
            <a:r>
              <a:rPr b="1" i="0" lang="en-US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Segments recording to one cough, converts to Mel spectrogram, and classifies recording</a:t>
            </a:r>
            <a:endParaRPr b="1" i="0" sz="4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685800" lvl="0" marL="685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Char char="•"/>
            </a:pPr>
            <a:r>
              <a:rPr b="1" i="0" lang="en-US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Recommends testing for COVID-19 if classification of recording is COVID-19 positive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g34d6436da87_0_0"/>
          <p:cNvSpPr/>
          <p:nvPr/>
        </p:nvSpPr>
        <p:spPr>
          <a:xfrm>
            <a:off x="1385138" y="22024625"/>
            <a:ext cx="5840700" cy="1416000"/>
          </a:xfrm>
          <a:prstGeom prst="roundRect">
            <a:avLst>
              <a:gd fmla="val 16667" name="adj"/>
            </a:avLst>
          </a:prstGeom>
          <a:noFill/>
          <a:ln cap="flat" cmpd="sng" w="1143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0" i="0" lang="en-US" sz="3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ResNet50</a:t>
            </a:r>
            <a:endParaRPr b="0" i="0" sz="30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g34d6436da87_0_0"/>
          <p:cNvSpPr/>
          <p:nvPr/>
        </p:nvSpPr>
        <p:spPr>
          <a:xfrm>
            <a:off x="7731800" y="22040913"/>
            <a:ext cx="5840700" cy="1416000"/>
          </a:xfrm>
          <a:prstGeom prst="roundRect">
            <a:avLst>
              <a:gd fmla="val 16667" name="adj"/>
            </a:avLst>
          </a:prstGeom>
          <a:noFill/>
          <a:ln cap="flat" cmpd="sng" w="114300">
            <a:solidFill>
              <a:srgbClr val="CC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0" i="0" lang="en-US" sz="3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Attention Enhanced CNN</a:t>
            </a:r>
            <a:endParaRPr b="0" i="0" sz="30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" name="Google Shape;66;g34d6436da87_0_0"/>
          <p:cNvSpPr/>
          <p:nvPr/>
        </p:nvSpPr>
        <p:spPr>
          <a:xfrm>
            <a:off x="4251850" y="33110150"/>
            <a:ext cx="5334000" cy="1416000"/>
          </a:xfrm>
          <a:prstGeom prst="roundRect">
            <a:avLst>
              <a:gd fmla="val 16667" name="adj"/>
            </a:avLst>
          </a:prstGeom>
          <a:noFill/>
          <a:ln cap="flat" cmpd="sng" w="114300">
            <a:solidFill>
              <a:srgbClr val="6AA84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0" i="0" lang="en-US" sz="3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Healthy</a:t>
            </a:r>
            <a:endParaRPr b="0" i="0" sz="30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" name="Google Shape;67;g34d6436da87_0_0"/>
          <p:cNvSpPr/>
          <p:nvPr/>
        </p:nvSpPr>
        <p:spPr>
          <a:xfrm>
            <a:off x="4251850" y="35128975"/>
            <a:ext cx="5334000" cy="1416000"/>
          </a:xfrm>
          <a:prstGeom prst="roundRect">
            <a:avLst>
              <a:gd fmla="val 16667" name="adj"/>
            </a:avLst>
          </a:prstGeom>
          <a:noFill/>
          <a:ln cap="flat" cmpd="sng" w="114300">
            <a:solidFill>
              <a:srgbClr val="CC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0" i="0" lang="en-US" sz="3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COVID-19</a:t>
            </a:r>
            <a:endParaRPr b="0" i="0" sz="30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8" name="Google Shape;68;g34d6436da87_0_0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455013" y="25258363"/>
            <a:ext cx="12049719" cy="42483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g34d6436da87_0_0"/>
          <p:cNvSpPr txBox="1"/>
          <p:nvPr/>
        </p:nvSpPr>
        <p:spPr>
          <a:xfrm>
            <a:off x="14358975" y="31031125"/>
            <a:ext cx="12925200" cy="7665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0"/>
              <a:buFont typeface="Arial"/>
              <a:buNone/>
            </a:pPr>
            <a:r>
              <a:rPr b="1" i="0" lang="en-US" sz="7000" u="none" cap="none" strike="noStrike">
                <a:solidFill>
                  <a:srgbClr val="760000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endParaRPr b="1" i="0" sz="7000" u="sng" cap="none" strike="noStrike">
              <a:solidFill>
                <a:srgbClr val="76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Char char="•"/>
            </a:pPr>
            <a:r>
              <a:rPr b="1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Highest achieved accuracy with Attention Enhanced CNN was 69%</a:t>
            </a:r>
            <a:endParaRPr b="1" i="0" sz="4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Char char="•"/>
            </a:pPr>
            <a:r>
              <a:rPr b="1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Precision was 73%, minimizing false positive and negatives</a:t>
            </a:r>
            <a:endParaRPr b="1" i="0" sz="4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Char char="•"/>
            </a:pPr>
            <a:r>
              <a:rPr b="1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uses a binary model to determine if user has COVID or is considered healthy</a:t>
            </a:r>
            <a:endParaRPr b="1" i="0" sz="4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Char char="•"/>
            </a:pPr>
            <a:r>
              <a:rPr b="1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results may indicate the user is ‘symptomatic’ under a healthy evaluation based on confidence level</a:t>
            </a:r>
            <a:endParaRPr b="1" i="0" sz="4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0"/>
              <a:buFont typeface="Arial"/>
              <a:buNone/>
            </a:pPr>
            <a:r>
              <a:t/>
            </a:r>
            <a:endParaRPr b="1" i="0" sz="7000" u="none" cap="none" strike="noStrike">
              <a:solidFill>
                <a:srgbClr val="76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" name="Google Shape;70;g34d6436da87_0_0"/>
          <p:cNvSpPr/>
          <p:nvPr/>
        </p:nvSpPr>
        <p:spPr>
          <a:xfrm>
            <a:off x="1109745" y="8684496"/>
            <a:ext cx="3389100" cy="1084200"/>
          </a:xfrm>
          <a:prstGeom prst="roundRect">
            <a:avLst>
              <a:gd fmla="val 16667" name="adj"/>
            </a:avLst>
          </a:prstGeom>
          <a:noFill/>
          <a:ln cap="flat" cmpd="sng" w="114300">
            <a:solidFill>
              <a:srgbClr val="29459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0" i="0" lang="en-US" sz="3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Initial Data Audit</a:t>
            </a:r>
            <a:endParaRPr b="0" i="0" sz="30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" name="Google Shape;71;g34d6436da87_0_0"/>
          <p:cNvSpPr/>
          <p:nvPr/>
        </p:nvSpPr>
        <p:spPr>
          <a:xfrm>
            <a:off x="1109745" y="10119108"/>
            <a:ext cx="3389100" cy="1084200"/>
          </a:xfrm>
          <a:prstGeom prst="roundRect">
            <a:avLst>
              <a:gd fmla="val 16667" name="adj"/>
            </a:avLst>
          </a:prstGeom>
          <a:noFill/>
          <a:ln cap="flat" cmpd="sng" w="114300">
            <a:solidFill>
              <a:srgbClr val="29459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0" i="0" lang="en-US" sz="3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Filtering &amp; Cleaning</a:t>
            </a:r>
            <a:endParaRPr b="0" i="0" sz="30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" name="Google Shape;72;g34d6436da87_0_0"/>
          <p:cNvSpPr/>
          <p:nvPr/>
        </p:nvSpPr>
        <p:spPr>
          <a:xfrm>
            <a:off x="1109745" y="11553723"/>
            <a:ext cx="3389100" cy="1198200"/>
          </a:xfrm>
          <a:prstGeom prst="roundRect">
            <a:avLst>
              <a:gd fmla="val 16667" name="adj"/>
            </a:avLst>
          </a:prstGeom>
          <a:noFill/>
          <a:ln cap="flat" cmpd="sng" w="114300">
            <a:solidFill>
              <a:srgbClr val="29459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0" i="0" lang="en-US" sz="3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Waveform to Mel-Spectrogram</a:t>
            </a:r>
            <a:endParaRPr b="0" i="0" sz="30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" name="Google Shape;73;g34d6436da87_0_0"/>
          <p:cNvSpPr/>
          <p:nvPr/>
        </p:nvSpPr>
        <p:spPr>
          <a:xfrm>
            <a:off x="1109745" y="13099930"/>
            <a:ext cx="3389100" cy="1084200"/>
          </a:xfrm>
          <a:prstGeom prst="roundRect">
            <a:avLst>
              <a:gd fmla="val 16667" name="adj"/>
            </a:avLst>
          </a:prstGeom>
          <a:noFill/>
          <a:ln cap="flat" cmpd="sng" w="114300">
            <a:solidFill>
              <a:srgbClr val="29459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0" i="0" lang="en-US" sz="3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Cough Segment Extraction</a:t>
            </a:r>
            <a:endParaRPr b="0" i="0" sz="30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" name="Google Shape;74;g34d6436da87_0_0"/>
          <p:cNvSpPr/>
          <p:nvPr/>
        </p:nvSpPr>
        <p:spPr>
          <a:xfrm>
            <a:off x="4983146" y="8684496"/>
            <a:ext cx="3389100" cy="1084200"/>
          </a:xfrm>
          <a:prstGeom prst="roundRect">
            <a:avLst>
              <a:gd fmla="val 16667" name="adj"/>
            </a:avLst>
          </a:prstGeom>
          <a:noFill/>
          <a:ln cap="flat" cmpd="sng" w="114300">
            <a:solidFill>
              <a:srgbClr val="29459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0" i="0" lang="en-US" sz="3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Metadata Sync &amp; Class Selection</a:t>
            </a:r>
            <a:endParaRPr b="0" i="0" sz="30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" name="Google Shape;75;g34d6436da87_0_0"/>
          <p:cNvSpPr/>
          <p:nvPr/>
        </p:nvSpPr>
        <p:spPr>
          <a:xfrm>
            <a:off x="4983146" y="10119110"/>
            <a:ext cx="3389100" cy="1084200"/>
          </a:xfrm>
          <a:prstGeom prst="roundRect">
            <a:avLst>
              <a:gd fmla="val 16667" name="adj"/>
            </a:avLst>
          </a:prstGeom>
          <a:noFill/>
          <a:ln cap="flat" cmpd="sng" w="114300">
            <a:solidFill>
              <a:srgbClr val="29459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0" i="0" lang="en-US" sz="3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Oversampling Minority Class</a:t>
            </a:r>
            <a:endParaRPr b="0" i="0" sz="30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" name="Google Shape;76;g34d6436da87_0_0"/>
          <p:cNvSpPr/>
          <p:nvPr/>
        </p:nvSpPr>
        <p:spPr>
          <a:xfrm>
            <a:off x="4983146" y="11553723"/>
            <a:ext cx="3389100" cy="1084200"/>
          </a:xfrm>
          <a:prstGeom prst="roundRect">
            <a:avLst>
              <a:gd fmla="val 16667" name="adj"/>
            </a:avLst>
          </a:prstGeom>
          <a:noFill/>
          <a:ln cap="flat" cmpd="sng" w="114300">
            <a:solidFill>
              <a:srgbClr val="29459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0" i="0" lang="en-US" sz="3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Augmentation Integration</a:t>
            </a:r>
            <a:endParaRPr b="0" i="0" sz="30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" name="Google Shape;77;g34d6436da87_0_0"/>
          <p:cNvSpPr/>
          <p:nvPr/>
        </p:nvSpPr>
        <p:spPr>
          <a:xfrm>
            <a:off x="4983146" y="12988337"/>
            <a:ext cx="3389100" cy="1084200"/>
          </a:xfrm>
          <a:prstGeom prst="roundRect">
            <a:avLst>
              <a:gd fmla="val 16667" name="adj"/>
            </a:avLst>
          </a:prstGeom>
          <a:noFill/>
          <a:ln cap="flat" cmpd="sng" w="114300">
            <a:solidFill>
              <a:srgbClr val="29459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0" i="0" lang="en-US" sz="3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Final Balancing &amp; Shuffling</a:t>
            </a:r>
            <a:endParaRPr b="0" i="0" sz="30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" name="Google Shape;78;g34d6436da87_0_0"/>
          <p:cNvSpPr/>
          <p:nvPr/>
        </p:nvSpPr>
        <p:spPr>
          <a:xfrm>
            <a:off x="8826464" y="8615900"/>
            <a:ext cx="3389100" cy="1084200"/>
          </a:xfrm>
          <a:prstGeom prst="roundRect">
            <a:avLst>
              <a:gd fmla="val 16667" name="adj"/>
            </a:avLst>
          </a:prstGeom>
          <a:noFill/>
          <a:ln cap="flat" cmpd="sng" w="114300">
            <a:solidFill>
              <a:srgbClr val="29459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0" i="0" lang="en-US" sz="3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Dataset Splitting</a:t>
            </a:r>
            <a:endParaRPr b="0" i="0" sz="30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" name="Google Shape;79;g34d6436da87_0_0"/>
          <p:cNvSpPr/>
          <p:nvPr/>
        </p:nvSpPr>
        <p:spPr>
          <a:xfrm>
            <a:off x="8826464" y="10107642"/>
            <a:ext cx="3389100" cy="1084200"/>
          </a:xfrm>
          <a:prstGeom prst="roundRect">
            <a:avLst>
              <a:gd fmla="val 16667" name="adj"/>
            </a:avLst>
          </a:prstGeom>
          <a:noFill/>
          <a:ln cap="flat" cmpd="sng" w="114300">
            <a:solidFill>
              <a:srgbClr val="29459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0" i="0" lang="en-US" sz="3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PyTorch DataLoader Prep</a:t>
            </a:r>
            <a:endParaRPr b="0" i="0" sz="30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" name="Google Shape;80;g34d6436da87_0_0"/>
          <p:cNvSpPr/>
          <p:nvPr/>
        </p:nvSpPr>
        <p:spPr>
          <a:xfrm>
            <a:off x="937125" y="7349375"/>
            <a:ext cx="26437500" cy="12585300"/>
          </a:xfrm>
          <a:prstGeom prst="rect">
            <a:avLst/>
          </a:prstGeom>
          <a:noFill/>
          <a:ln cap="flat" cmpd="sng" w="1143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Google Shape;81;g34d6436da87_0_0"/>
          <p:cNvSpPr/>
          <p:nvPr/>
        </p:nvSpPr>
        <p:spPr>
          <a:xfrm>
            <a:off x="937125" y="20345875"/>
            <a:ext cx="26437500" cy="10685100"/>
          </a:xfrm>
          <a:prstGeom prst="rect">
            <a:avLst/>
          </a:prstGeom>
          <a:noFill/>
          <a:ln cap="flat" cmpd="sng" w="1143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g34d6436da87_0_0"/>
          <p:cNvSpPr/>
          <p:nvPr/>
        </p:nvSpPr>
        <p:spPr>
          <a:xfrm>
            <a:off x="937125" y="31599725"/>
            <a:ext cx="26437500" cy="6474300"/>
          </a:xfrm>
          <a:prstGeom prst="rect">
            <a:avLst/>
          </a:prstGeom>
          <a:noFill/>
          <a:ln cap="flat" cmpd="sng" w="1143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g34d6436da87_0_0"/>
          <p:cNvSpPr/>
          <p:nvPr/>
        </p:nvSpPr>
        <p:spPr>
          <a:xfrm>
            <a:off x="27932225" y="7349975"/>
            <a:ext cx="15027600" cy="30765300"/>
          </a:xfrm>
          <a:prstGeom prst="rect">
            <a:avLst/>
          </a:prstGeom>
          <a:noFill/>
          <a:ln cap="flat" cmpd="sng" w="1143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g34d6436da87_0_0"/>
          <p:cNvSpPr txBox="1"/>
          <p:nvPr/>
        </p:nvSpPr>
        <p:spPr>
          <a:xfrm>
            <a:off x="1069700" y="14394641"/>
            <a:ext cx="109935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b="1" i="0" lang="en-US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Preprocessing for Attention Enhanced CNN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g34d6436da87_0_0"/>
          <p:cNvSpPr txBox="1"/>
          <p:nvPr/>
        </p:nvSpPr>
        <p:spPr>
          <a:xfrm>
            <a:off x="1345900" y="37034175"/>
            <a:ext cx="111459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b="1" i="0" lang="en-US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Binary Evaluation of User Status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g34d6436da87_0_0"/>
          <p:cNvSpPr txBox="1"/>
          <p:nvPr/>
        </p:nvSpPr>
        <p:spPr>
          <a:xfrm>
            <a:off x="2004050" y="24064313"/>
            <a:ext cx="111459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b="1" i="0" lang="en-US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Developed Models for Testing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g34d6436da87_0_0"/>
          <p:cNvSpPr txBox="1"/>
          <p:nvPr/>
        </p:nvSpPr>
        <p:spPr>
          <a:xfrm>
            <a:off x="1455025" y="29368813"/>
            <a:ext cx="12255900" cy="166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b="1" i="0" lang="en-US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Attention Enhanced CNN Training Validation  Loss and Accuracy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8" name="Google Shape;88;g34d6436da87_0_0" title="Screenshot 2025-04-18 at 11.01.41 PM.png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28784675" y="18010450"/>
            <a:ext cx="13643475" cy="8631774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g34d6436da87_0_0" title="Screenshot 2025-04-18 at 11.02.50 PM.png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28624263" y="28146088"/>
            <a:ext cx="13643474" cy="86830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Default Design">
  <a:themeElements>
    <a:clrScheme name="Default Design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2007-04-04T14:17:42Z</dcterms:created>
  <dc:creator>shopper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0x0101008CB6C76999A8E946924D195080FADDE7</vt:lpwstr>
  </property>
</Properties>
</file>