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gaFoPNvHIun/+/8oYnVtgpvBXrW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p:restoredTop sz="96327"/>
  </p:normalViewPr>
  <p:slideViewPr>
    <p:cSldViewPr snapToGrid="0">
      <p:cViewPr>
        <p:scale>
          <a:sx n="31" d="100"/>
          <a:sy n="31" d="100"/>
        </p:scale>
        <p:origin x="1072" y="-944"/>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1pPr>
            <a:lvl2pPr marL="914400" marR="0" lvl="1"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2pPr>
            <a:lvl3pPr marL="1371600" marR="0" lvl="2"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3pPr>
            <a:lvl4pPr marL="1828800" marR="0" lvl="3"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4pPr>
            <a:lvl5pPr marL="2286000" marR="0" lvl="4"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lnSpc>
                <a:spcPct val="100000"/>
              </a:lnSpc>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2">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sm" len="sm"/>
            <a:tailEnd type="none" w="sm" len="sm"/>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emf"/><Relationship Id="rId4" Type="http://schemas.openxmlformats.org/officeDocument/2006/relationships/image" Target="../media/image3.jp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Calibri"/>
              <a:ea typeface="Calibri"/>
              <a:cs typeface="Calibri"/>
              <a:sym typeface="Calibri"/>
            </a:endParaRPr>
          </a:p>
        </p:txBody>
      </p:sp>
      <p:pic>
        <p:nvPicPr>
          <p:cNvPr id="51" name="Google Shape;51;p1"/>
          <p:cNvPicPr preferRelativeResize="0"/>
          <p:nvPr/>
        </p:nvPicPr>
        <p:blipFill rotWithShape="1">
          <a:blip r:embed="rId3">
            <a:alphaModFix/>
          </a:blip>
          <a:srcRect l="9747"/>
          <a:stretch/>
        </p:blipFill>
        <p:spPr>
          <a:xfrm>
            <a:off x="1256000" y="20002807"/>
            <a:ext cx="5569387" cy="4628202"/>
          </a:xfrm>
          <a:prstGeom prst="rect">
            <a:avLst/>
          </a:prstGeom>
          <a:noFill/>
          <a:ln>
            <a:noFill/>
          </a:ln>
        </p:spPr>
      </p:pic>
      <p:pic>
        <p:nvPicPr>
          <p:cNvPr id="52" name="Google Shape;52;p1"/>
          <p:cNvPicPr preferRelativeResize="0"/>
          <p:nvPr/>
        </p:nvPicPr>
        <p:blipFill>
          <a:blip r:embed="rId4">
            <a:alphaModFix/>
          </a:blip>
          <a:stretch>
            <a:fillRect/>
          </a:stretch>
        </p:blipFill>
        <p:spPr>
          <a:xfrm>
            <a:off x="6986630" y="20000085"/>
            <a:ext cx="4576800" cy="4628197"/>
          </a:xfrm>
          <a:prstGeom prst="rect">
            <a:avLst/>
          </a:prstGeom>
          <a:noFill/>
          <a:ln>
            <a:noFill/>
          </a:ln>
        </p:spPr>
      </p:pic>
      <p:pic>
        <p:nvPicPr>
          <p:cNvPr id="53" name="Google Shape;53;p1" descr="A bug in a container&#10;&#10;AI-generated content may be incorrect."/>
          <p:cNvPicPr preferRelativeResize="0">
            <a:picLocks noGrp="1"/>
          </p:cNvPicPr>
          <p:nvPr>
            <p:ph type="body" idx="1"/>
          </p:nvPr>
        </p:nvPicPr>
        <p:blipFill rotWithShape="1">
          <a:blip r:embed="rId5">
            <a:alphaModFix/>
          </a:blip>
          <a:srcRect l="7430" r="7554"/>
          <a:stretch/>
        </p:blipFill>
        <p:spPr>
          <a:xfrm>
            <a:off x="1256000" y="32167435"/>
            <a:ext cx="6449508" cy="5279857"/>
          </a:xfrm>
          <a:prstGeom prst="rect">
            <a:avLst/>
          </a:prstGeom>
          <a:noFill/>
          <a:ln>
            <a:noFill/>
          </a:ln>
        </p:spPr>
      </p:pic>
      <p:pic>
        <p:nvPicPr>
          <p:cNvPr id="54" name="Google Shape;54;p1" descr="A bee on a shelf&#10;&#10;AI-generated content may be incorrect."/>
          <p:cNvPicPr preferRelativeResize="0">
            <a:picLocks noGrp="1"/>
          </p:cNvPicPr>
          <p:nvPr>
            <p:ph type="body" idx="2"/>
          </p:nvPr>
        </p:nvPicPr>
        <p:blipFill rotWithShape="1">
          <a:blip r:embed="rId6">
            <a:alphaModFix/>
          </a:blip>
          <a:srcRect l="3488" r="3411"/>
          <a:stretch/>
        </p:blipFill>
        <p:spPr>
          <a:xfrm>
            <a:off x="7705508" y="32167435"/>
            <a:ext cx="6772273" cy="5279857"/>
          </a:xfrm>
          <a:prstGeom prst="rect">
            <a:avLst/>
          </a:prstGeom>
          <a:noFill/>
          <a:ln>
            <a:noFill/>
          </a:ln>
        </p:spPr>
      </p:pic>
      <p:grpSp>
        <p:nvGrpSpPr>
          <p:cNvPr id="16" name="Group 15">
            <a:extLst>
              <a:ext uri="{FF2B5EF4-FFF2-40B4-BE49-F238E27FC236}">
                <a16:creationId xmlns:a16="http://schemas.microsoft.com/office/drawing/2014/main" id="{713AC6D5-D807-39BF-D7C3-0283CE68968A}"/>
              </a:ext>
            </a:extLst>
          </p:cNvPr>
          <p:cNvGrpSpPr/>
          <p:nvPr/>
        </p:nvGrpSpPr>
        <p:grpSpPr>
          <a:xfrm>
            <a:off x="30068525" y="24470061"/>
            <a:ext cx="12366310" cy="6360252"/>
            <a:chOff x="30268646" y="26916372"/>
            <a:chExt cx="12366310" cy="6360252"/>
          </a:xfrm>
        </p:grpSpPr>
        <p:pic>
          <p:nvPicPr>
            <p:cNvPr id="55" name="Google Shape;55;p1" descr="A bug with a purple star on its head&#10;&#10;AI-generated content may be incorrect."/>
            <p:cNvPicPr preferRelativeResize="0"/>
            <p:nvPr/>
          </p:nvPicPr>
          <p:blipFill rotWithShape="1">
            <a:blip r:embed="rId7">
              <a:alphaModFix/>
            </a:blip>
            <a:srcRect l="17889" t="2432" r="6341" b="10375"/>
            <a:stretch/>
          </p:blipFill>
          <p:spPr>
            <a:xfrm>
              <a:off x="30268646" y="26916372"/>
              <a:ext cx="6478000" cy="6360252"/>
            </a:xfrm>
            <a:prstGeom prst="rect">
              <a:avLst/>
            </a:prstGeom>
            <a:noFill/>
            <a:ln>
              <a:noFill/>
            </a:ln>
          </p:spPr>
        </p:pic>
        <p:pic>
          <p:nvPicPr>
            <p:cNvPr id="56" name="Google Shape;56;p1" title="unnamed.jpg"/>
            <p:cNvPicPr preferRelativeResize="0"/>
            <p:nvPr/>
          </p:nvPicPr>
          <p:blipFill rotWithShape="1">
            <a:blip r:embed="rId8">
              <a:alphaModFix/>
            </a:blip>
            <a:srcRect l="6086" t="13346" r="39662" b="18801"/>
            <a:stretch/>
          </p:blipFill>
          <p:spPr>
            <a:xfrm>
              <a:off x="36810722" y="26916372"/>
              <a:ext cx="5824234" cy="6360250"/>
            </a:xfrm>
            <a:prstGeom prst="rect">
              <a:avLst/>
            </a:prstGeom>
            <a:noFill/>
            <a:ln>
              <a:noFill/>
            </a:ln>
          </p:spPr>
        </p:pic>
      </p:grpSp>
      <p:sp>
        <p:nvSpPr>
          <p:cNvPr id="57" name="Google Shape;57;p1"/>
          <p:cNvSpPr txBox="1"/>
          <p:nvPr/>
        </p:nvSpPr>
        <p:spPr>
          <a:xfrm>
            <a:off x="1134575" y="8198251"/>
            <a:ext cx="12702300" cy="8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400" dirty="0">
                <a:solidFill>
                  <a:schemeClr val="dk1"/>
                </a:solidFill>
                <a:latin typeface="Calibri"/>
                <a:ea typeface="Calibri"/>
                <a:cs typeface="Calibri"/>
                <a:sym typeface="Calibri"/>
              </a:rPr>
              <a:t>With over 4,500 species, cockroaches are one of the most widespread animal groups, thriving in diverse environments across nearly every continent. Despite their abundance, relatively little is known about their behavior and cognitive abilities. </a:t>
            </a:r>
            <a:r>
              <a:rPr lang="en-US" sz="4400" i="1" dirty="0" err="1">
                <a:solidFill>
                  <a:schemeClr val="dk1"/>
                </a:solidFill>
                <a:latin typeface="Calibri"/>
                <a:ea typeface="Calibri"/>
                <a:cs typeface="Calibri"/>
                <a:sym typeface="Calibri"/>
              </a:rPr>
              <a:t>Blaberus</a:t>
            </a:r>
            <a:r>
              <a:rPr lang="en-US" sz="4400" i="1" dirty="0">
                <a:solidFill>
                  <a:schemeClr val="dk1"/>
                </a:solidFill>
                <a:latin typeface="Calibri"/>
                <a:ea typeface="Calibri"/>
                <a:cs typeface="Calibri"/>
                <a:sym typeface="Calibri"/>
              </a:rPr>
              <a:t> </a:t>
            </a:r>
            <a:r>
              <a:rPr lang="en-US" sz="4400" i="1" dirty="0" err="1">
                <a:solidFill>
                  <a:schemeClr val="dk1"/>
                </a:solidFill>
                <a:latin typeface="Calibri"/>
                <a:ea typeface="Calibri"/>
                <a:cs typeface="Calibri"/>
                <a:sym typeface="Calibri"/>
              </a:rPr>
              <a:t>discoidalis</a:t>
            </a:r>
            <a:r>
              <a:rPr lang="en-US" sz="4400" i="1" dirty="0">
                <a:solidFill>
                  <a:schemeClr val="dk1"/>
                </a:solidFill>
                <a:latin typeface="Calibri"/>
                <a:ea typeface="Calibri"/>
                <a:cs typeface="Calibri"/>
                <a:sym typeface="Calibri"/>
              </a:rPr>
              <a:t> </a:t>
            </a:r>
            <a:r>
              <a:rPr lang="en-US" sz="4400" dirty="0">
                <a:solidFill>
                  <a:schemeClr val="dk1"/>
                </a:solidFill>
                <a:latin typeface="Calibri"/>
                <a:ea typeface="Calibri"/>
                <a:cs typeface="Calibri"/>
                <a:sym typeface="Calibri"/>
              </a:rPr>
              <a:t>is a burrowing species found in substrates like decaying logs, and leaf litter</a:t>
            </a:r>
            <a:r>
              <a:rPr lang="en-US" sz="4400" baseline="30000" dirty="0">
                <a:solidFill>
                  <a:schemeClr val="dk1"/>
                </a:solidFill>
                <a:latin typeface="Calibri"/>
                <a:ea typeface="Calibri"/>
                <a:cs typeface="Calibri"/>
                <a:sym typeface="Calibri"/>
              </a:rPr>
              <a:t>1,2</a:t>
            </a:r>
            <a:r>
              <a:rPr lang="en-US" sz="4400" dirty="0">
                <a:solidFill>
                  <a:schemeClr val="dk1"/>
                </a:solidFill>
                <a:latin typeface="Calibri"/>
                <a:ea typeface="Calibri"/>
                <a:cs typeface="Calibri"/>
                <a:sym typeface="Calibri"/>
              </a:rPr>
              <a:t>, making it a valuable model for investigating habitat choice through substrate preferences. Here, we explored whether these preferences are fixed or influenced by rearing history by raising cockroaches in pine bedding (commonly used in animal care), coconut fiber (recommended for burrowing), or without a burrowing substrate (direct from a breeder). We also examined how testing environment (arena vs. T-maze) might shape behavior (Figure 1).</a:t>
            </a:r>
          </a:p>
          <a:p>
            <a:pPr marL="0" lvl="0" indent="0" algn="l" rtl="0">
              <a:spcBef>
                <a:spcPts val="0"/>
              </a:spcBef>
              <a:spcAft>
                <a:spcPts val="0"/>
              </a:spcAft>
              <a:buNone/>
            </a:pPr>
            <a:endParaRPr sz="4400" dirty="0">
              <a:solidFill>
                <a:schemeClr val="dk1"/>
              </a:solidFill>
              <a:latin typeface="Calibri"/>
              <a:ea typeface="Calibri"/>
              <a:cs typeface="Calibri"/>
              <a:sym typeface="Calibri"/>
            </a:endParaRPr>
          </a:p>
          <a:p>
            <a:pPr marL="0" lvl="0" indent="0" algn="l" rtl="0">
              <a:spcBef>
                <a:spcPts val="0"/>
              </a:spcBef>
              <a:spcAft>
                <a:spcPts val="0"/>
              </a:spcAft>
              <a:buNone/>
            </a:pPr>
            <a:endParaRPr sz="4400" dirty="0">
              <a:solidFill>
                <a:schemeClr val="dk1"/>
              </a:solidFill>
              <a:latin typeface="Calibri"/>
              <a:ea typeface="Calibri"/>
              <a:cs typeface="Calibri"/>
              <a:sym typeface="Calibri"/>
            </a:endParaRPr>
          </a:p>
          <a:p>
            <a:pPr marL="0" lvl="0" indent="0" algn="l" rtl="0">
              <a:spcBef>
                <a:spcPts val="0"/>
              </a:spcBef>
              <a:spcAft>
                <a:spcPts val="0"/>
              </a:spcAft>
              <a:buNone/>
            </a:pPr>
            <a:endParaRPr sz="4400" dirty="0">
              <a:solidFill>
                <a:schemeClr val="dk1"/>
              </a:solidFill>
              <a:latin typeface="Calibri"/>
              <a:ea typeface="Calibri"/>
              <a:cs typeface="Calibri"/>
              <a:sym typeface="Calibri"/>
            </a:endParaRPr>
          </a:p>
        </p:txBody>
      </p:sp>
      <p:sp>
        <p:nvSpPr>
          <p:cNvPr id="58" name="Google Shape;58;p1"/>
          <p:cNvSpPr txBox="1"/>
          <p:nvPr/>
        </p:nvSpPr>
        <p:spPr>
          <a:xfrm>
            <a:off x="1134575" y="25768126"/>
            <a:ext cx="12702300" cy="5411400"/>
          </a:xfrm>
          <a:prstGeom prst="rect">
            <a:avLst/>
          </a:prstGeom>
          <a:noFill/>
          <a:ln>
            <a:noFill/>
          </a:ln>
        </p:spPr>
        <p:txBody>
          <a:bodyPr spcFirstLastPara="1" wrap="square" lIns="91425" tIns="45700" rIns="91425" bIns="45700" anchor="t" anchorCtr="0">
            <a:noAutofit/>
          </a:bodyPr>
          <a:lstStyle/>
          <a:p>
            <a:pPr marL="0" lvl="0" indent="457200" algn="l" rtl="0">
              <a:spcBef>
                <a:spcPts val="0"/>
              </a:spcBef>
              <a:spcAft>
                <a:spcPts val="0"/>
              </a:spcAft>
              <a:buNone/>
            </a:pPr>
            <a:r>
              <a:rPr lang="en-US" sz="4400" dirty="0">
                <a:solidFill>
                  <a:schemeClr val="dk1"/>
                </a:solidFill>
                <a:latin typeface="Calibri"/>
                <a:ea typeface="Calibri"/>
                <a:cs typeface="Calibri"/>
                <a:sym typeface="Calibri"/>
              </a:rPr>
              <a:t>Subjects were 48 discoid cockroaches, equally split by sex and rearing history (pine, fiber, none) and tested in either an arena or T-maze, Figure 2, across two five-minute trials with counterbalanced substrate locations. Video recordings were used to code time spent in contact with each substrate. Proportions were calculated based on total time spent in contact with any substrate.</a:t>
            </a:r>
            <a:endParaRPr sz="4400" dirty="0">
              <a:solidFill>
                <a:schemeClr val="dk1"/>
              </a:solidFill>
              <a:latin typeface="Calibri"/>
              <a:ea typeface="Calibri"/>
              <a:cs typeface="Calibri"/>
              <a:sym typeface="Calibri"/>
            </a:endParaRPr>
          </a:p>
          <a:p>
            <a:pPr marL="0" lvl="0" indent="0" algn="l" rtl="0">
              <a:spcBef>
                <a:spcPts val="0"/>
              </a:spcBef>
              <a:spcAft>
                <a:spcPts val="0"/>
              </a:spcAft>
              <a:buNone/>
            </a:pPr>
            <a:endParaRPr sz="4400" dirty="0">
              <a:solidFill>
                <a:schemeClr val="dk1"/>
              </a:solidFill>
              <a:latin typeface="Calibri"/>
              <a:ea typeface="Calibri"/>
              <a:cs typeface="Calibri"/>
              <a:sym typeface="Calibri"/>
            </a:endParaRPr>
          </a:p>
        </p:txBody>
      </p:sp>
      <p:sp>
        <p:nvSpPr>
          <p:cNvPr id="59" name="Google Shape;59;p1"/>
          <p:cNvSpPr txBox="1"/>
          <p:nvPr/>
        </p:nvSpPr>
        <p:spPr>
          <a:xfrm>
            <a:off x="14649424" y="8198250"/>
            <a:ext cx="14763775" cy="12858397"/>
          </a:xfrm>
          <a:prstGeom prst="rect">
            <a:avLst/>
          </a:prstGeom>
          <a:noFill/>
          <a:ln>
            <a:noFill/>
          </a:ln>
        </p:spPr>
        <p:txBody>
          <a:bodyPr spcFirstLastPara="1" wrap="square" lIns="91425" tIns="45700" rIns="91425" bIns="45700" anchor="t" anchorCtr="0">
            <a:noAutofit/>
          </a:bodyPr>
          <a:lstStyle/>
          <a:p>
            <a:pPr marL="0" lvl="0" indent="457200" algn="l" rtl="0">
              <a:spcBef>
                <a:spcPts val="0"/>
              </a:spcBef>
              <a:spcAft>
                <a:spcPts val="0"/>
              </a:spcAft>
              <a:buNone/>
            </a:pPr>
            <a:r>
              <a:rPr lang="en-US" sz="4400" dirty="0">
                <a:solidFill>
                  <a:schemeClr val="dk1"/>
                </a:solidFill>
                <a:latin typeface="Calibri"/>
                <a:ea typeface="Calibri"/>
                <a:cs typeface="Calibri"/>
                <a:sym typeface="Calibri"/>
              </a:rPr>
              <a:t>To assess substrate preference, the percentage of time spent in fiber was subtracted from the spent in pine, with positive values indicating a preference for pine. An independent </a:t>
            </a:r>
            <a:r>
              <a:rPr lang="en-US" sz="4400" i="1" dirty="0">
                <a:solidFill>
                  <a:schemeClr val="dk1"/>
                </a:solidFill>
                <a:latin typeface="Calibri"/>
                <a:ea typeface="Calibri"/>
                <a:cs typeface="Calibri"/>
                <a:sym typeface="Calibri"/>
              </a:rPr>
              <a:t>t</a:t>
            </a:r>
            <a:r>
              <a:rPr lang="en-US" sz="4400" dirty="0">
                <a:solidFill>
                  <a:schemeClr val="dk1"/>
                </a:solidFill>
                <a:latin typeface="Calibri"/>
                <a:ea typeface="Calibri"/>
                <a:cs typeface="Calibri"/>
                <a:sym typeface="Calibri"/>
              </a:rPr>
              <a:t> test showed no significant difference in preference between cockroaches tested in the arena (</a:t>
            </a:r>
            <a:r>
              <a:rPr lang="en-US" sz="4400" i="1" dirty="0">
                <a:solidFill>
                  <a:schemeClr val="dk1"/>
                </a:solidFill>
                <a:latin typeface="Calibri"/>
                <a:ea typeface="Calibri"/>
                <a:cs typeface="Calibri"/>
                <a:sym typeface="Calibri"/>
              </a:rPr>
              <a:t>M</a:t>
            </a:r>
            <a:r>
              <a:rPr lang="en-US" sz="4400" dirty="0">
                <a:solidFill>
                  <a:schemeClr val="dk1"/>
                </a:solidFill>
                <a:latin typeface="Calibri"/>
                <a:ea typeface="Calibri"/>
                <a:cs typeface="Calibri"/>
                <a:sym typeface="Calibri"/>
              </a:rPr>
              <a:t> = 0.30, </a:t>
            </a:r>
            <a:r>
              <a:rPr lang="en-US" sz="4400" i="1" dirty="0">
                <a:solidFill>
                  <a:schemeClr val="dk1"/>
                </a:solidFill>
                <a:latin typeface="Calibri"/>
                <a:ea typeface="Calibri"/>
                <a:cs typeface="Calibri"/>
                <a:sym typeface="Calibri"/>
              </a:rPr>
              <a:t>SD</a:t>
            </a:r>
            <a:r>
              <a:rPr lang="en-US" sz="4400" dirty="0">
                <a:solidFill>
                  <a:schemeClr val="dk1"/>
                </a:solidFill>
                <a:latin typeface="Calibri"/>
                <a:ea typeface="Calibri"/>
                <a:cs typeface="Calibri"/>
                <a:sym typeface="Calibri"/>
              </a:rPr>
              <a:t> = 0.27) or the maze (</a:t>
            </a:r>
            <a:r>
              <a:rPr lang="en-US" sz="4400" i="1" dirty="0">
                <a:solidFill>
                  <a:schemeClr val="dk1"/>
                </a:solidFill>
                <a:latin typeface="Calibri"/>
                <a:ea typeface="Calibri"/>
                <a:cs typeface="Calibri"/>
                <a:sym typeface="Calibri"/>
              </a:rPr>
              <a:t>M</a:t>
            </a:r>
            <a:r>
              <a:rPr lang="en-US" sz="4400" dirty="0">
                <a:solidFill>
                  <a:schemeClr val="dk1"/>
                </a:solidFill>
                <a:latin typeface="Calibri"/>
                <a:ea typeface="Calibri"/>
                <a:cs typeface="Calibri"/>
                <a:sym typeface="Calibri"/>
              </a:rPr>
              <a:t> = 0.30, </a:t>
            </a:r>
            <a:r>
              <a:rPr lang="en-US" sz="4400" i="1" dirty="0">
                <a:solidFill>
                  <a:schemeClr val="dk1"/>
                </a:solidFill>
                <a:latin typeface="Calibri"/>
                <a:ea typeface="Calibri"/>
                <a:cs typeface="Calibri"/>
                <a:sym typeface="Calibri"/>
              </a:rPr>
              <a:t>SD</a:t>
            </a:r>
            <a:r>
              <a:rPr lang="en-US" sz="4400" dirty="0">
                <a:solidFill>
                  <a:schemeClr val="dk1"/>
                </a:solidFill>
                <a:latin typeface="Calibri"/>
                <a:ea typeface="Calibri"/>
                <a:cs typeface="Calibri"/>
                <a:sym typeface="Calibri"/>
              </a:rPr>
              <a:t> = 0.57), </a:t>
            </a:r>
            <a:r>
              <a:rPr lang="en-US" sz="4400" i="1" dirty="0">
                <a:solidFill>
                  <a:schemeClr val="dk1"/>
                </a:solidFill>
                <a:latin typeface="Calibri"/>
                <a:ea typeface="Calibri"/>
                <a:cs typeface="Calibri"/>
                <a:sym typeface="Calibri"/>
              </a:rPr>
              <a:t>t(</a:t>
            </a:r>
            <a:r>
              <a:rPr lang="en-US" sz="4400" dirty="0">
                <a:solidFill>
                  <a:schemeClr val="dk1"/>
                </a:solidFill>
                <a:latin typeface="Calibri"/>
                <a:ea typeface="Calibri"/>
                <a:cs typeface="Calibri"/>
                <a:sym typeface="Calibri"/>
              </a:rPr>
              <a:t>32.6) = 0.04, </a:t>
            </a:r>
            <a:r>
              <a:rPr lang="en-US" sz="4400" i="1" dirty="0">
                <a:solidFill>
                  <a:schemeClr val="dk1"/>
                </a:solidFill>
                <a:latin typeface="Calibri"/>
                <a:ea typeface="Calibri"/>
                <a:cs typeface="Calibri"/>
                <a:sym typeface="Calibri"/>
              </a:rPr>
              <a:t>p</a:t>
            </a:r>
            <a:r>
              <a:rPr lang="en-US" sz="4400" dirty="0">
                <a:solidFill>
                  <a:schemeClr val="dk1"/>
                </a:solidFill>
                <a:latin typeface="Calibri"/>
                <a:ea typeface="Calibri"/>
                <a:cs typeface="Calibri"/>
                <a:sym typeface="Calibri"/>
              </a:rPr>
              <a:t> = .97, </a:t>
            </a:r>
            <a:r>
              <a:rPr lang="en-US" sz="4400" i="1" dirty="0">
                <a:solidFill>
                  <a:schemeClr val="dk1"/>
                </a:solidFill>
                <a:latin typeface="Calibri"/>
                <a:ea typeface="Calibri"/>
                <a:cs typeface="Calibri"/>
                <a:sym typeface="Calibri"/>
              </a:rPr>
              <a:t>d</a:t>
            </a:r>
            <a:r>
              <a:rPr lang="en-US" sz="4400" dirty="0">
                <a:solidFill>
                  <a:schemeClr val="dk1"/>
                </a:solidFill>
                <a:latin typeface="Calibri"/>
                <a:ea typeface="Calibri"/>
                <a:cs typeface="Calibri"/>
                <a:sym typeface="Calibri"/>
              </a:rPr>
              <a:t> = 0.01, so the conditions were combined for the remaining analyses. </a:t>
            </a:r>
          </a:p>
          <a:p>
            <a:pPr marL="0" lvl="0" indent="457200" algn="l" rtl="0">
              <a:spcBef>
                <a:spcPts val="0"/>
              </a:spcBef>
              <a:spcAft>
                <a:spcPts val="0"/>
              </a:spcAft>
              <a:buNone/>
            </a:pPr>
            <a:r>
              <a:rPr lang="en-US" sz="4400" dirty="0">
                <a:solidFill>
                  <a:schemeClr val="dk1"/>
                </a:solidFill>
                <a:latin typeface="Calibri"/>
                <a:ea typeface="Calibri"/>
                <a:cs typeface="Calibri"/>
                <a:sym typeface="Calibri"/>
              </a:rPr>
              <a:t>There were no significant differences between cockroaches raised in fiber (</a:t>
            </a:r>
            <a:r>
              <a:rPr lang="en-US" sz="4400" i="1" dirty="0">
                <a:solidFill>
                  <a:schemeClr val="dk1"/>
                </a:solidFill>
                <a:latin typeface="Calibri"/>
                <a:ea typeface="Calibri"/>
                <a:cs typeface="Calibri"/>
                <a:sym typeface="Calibri"/>
              </a:rPr>
              <a:t>M</a:t>
            </a:r>
            <a:r>
              <a:rPr lang="en-US" sz="4400" dirty="0">
                <a:solidFill>
                  <a:schemeClr val="dk1"/>
                </a:solidFill>
                <a:latin typeface="Calibri"/>
                <a:ea typeface="Calibri"/>
                <a:cs typeface="Calibri"/>
                <a:sym typeface="Calibri"/>
              </a:rPr>
              <a:t> = 0.32, </a:t>
            </a:r>
            <a:r>
              <a:rPr lang="en-US" sz="4400" i="1" dirty="0">
                <a:solidFill>
                  <a:schemeClr val="dk1"/>
                </a:solidFill>
                <a:latin typeface="Calibri"/>
                <a:ea typeface="Calibri"/>
                <a:cs typeface="Calibri"/>
                <a:sym typeface="Calibri"/>
              </a:rPr>
              <a:t>SD</a:t>
            </a:r>
            <a:r>
              <a:rPr lang="en-US" sz="4400" dirty="0">
                <a:solidFill>
                  <a:schemeClr val="dk1"/>
                </a:solidFill>
                <a:latin typeface="Calibri"/>
                <a:ea typeface="Calibri"/>
                <a:cs typeface="Calibri"/>
                <a:sym typeface="Calibri"/>
              </a:rPr>
              <a:t> = 0.47), pine (</a:t>
            </a:r>
            <a:r>
              <a:rPr lang="en-US" sz="4400" i="1" dirty="0">
                <a:solidFill>
                  <a:schemeClr val="dk1"/>
                </a:solidFill>
                <a:latin typeface="Calibri"/>
                <a:ea typeface="Calibri"/>
                <a:cs typeface="Calibri"/>
                <a:sym typeface="Calibri"/>
              </a:rPr>
              <a:t>M</a:t>
            </a:r>
            <a:r>
              <a:rPr lang="en-US" sz="4400" dirty="0">
                <a:solidFill>
                  <a:schemeClr val="dk1"/>
                </a:solidFill>
                <a:latin typeface="Calibri"/>
                <a:ea typeface="Calibri"/>
                <a:cs typeface="Calibri"/>
                <a:sym typeface="Calibri"/>
              </a:rPr>
              <a:t> = 0.30, </a:t>
            </a:r>
            <a:r>
              <a:rPr lang="en-US" sz="4400" i="1" dirty="0">
                <a:solidFill>
                  <a:schemeClr val="dk1"/>
                </a:solidFill>
                <a:latin typeface="Calibri"/>
                <a:ea typeface="Calibri"/>
                <a:cs typeface="Calibri"/>
                <a:sym typeface="Calibri"/>
              </a:rPr>
              <a:t>SD</a:t>
            </a:r>
            <a:r>
              <a:rPr lang="en-US" sz="4400" dirty="0">
                <a:solidFill>
                  <a:schemeClr val="dk1"/>
                </a:solidFill>
                <a:latin typeface="Calibri"/>
                <a:ea typeface="Calibri"/>
                <a:cs typeface="Calibri"/>
                <a:sym typeface="Calibri"/>
              </a:rPr>
              <a:t> = 0.44), or no substrate (</a:t>
            </a:r>
            <a:r>
              <a:rPr lang="en-US" sz="4400" i="1" dirty="0">
                <a:solidFill>
                  <a:schemeClr val="dk1"/>
                </a:solidFill>
                <a:latin typeface="Calibri"/>
                <a:ea typeface="Calibri"/>
                <a:cs typeface="Calibri"/>
                <a:sym typeface="Calibri"/>
              </a:rPr>
              <a:t>M</a:t>
            </a:r>
            <a:r>
              <a:rPr lang="en-US" sz="4400" dirty="0">
                <a:solidFill>
                  <a:schemeClr val="dk1"/>
                </a:solidFill>
                <a:latin typeface="Calibri"/>
                <a:ea typeface="Calibri"/>
                <a:cs typeface="Calibri"/>
                <a:sym typeface="Calibri"/>
              </a:rPr>
              <a:t> = .28, </a:t>
            </a:r>
            <a:r>
              <a:rPr lang="en-US" sz="4400" i="1" dirty="0">
                <a:solidFill>
                  <a:schemeClr val="dk1"/>
                </a:solidFill>
                <a:latin typeface="Calibri"/>
                <a:ea typeface="Calibri"/>
                <a:cs typeface="Calibri"/>
                <a:sym typeface="Calibri"/>
              </a:rPr>
              <a:t>SD</a:t>
            </a:r>
            <a:r>
              <a:rPr lang="en-US" sz="4400" dirty="0">
                <a:solidFill>
                  <a:schemeClr val="dk1"/>
                </a:solidFill>
                <a:latin typeface="Calibri"/>
                <a:ea typeface="Calibri"/>
                <a:cs typeface="Calibri"/>
                <a:sym typeface="Calibri"/>
              </a:rPr>
              <a:t> = .42), one-way, between-subjects ANOVA </a:t>
            </a:r>
            <a:r>
              <a:rPr lang="en-US" sz="4400" i="1" dirty="0">
                <a:solidFill>
                  <a:schemeClr val="dk1"/>
                </a:solidFill>
                <a:latin typeface="Calibri"/>
                <a:ea typeface="Calibri"/>
                <a:cs typeface="Calibri"/>
                <a:sym typeface="Calibri"/>
              </a:rPr>
              <a:t>F</a:t>
            </a:r>
            <a:r>
              <a:rPr lang="en-US" sz="4400" dirty="0">
                <a:solidFill>
                  <a:schemeClr val="dk1"/>
                </a:solidFill>
                <a:latin typeface="Calibri"/>
                <a:ea typeface="Calibri"/>
                <a:cs typeface="Calibri"/>
                <a:sym typeface="Calibri"/>
              </a:rPr>
              <a:t>(2, 45) = 0.03, </a:t>
            </a:r>
            <a:r>
              <a:rPr lang="en-US" sz="4400" i="1" dirty="0">
                <a:solidFill>
                  <a:schemeClr val="dk1"/>
                </a:solidFill>
                <a:latin typeface="Calibri"/>
                <a:ea typeface="Calibri"/>
                <a:cs typeface="Calibri"/>
                <a:sym typeface="Calibri"/>
              </a:rPr>
              <a:t>p</a:t>
            </a:r>
            <a:r>
              <a:rPr lang="en-US" sz="4400" dirty="0">
                <a:solidFill>
                  <a:schemeClr val="dk1"/>
                </a:solidFill>
                <a:latin typeface="Calibri"/>
                <a:ea typeface="Calibri"/>
                <a:cs typeface="Calibri"/>
                <a:sym typeface="Calibri"/>
              </a:rPr>
              <a:t> = .97, 𝞰</a:t>
            </a:r>
            <a:r>
              <a:rPr lang="en-US" sz="4400" baseline="30000" dirty="0">
                <a:solidFill>
                  <a:schemeClr val="dk1"/>
                </a:solidFill>
                <a:latin typeface="Calibri"/>
                <a:ea typeface="Calibri"/>
                <a:cs typeface="Calibri"/>
                <a:sym typeface="Calibri"/>
              </a:rPr>
              <a:t>2</a:t>
            </a:r>
            <a:r>
              <a:rPr lang="en-US" sz="4400" dirty="0">
                <a:solidFill>
                  <a:schemeClr val="dk1"/>
                </a:solidFill>
                <a:latin typeface="Calibri"/>
                <a:ea typeface="Calibri"/>
                <a:cs typeface="Calibri"/>
                <a:sym typeface="Calibri"/>
              </a:rPr>
              <a:t> &lt; .001, indicating that rearing history did not influence substrate preference, Figure 3.</a:t>
            </a:r>
            <a:endParaRPr sz="4400" dirty="0">
              <a:solidFill>
                <a:schemeClr val="dk1"/>
              </a:solidFill>
              <a:latin typeface="Calibri"/>
              <a:ea typeface="Calibri"/>
              <a:cs typeface="Calibri"/>
              <a:sym typeface="Calibri"/>
            </a:endParaRPr>
          </a:p>
          <a:p>
            <a:pPr indent="457200"/>
            <a:r>
              <a:rPr lang="en-US" sz="4400" dirty="0">
                <a:solidFill>
                  <a:schemeClr val="dk1"/>
                </a:solidFill>
                <a:latin typeface="Calibri"/>
                <a:ea typeface="Calibri"/>
                <a:cs typeface="Calibri"/>
                <a:sym typeface="Calibri"/>
              </a:rPr>
              <a:t>However, roaches spent a significantly greater proportion of time in pine (</a:t>
            </a:r>
            <a:r>
              <a:rPr lang="en-US" sz="4400" i="1" dirty="0">
                <a:solidFill>
                  <a:schemeClr val="dk1"/>
                </a:solidFill>
                <a:latin typeface="Calibri"/>
                <a:ea typeface="Calibri"/>
                <a:cs typeface="Calibri"/>
                <a:sym typeface="Calibri"/>
              </a:rPr>
              <a:t>M</a:t>
            </a:r>
            <a:r>
              <a:rPr lang="en-US" sz="4400" dirty="0">
                <a:solidFill>
                  <a:schemeClr val="dk1"/>
                </a:solidFill>
                <a:latin typeface="Calibri"/>
                <a:ea typeface="Calibri"/>
                <a:cs typeface="Calibri"/>
                <a:sym typeface="Calibri"/>
              </a:rPr>
              <a:t> = 0.65, </a:t>
            </a:r>
            <a:r>
              <a:rPr lang="en-US" sz="4400" i="1" dirty="0">
                <a:solidFill>
                  <a:schemeClr val="dk1"/>
                </a:solidFill>
                <a:latin typeface="Calibri"/>
                <a:ea typeface="Calibri"/>
                <a:cs typeface="Calibri"/>
                <a:sym typeface="Calibri"/>
              </a:rPr>
              <a:t>SD</a:t>
            </a:r>
            <a:r>
              <a:rPr lang="en-US" sz="4400" dirty="0">
                <a:solidFill>
                  <a:schemeClr val="dk1"/>
                </a:solidFill>
                <a:latin typeface="Calibri"/>
                <a:ea typeface="Calibri"/>
                <a:cs typeface="Calibri"/>
                <a:sym typeface="Calibri"/>
              </a:rPr>
              <a:t> = 0.21) than in fiber (</a:t>
            </a:r>
            <a:r>
              <a:rPr lang="en-US" sz="4400" i="1" dirty="0">
                <a:solidFill>
                  <a:schemeClr val="dk1"/>
                </a:solidFill>
                <a:latin typeface="Calibri"/>
                <a:ea typeface="Calibri"/>
                <a:cs typeface="Calibri"/>
                <a:sym typeface="Calibri"/>
              </a:rPr>
              <a:t>M</a:t>
            </a:r>
            <a:r>
              <a:rPr lang="en-US" sz="4400" dirty="0">
                <a:solidFill>
                  <a:schemeClr val="dk1"/>
                </a:solidFill>
                <a:latin typeface="Calibri"/>
                <a:ea typeface="Calibri"/>
                <a:cs typeface="Calibri"/>
                <a:sym typeface="Calibri"/>
              </a:rPr>
              <a:t> = 0.34, </a:t>
            </a:r>
            <a:r>
              <a:rPr lang="en-US" sz="4400" i="1" dirty="0">
                <a:solidFill>
                  <a:schemeClr val="dk1"/>
                </a:solidFill>
                <a:latin typeface="Calibri"/>
                <a:ea typeface="Calibri"/>
                <a:cs typeface="Calibri"/>
                <a:sym typeface="Calibri"/>
              </a:rPr>
              <a:t>SD</a:t>
            </a:r>
            <a:r>
              <a:rPr lang="en-US" sz="4400" dirty="0">
                <a:solidFill>
                  <a:schemeClr val="dk1"/>
                </a:solidFill>
                <a:latin typeface="Calibri"/>
                <a:ea typeface="Calibri"/>
                <a:cs typeface="Calibri"/>
                <a:sym typeface="Calibri"/>
              </a:rPr>
              <a:t> = 0.22), paired </a:t>
            </a:r>
            <a:r>
              <a:rPr lang="en-US" sz="4400" i="1" dirty="0">
                <a:solidFill>
                  <a:schemeClr val="dk1"/>
                </a:solidFill>
                <a:latin typeface="Calibri"/>
                <a:ea typeface="Calibri"/>
                <a:cs typeface="Calibri"/>
                <a:sym typeface="Calibri"/>
              </a:rPr>
              <a:t>t</a:t>
            </a:r>
            <a:r>
              <a:rPr lang="en-US" sz="4400" dirty="0">
                <a:solidFill>
                  <a:schemeClr val="dk1"/>
                </a:solidFill>
                <a:latin typeface="Calibri"/>
                <a:ea typeface="Calibri"/>
                <a:cs typeface="Calibri"/>
                <a:sym typeface="Calibri"/>
              </a:rPr>
              <a:t>(47) = 4.77, </a:t>
            </a:r>
            <a:r>
              <a:rPr lang="en-US" sz="4400" i="1" dirty="0">
                <a:solidFill>
                  <a:schemeClr val="dk1"/>
                </a:solidFill>
                <a:latin typeface="Calibri"/>
                <a:ea typeface="Calibri"/>
                <a:cs typeface="Calibri"/>
                <a:sym typeface="Calibri"/>
              </a:rPr>
              <a:t>p </a:t>
            </a:r>
            <a:r>
              <a:rPr lang="en-US" sz="4400" dirty="0">
                <a:solidFill>
                  <a:schemeClr val="dk1"/>
                </a:solidFill>
                <a:latin typeface="Calibri"/>
                <a:ea typeface="Calibri"/>
                <a:cs typeface="Calibri"/>
                <a:sym typeface="Calibri"/>
              </a:rPr>
              <a:t>&lt; .001, </a:t>
            </a:r>
            <a:r>
              <a:rPr lang="en-US" sz="4400" i="1" dirty="0">
                <a:solidFill>
                  <a:schemeClr val="dk1"/>
                </a:solidFill>
                <a:latin typeface="Calibri"/>
                <a:ea typeface="Calibri"/>
                <a:cs typeface="Calibri"/>
                <a:sym typeface="Calibri"/>
              </a:rPr>
              <a:t>d</a:t>
            </a:r>
            <a:r>
              <a:rPr lang="en-US" sz="4400" dirty="0">
                <a:solidFill>
                  <a:schemeClr val="dk1"/>
                </a:solidFill>
                <a:latin typeface="Calibri"/>
                <a:ea typeface="Calibri"/>
                <a:cs typeface="Calibri"/>
                <a:sym typeface="Calibri"/>
              </a:rPr>
              <a:t> = 0.69. This indicates that discoid cockroaches demonstrate a species level preference for pine shavings, Figure 4. This appears to be an effect of experience, as there was no initial contact bias for one substrate over the other (54% pine, 46% fiber, binomial test, </a:t>
            </a:r>
            <a:r>
              <a:rPr lang="en-US" sz="4400" i="1" dirty="0">
                <a:solidFill>
                  <a:schemeClr val="dk1"/>
                </a:solidFill>
                <a:latin typeface="Calibri"/>
                <a:ea typeface="Calibri"/>
                <a:cs typeface="Calibri"/>
                <a:sym typeface="Calibri"/>
              </a:rPr>
              <a:t>p</a:t>
            </a:r>
            <a:r>
              <a:rPr lang="en-US" sz="4400" dirty="0">
                <a:solidFill>
                  <a:schemeClr val="dk1"/>
                </a:solidFill>
                <a:latin typeface="Calibri"/>
                <a:ea typeface="Calibri"/>
                <a:cs typeface="Calibri"/>
                <a:sym typeface="Calibri"/>
              </a:rPr>
              <a:t> = .66) and this did not vary by rearing history (</a:t>
            </a:r>
            <a:r>
              <a:rPr lang="el-GR" sz="4400" dirty="0">
                <a:solidFill>
                  <a:schemeClr val="dk1"/>
                </a:solidFill>
                <a:latin typeface="Calibri"/>
                <a:ea typeface="Calibri"/>
                <a:cs typeface="Calibri"/>
                <a:sym typeface="Calibri"/>
              </a:rPr>
              <a:t>χ</a:t>
            </a:r>
            <a:r>
              <a:rPr lang="en-US" sz="4400" baseline="30000" dirty="0">
                <a:solidFill>
                  <a:schemeClr val="dk1"/>
                </a:solidFill>
                <a:latin typeface="Calibri"/>
                <a:ea typeface="Calibri"/>
                <a:cs typeface="Calibri"/>
                <a:sym typeface="Calibri"/>
              </a:rPr>
              <a:t>2</a:t>
            </a:r>
            <a:r>
              <a:rPr lang="en-US" sz="4400" dirty="0">
                <a:solidFill>
                  <a:schemeClr val="dk1"/>
                </a:solidFill>
                <a:latin typeface="Calibri"/>
                <a:ea typeface="Calibri"/>
                <a:cs typeface="Calibri"/>
                <a:sym typeface="Calibri"/>
              </a:rPr>
              <a:t> = .17, </a:t>
            </a:r>
            <a:r>
              <a:rPr lang="en-US" sz="4400" i="1" dirty="0">
                <a:solidFill>
                  <a:schemeClr val="dk1"/>
                </a:solidFill>
                <a:latin typeface="Calibri"/>
                <a:ea typeface="Calibri"/>
                <a:cs typeface="Calibri"/>
                <a:sym typeface="Calibri"/>
              </a:rPr>
              <a:t>p</a:t>
            </a:r>
            <a:r>
              <a:rPr lang="en-US" sz="4400" dirty="0">
                <a:solidFill>
                  <a:schemeClr val="dk1"/>
                </a:solidFill>
                <a:latin typeface="Calibri"/>
                <a:ea typeface="Calibri"/>
                <a:cs typeface="Calibri"/>
                <a:sym typeface="Calibri"/>
              </a:rPr>
              <a:t> = .92).</a:t>
            </a:r>
            <a:endParaRPr sz="4400" dirty="0">
              <a:solidFill>
                <a:schemeClr val="dk1"/>
              </a:solidFill>
              <a:latin typeface="Calibri"/>
              <a:ea typeface="Calibri"/>
              <a:cs typeface="Calibri"/>
              <a:sym typeface="Calibri"/>
            </a:endParaRPr>
          </a:p>
        </p:txBody>
      </p:sp>
      <p:sp>
        <p:nvSpPr>
          <p:cNvPr id="60" name="Google Shape;60;p1"/>
          <p:cNvSpPr txBox="1"/>
          <p:nvPr/>
        </p:nvSpPr>
        <p:spPr>
          <a:xfrm>
            <a:off x="29991550" y="8234669"/>
            <a:ext cx="12545100" cy="14914200"/>
          </a:xfrm>
          <a:prstGeom prst="rect">
            <a:avLst/>
          </a:prstGeom>
          <a:noFill/>
          <a:ln>
            <a:noFill/>
          </a:ln>
        </p:spPr>
        <p:txBody>
          <a:bodyPr spcFirstLastPara="1" wrap="square" lIns="91425" tIns="45700" rIns="91425" bIns="45700" anchor="t" anchorCtr="0">
            <a:noAutofit/>
          </a:bodyPr>
          <a:lstStyle/>
          <a:p>
            <a:pPr marL="0" lvl="0" indent="457200" algn="l" rtl="0">
              <a:spcBef>
                <a:spcPts val="0"/>
              </a:spcBef>
              <a:spcAft>
                <a:spcPts val="0"/>
              </a:spcAft>
              <a:buNone/>
            </a:pPr>
            <a:r>
              <a:rPr lang="en-US" sz="4400" dirty="0">
                <a:solidFill>
                  <a:schemeClr val="dk1"/>
                </a:solidFill>
                <a:latin typeface="Calibri"/>
                <a:ea typeface="Calibri"/>
                <a:cs typeface="Calibri"/>
                <a:sym typeface="Calibri"/>
              </a:rPr>
              <a:t>Discoid cockroaches showed a species-level preference for pine bedding, likely due to its structural similarity in interstitial spaces</a:t>
            </a:r>
            <a:r>
              <a:rPr lang="en-US" sz="4400" baseline="30000" dirty="0">
                <a:solidFill>
                  <a:schemeClr val="dk1"/>
                </a:solidFill>
                <a:latin typeface="Calibri"/>
                <a:ea typeface="Calibri"/>
                <a:cs typeface="Calibri"/>
                <a:sym typeface="Calibri"/>
              </a:rPr>
              <a:t>4</a:t>
            </a:r>
            <a:r>
              <a:rPr lang="en-US" sz="4400" dirty="0">
                <a:solidFill>
                  <a:schemeClr val="dk1"/>
                </a:solidFill>
                <a:latin typeface="Calibri"/>
                <a:ea typeface="Calibri"/>
                <a:cs typeface="Calibri"/>
                <a:sym typeface="Calibri"/>
              </a:rPr>
              <a:t> to leaf litter, their natural habitat, Figure 5. This preference does not appear to be driven by factors like scent, as initial contact with substrates was equally likely, indicating roaches explored the maze and then settled on a preference. These findings suggest a fixed bias toward substrates resembling leaf litter, though further testing is needed. Importantly, the use of pine bedding may enhance cockroach welfare in labs by promoting behaviors aligned with their wild counterparts.</a:t>
            </a:r>
          </a:p>
          <a:p>
            <a:pPr marL="0" lvl="0" indent="457200" algn="l" rtl="0">
              <a:spcBef>
                <a:spcPts val="0"/>
              </a:spcBef>
              <a:spcAft>
                <a:spcPts val="0"/>
              </a:spcAft>
              <a:buNone/>
            </a:pPr>
            <a:r>
              <a:rPr lang="en-US" sz="4400" dirty="0">
                <a:solidFill>
                  <a:schemeClr val="dk1"/>
                </a:solidFill>
                <a:latin typeface="Calibri"/>
                <a:ea typeface="Calibri"/>
                <a:cs typeface="Calibri"/>
                <a:sym typeface="Calibri"/>
              </a:rPr>
              <a:t>However, substrate preference may also be influenced by environmental factors such as humidity, pointing to potential behavioral plasticity. Given the uniform, climate-controlled conditions of our lab, future research should explore how varying environmental contexts affect preference. Such work would clarify the role of local environmental cues in habitat selection and deepen our understanding of cockroach adaptation.</a:t>
            </a:r>
            <a:endParaRPr sz="4400" dirty="0">
              <a:solidFill>
                <a:schemeClr val="dk1"/>
              </a:solidFill>
              <a:latin typeface="Calibri"/>
              <a:ea typeface="Calibri"/>
              <a:cs typeface="Calibri"/>
              <a:sym typeface="Calibri"/>
            </a:endParaRPr>
          </a:p>
        </p:txBody>
      </p:sp>
      <p:sp>
        <p:nvSpPr>
          <p:cNvPr id="61" name="Google Shape;61;p1"/>
          <p:cNvSpPr txBox="1"/>
          <p:nvPr/>
        </p:nvSpPr>
        <p:spPr>
          <a:xfrm>
            <a:off x="29991550" y="32166675"/>
            <a:ext cx="12501300" cy="144650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400" baseline="30000" dirty="0">
                <a:solidFill>
                  <a:schemeClr val="dk1"/>
                </a:solidFill>
                <a:latin typeface="Calibri"/>
                <a:ea typeface="Calibri"/>
                <a:cs typeface="Calibri"/>
                <a:sym typeface="Calibri"/>
              </a:rPr>
              <a:t>1</a:t>
            </a:r>
            <a:r>
              <a:rPr lang="en-US" sz="4400" dirty="0">
                <a:solidFill>
                  <a:schemeClr val="dk1"/>
                </a:solidFill>
                <a:latin typeface="Calibri"/>
                <a:ea typeface="Calibri"/>
                <a:cs typeface="Calibri"/>
                <a:sym typeface="Calibri"/>
              </a:rPr>
              <a:t>Maekawa et al., 2003; </a:t>
            </a:r>
            <a:r>
              <a:rPr lang="en-US" sz="4400" baseline="30000" dirty="0">
                <a:solidFill>
                  <a:schemeClr val="dk1"/>
                </a:solidFill>
                <a:latin typeface="Calibri"/>
                <a:ea typeface="Calibri"/>
                <a:cs typeface="Calibri"/>
                <a:sym typeface="Calibri"/>
              </a:rPr>
              <a:t> 2</a:t>
            </a:r>
            <a:r>
              <a:rPr lang="en-US" sz="4400" dirty="0">
                <a:solidFill>
                  <a:schemeClr val="dk1"/>
                </a:solidFill>
                <a:latin typeface="Calibri"/>
                <a:ea typeface="Calibri"/>
                <a:cs typeface="Calibri"/>
                <a:sym typeface="Calibri"/>
              </a:rPr>
              <a:t>Bell et al., 2007; </a:t>
            </a:r>
            <a:r>
              <a:rPr lang="en-US" sz="4400" baseline="30000" dirty="0">
                <a:solidFill>
                  <a:schemeClr val="dk1"/>
                </a:solidFill>
                <a:latin typeface="Calibri"/>
                <a:ea typeface="Calibri"/>
                <a:cs typeface="Calibri"/>
                <a:sym typeface="Calibri"/>
              </a:rPr>
              <a:t> 3</a:t>
            </a:r>
            <a:r>
              <a:rPr lang="en-US" sz="4400" dirty="0">
                <a:solidFill>
                  <a:schemeClr val="dk1"/>
                </a:solidFill>
                <a:latin typeface="Calibri"/>
                <a:ea typeface="Calibri"/>
                <a:cs typeface="Calibri"/>
                <a:sym typeface="Calibri"/>
              </a:rPr>
              <a:t>Kandilian, n.d.; </a:t>
            </a:r>
            <a:r>
              <a:rPr lang="en-US" sz="4400" baseline="30000" dirty="0">
                <a:solidFill>
                  <a:schemeClr val="dk1"/>
                </a:solidFill>
                <a:latin typeface="Calibri"/>
                <a:ea typeface="Calibri"/>
                <a:cs typeface="Calibri"/>
                <a:sym typeface="Calibri"/>
              </a:rPr>
              <a:t> 4</a:t>
            </a:r>
            <a:r>
              <a:rPr lang="en-US" sz="4400" dirty="0">
                <a:solidFill>
                  <a:schemeClr val="dk1"/>
                </a:solidFill>
                <a:latin typeface="Calibri"/>
                <a:ea typeface="Calibri"/>
                <a:cs typeface="Calibri"/>
                <a:sym typeface="Calibri"/>
              </a:rPr>
              <a:t>Snoddy &amp; Appel, 2013</a:t>
            </a:r>
            <a:endParaRPr sz="4400" dirty="0">
              <a:solidFill>
                <a:schemeClr val="dk1"/>
              </a:solidFill>
              <a:latin typeface="Calibri"/>
              <a:ea typeface="Calibri"/>
              <a:cs typeface="Calibri"/>
              <a:sym typeface="Calibri"/>
            </a:endParaRPr>
          </a:p>
        </p:txBody>
      </p:sp>
      <p:sp>
        <p:nvSpPr>
          <p:cNvPr id="62" name="Google Shape;62;p1"/>
          <p:cNvSpPr txBox="1"/>
          <p:nvPr/>
        </p:nvSpPr>
        <p:spPr>
          <a:xfrm>
            <a:off x="29991550" y="34890227"/>
            <a:ext cx="12077700" cy="10771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400" dirty="0">
                <a:solidFill>
                  <a:schemeClr val="dk1"/>
                </a:solidFill>
                <a:latin typeface="Calibri"/>
                <a:ea typeface="Calibri"/>
                <a:cs typeface="Calibri"/>
                <a:sym typeface="Calibri"/>
              </a:rPr>
              <a:t>Special thanks to undergraduate Roach Lab Research Assistant Maddy Marasco for contributing to data collection!</a:t>
            </a:r>
            <a:endParaRPr sz="4400" dirty="0">
              <a:solidFill>
                <a:schemeClr val="dk1"/>
              </a:solidFill>
              <a:latin typeface="Calibri"/>
              <a:ea typeface="Calibri"/>
              <a:cs typeface="Calibri"/>
              <a:sym typeface="Calibri"/>
            </a:endParaRPr>
          </a:p>
        </p:txBody>
      </p:sp>
      <p:sp>
        <p:nvSpPr>
          <p:cNvPr id="63" name="Google Shape;63;p1"/>
          <p:cNvSpPr txBox="1"/>
          <p:nvPr/>
        </p:nvSpPr>
        <p:spPr>
          <a:xfrm>
            <a:off x="9241600" y="861688"/>
            <a:ext cx="27352200" cy="4400400"/>
          </a:xfrm>
          <a:prstGeom prst="rect">
            <a:avLst/>
          </a:prstGeom>
          <a:noFill/>
          <a:ln>
            <a:noFill/>
          </a:ln>
        </p:spPr>
        <p:txBody>
          <a:bodyPr spcFirstLastPara="1" wrap="square" lIns="89675" tIns="44825" rIns="89675" bIns="44825" anchor="t" anchorCtr="0">
            <a:spAutoFit/>
          </a:bodyPr>
          <a:lstStyle/>
          <a:p>
            <a:pPr marL="0" lvl="0" indent="0" algn="ctr" rtl="0">
              <a:spcBef>
                <a:spcPts val="0"/>
              </a:spcBef>
              <a:spcAft>
                <a:spcPts val="0"/>
              </a:spcAft>
              <a:buClr>
                <a:schemeClr val="dk1"/>
              </a:buClr>
              <a:buSzPts val="8000"/>
              <a:buFont typeface="Arial"/>
              <a:buNone/>
            </a:pPr>
            <a:r>
              <a:rPr lang="en-US" sz="8000" b="1">
                <a:solidFill>
                  <a:schemeClr val="dk1"/>
                </a:solidFill>
                <a:latin typeface="Calibri"/>
                <a:ea typeface="Calibri"/>
                <a:cs typeface="Calibri"/>
                <a:sym typeface="Calibri"/>
              </a:rPr>
              <a:t>Bug brains: Are discoid cockroach (</a:t>
            </a:r>
            <a:r>
              <a:rPr lang="en-US" sz="8000" b="1" i="1">
                <a:solidFill>
                  <a:schemeClr val="dk1"/>
                </a:solidFill>
                <a:latin typeface="Calibri"/>
                <a:ea typeface="Calibri"/>
                <a:cs typeface="Calibri"/>
                <a:sym typeface="Calibri"/>
              </a:rPr>
              <a:t>Blaberus discoidalis</a:t>
            </a:r>
            <a:r>
              <a:rPr lang="en-US" sz="8000" b="1">
                <a:solidFill>
                  <a:schemeClr val="dk1"/>
                </a:solidFill>
                <a:latin typeface="Calibri"/>
                <a:ea typeface="Calibri"/>
                <a:cs typeface="Calibri"/>
                <a:sym typeface="Calibri"/>
              </a:rPr>
              <a:t>) substrate preferences fixed or plastic?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r>
              <a:rPr lang="en-US" sz="6600" b="1">
                <a:latin typeface="Calibri"/>
                <a:ea typeface="Calibri"/>
                <a:cs typeface="Calibri"/>
                <a:sym typeface="Calibri"/>
              </a:rPr>
              <a:t>Lauren Lewis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0000"/>
                </a:solidFill>
                <a:latin typeface="Calibri"/>
                <a:ea typeface="Calibri"/>
                <a:cs typeface="Calibri"/>
                <a:sym typeface="Calibri"/>
              </a:rPr>
              <a:t>Faculty Advisor: Dr. Darby Proctor, Dept. of Psychology, Florida Institute of Technology</a:t>
            </a:r>
            <a:endParaRPr sz="4800" b="1" i="0" u="none" strike="noStrike" cap="none">
              <a:solidFill>
                <a:srgbClr val="000000"/>
              </a:solidFill>
              <a:latin typeface="Calibri"/>
              <a:ea typeface="Calibri"/>
              <a:cs typeface="Calibri"/>
              <a:sym typeface="Calibri"/>
            </a:endParaRPr>
          </a:p>
        </p:txBody>
      </p:sp>
      <p:sp>
        <p:nvSpPr>
          <p:cNvPr id="64" name="Google Shape;64;p1"/>
          <p:cNvSpPr txBox="1"/>
          <p:nvPr/>
        </p:nvSpPr>
        <p:spPr>
          <a:xfrm>
            <a:off x="1128549" y="7151360"/>
            <a:ext cx="12671100" cy="9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0000"/>
              </a:buClr>
              <a:buSzPts val="8000"/>
              <a:buFont typeface="Arial"/>
              <a:buNone/>
            </a:pPr>
            <a:r>
              <a:rPr lang="en-US" sz="8000" b="0" i="0" u="none" strike="noStrike" cap="none" dirty="0">
                <a:solidFill>
                  <a:srgbClr val="750000"/>
                </a:solidFill>
                <a:latin typeface="Calibri"/>
                <a:ea typeface="Calibri"/>
                <a:cs typeface="Calibri"/>
                <a:sym typeface="Calibri"/>
              </a:rPr>
              <a:t>Introduction</a:t>
            </a:r>
            <a:endParaRPr dirty="0"/>
          </a:p>
        </p:txBody>
      </p:sp>
      <p:sp>
        <p:nvSpPr>
          <p:cNvPr id="65" name="Google Shape;65;p1"/>
          <p:cNvSpPr txBox="1"/>
          <p:nvPr/>
        </p:nvSpPr>
        <p:spPr>
          <a:xfrm>
            <a:off x="1128549" y="24628282"/>
            <a:ext cx="12671100" cy="9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0000"/>
              </a:buClr>
              <a:buSzPts val="8000"/>
              <a:buFont typeface="Arial"/>
              <a:buNone/>
            </a:pPr>
            <a:r>
              <a:rPr lang="en-US" sz="8000" b="0" i="0" u="none" strike="noStrike" cap="none" dirty="0">
                <a:solidFill>
                  <a:srgbClr val="750000"/>
                </a:solidFill>
                <a:latin typeface="Calibri"/>
                <a:ea typeface="Calibri"/>
                <a:cs typeface="Calibri"/>
                <a:sym typeface="Calibri"/>
              </a:rPr>
              <a:t>Methods</a:t>
            </a:r>
            <a:endParaRPr dirty="0"/>
          </a:p>
        </p:txBody>
      </p:sp>
      <p:sp>
        <p:nvSpPr>
          <p:cNvPr id="66" name="Google Shape;66;p1"/>
          <p:cNvSpPr txBox="1"/>
          <p:nvPr/>
        </p:nvSpPr>
        <p:spPr>
          <a:xfrm>
            <a:off x="14477781" y="7122863"/>
            <a:ext cx="14196900" cy="9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0000"/>
              </a:buClr>
              <a:buSzPts val="8000"/>
              <a:buFont typeface="Arial"/>
              <a:buNone/>
            </a:pPr>
            <a:r>
              <a:rPr lang="en-US" sz="8000" b="0" i="0" u="none" strike="noStrike" cap="none" dirty="0">
                <a:solidFill>
                  <a:srgbClr val="750000"/>
                </a:solidFill>
                <a:latin typeface="Calibri"/>
                <a:ea typeface="Calibri"/>
                <a:cs typeface="Calibri"/>
                <a:sym typeface="Calibri"/>
              </a:rPr>
              <a:t>Results</a:t>
            </a:r>
            <a:endParaRPr dirty="0"/>
          </a:p>
        </p:txBody>
      </p:sp>
      <p:sp>
        <p:nvSpPr>
          <p:cNvPr id="67" name="Google Shape;67;p1"/>
          <p:cNvSpPr txBox="1"/>
          <p:nvPr/>
        </p:nvSpPr>
        <p:spPr>
          <a:xfrm>
            <a:off x="29991550" y="7151360"/>
            <a:ext cx="12671100" cy="9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0000"/>
              </a:buClr>
              <a:buSzPts val="8000"/>
              <a:buFont typeface="Arial"/>
              <a:buNone/>
            </a:pPr>
            <a:r>
              <a:rPr lang="en-US" sz="8000" b="0" i="0" u="none" strike="noStrike" cap="none" dirty="0">
                <a:solidFill>
                  <a:srgbClr val="750000"/>
                </a:solidFill>
                <a:latin typeface="Calibri"/>
                <a:ea typeface="Calibri"/>
                <a:cs typeface="Calibri"/>
                <a:sym typeface="Calibri"/>
              </a:rPr>
              <a:t>Discussion</a:t>
            </a:r>
            <a:endParaRPr dirty="0"/>
          </a:p>
        </p:txBody>
      </p:sp>
      <p:sp>
        <p:nvSpPr>
          <p:cNvPr id="68" name="Google Shape;68;p1"/>
          <p:cNvSpPr txBox="1"/>
          <p:nvPr/>
        </p:nvSpPr>
        <p:spPr>
          <a:xfrm>
            <a:off x="29991550" y="31054869"/>
            <a:ext cx="12671100" cy="9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0000"/>
              </a:buClr>
              <a:buSzPts val="8000"/>
              <a:buFont typeface="Arial"/>
              <a:buNone/>
            </a:pPr>
            <a:r>
              <a:rPr lang="en-US" sz="8000" b="0" i="0" u="none" strike="noStrike" cap="none" dirty="0">
                <a:solidFill>
                  <a:srgbClr val="750000"/>
                </a:solidFill>
                <a:latin typeface="Calibri"/>
                <a:ea typeface="Calibri"/>
                <a:cs typeface="Calibri"/>
                <a:sym typeface="Calibri"/>
              </a:rPr>
              <a:t>References</a:t>
            </a:r>
            <a:endParaRPr dirty="0"/>
          </a:p>
        </p:txBody>
      </p:sp>
      <p:sp>
        <p:nvSpPr>
          <p:cNvPr id="69" name="Google Shape;69;p1"/>
          <p:cNvSpPr txBox="1"/>
          <p:nvPr/>
        </p:nvSpPr>
        <p:spPr>
          <a:xfrm>
            <a:off x="29991550" y="33778421"/>
            <a:ext cx="12077700" cy="9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0000"/>
              </a:buClr>
              <a:buSzPts val="8000"/>
              <a:buFont typeface="Arial"/>
              <a:buNone/>
            </a:pPr>
            <a:r>
              <a:rPr lang="en-US" sz="8000" b="0" i="0" u="none" strike="noStrike" cap="none" dirty="0">
                <a:solidFill>
                  <a:srgbClr val="750000"/>
                </a:solidFill>
                <a:latin typeface="Calibri"/>
                <a:ea typeface="Calibri"/>
                <a:cs typeface="Calibri"/>
                <a:sym typeface="Calibri"/>
              </a:rPr>
              <a:t>Acknowledgements</a:t>
            </a:r>
            <a:endParaRPr dirty="0"/>
          </a:p>
        </p:txBody>
      </p:sp>
      <p:sp>
        <p:nvSpPr>
          <p:cNvPr id="70" name="Google Shape;70;p1"/>
          <p:cNvSpPr txBox="1"/>
          <p:nvPr/>
        </p:nvSpPr>
        <p:spPr>
          <a:xfrm>
            <a:off x="1128562" y="19049997"/>
            <a:ext cx="12671100" cy="9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0000"/>
              </a:buClr>
              <a:buSzPts val="4800"/>
              <a:buFont typeface="Arial"/>
              <a:buNone/>
            </a:pPr>
            <a:r>
              <a:rPr lang="en-US" sz="4800" b="0" i="0" u="none" strike="noStrike" cap="none">
                <a:solidFill>
                  <a:srgbClr val="750000"/>
                </a:solidFill>
                <a:latin typeface="Calibri"/>
                <a:ea typeface="Calibri"/>
                <a:cs typeface="Calibri"/>
                <a:sym typeface="Calibri"/>
              </a:rPr>
              <a:t>Figure 1: </a:t>
            </a:r>
            <a:r>
              <a:rPr lang="en-US" sz="4800">
                <a:solidFill>
                  <a:srgbClr val="750000"/>
                </a:solidFill>
                <a:latin typeface="Calibri"/>
                <a:ea typeface="Calibri"/>
                <a:cs typeface="Calibri"/>
                <a:sym typeface="Calibri"/>
              </a:rPr>
              <a:t>Pine bedding vs. coconut fiber</a:t>
            </a:r>
            <a:endParaRPr/>
          </a:p>
        </p:txBody>
      </p:sp>
      <p:sp>
        <p:nvSpPr>
          <p:cNvPr id="71" name="Google Shape;71;p1"/>
          <p:cNvSpPr txBox="1"/>
          <p:nvPr/>
        </p:nvSpPr>
        <p:spPr>
          <a:xfrm>
            <a:off x="1128562" y="31255735"/>
            <a:ext cx="12671100" cy="9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0000"/>
              </a:buClr>
              <a:buSzPts val="4800"/>
              <a:buFont typeface="Arial"/>
              <a:buNone/>
            </a:pPr>
            <a:r>
              <a:rPr lang="en-US" sz="4800" b="0" i="0" u="none" strike="noStrike" cap="none">
                <a:solidFill>
                  <a:srgbClr val="750000"/>
                </a:solidFill>
                <a:latin typeface="Calibri"/>
                <a:ea typeface="Calibri"/>
                <a:cs typeface="Calibri"/>
                <a:sym typeface="Calibri"/>
              </a:rPr>
              <a:t>Figure </a:t>
            </a:r>
            <a:r>
              <a:rPr lang="en-US" sz="4800">
                <a:solidFill>
                  <a:srgbClr val="750000"/>
                </a:solidFill>
                <a:latin typeface="Calibri"/>
                <a:ea typeface="Calibri"/>
                <a:cs typeface="Calibri"/>
                <a:sym typeface="Calibri"/>
              </a:rPr>
              <a:t>2</a:t>
            </a:r>
            <a:r>
              <a:rPr lang="en-US" sz="4800" b="0" i="0" u="none" strike="noStrike" cap="none">
                <a:solidFill>
                  <a:srgbClr val="750000"/>
                </a:solidFill>
                <a:latin typeface="Calibri"/>
                <a:ea typeface="Calibri"/>
                <a:cs typeface="Calibri"/>
                <a:sym typeface="Calibri"/>
              </a:rPr>
              <a:t>: </a:t>
            </a:r>
            <a:r>
              <a:rPr lang="en-US" sz="4800">
                <a:solidFill>
                  <a:srgbClr val="750000"/>
                </a:solidFill>
                <a:latin typeface="Calibri"/>
                <a:ea typeface="Calibri"/>
                <a:cs typeface="Calibri"/>
                <a:sym typeface="Calibri"/>
              </a:rPr>
              <a:t>Testing environment</a:t>
            </a:r>
            <a:endParaRPr/>
          </a:p>
        </p:txBody>
      </p:sp>
      <p:sp>
        <p:nvSpPr>
          <p:cNvPr id="72" name="Google Shape;72;p1"/>
          <p:cNvSpPr txBox="1"/>
          <p:nvPr/>
        </p:nvSpPr>
        <p:spPr>
          <a:xfrm>
            <a:off x="29991550" y="23516375"/>
            <a:ext cx="12671100" cy="9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0000"/>
              </a:buClr>
              <a:buSzPts val="4800"/>
              <a:buFont typeface="Arial"/>
              <a:buNone/>
            </a:pPr>
            <a:r>
              <a:rPr lang="en-US" sz="4800" b="0" i="0" u="none" strike="noStrike" cap="none" dirty="0">
                <a:solidFill>
                  <a:srgbClr val="750000"/>
                </a:solidFill>
                <a:latin typeface="Calibri"/>
                <a:ea typeface="Calibri"/>
                <a:cs typeface="Calibri"/>
                <a:sym typeface="Calibri"/>
              </a:rPr>
              <a:t>Figure </a:t>
            </a:r>
            <a:r>
              <a:rPr lang="en-US" sz="4800" dirty="0">
                <a:solidFill>
                  <a:srgbClr val="750000"/>
                </a:solidFill>
                <a:latin typeface="Calibri"/>
                <a:ea typeface="Calibri"/>
                <a:cs typeface="Calibri"/>
                <a:sym typeface="Calibri"/>
              </a:rPr>
              <a:t>5</a:t>
            </a:r>
            <a:r>
              <a:rPr lang="en-US" sz="4800" b="0" i="0" u="none" strike="noStrike" cap="none" dirty="0">
                <a:solidFill>
                  <a:srgbClr val="750000"/>
                </a:solidFill>
                <a:latin typeface="Calibri"/>
                <a:ea typeface="Calibri"/>
                <a:cs typeface="Calibri"/>
                <a:sym typeface="Calibri"/>
              </a:rPr>
              <a:t>: </a:t>
            </a:r>
            <a:r>
              <a:rPr lang="en-US" sz="4800" dirty="0">
                <a:solidFill>
                  <a:srgbClr val="750000"/>
                </a:solidFill>
                <a:latin typeface="Calibri"/>
                <a:ea typeface="Calibri"/>
                <a:cs typeface="Calibri"/>
                <a:sym typeface="Calibri"/>
              </a:rPr>
              <a:t>Cockroaches in pine bedding</a:t>
            </a:r>
            <a:endParaRPr dirty="0"/>
          </a:p>
        </p:txBody>
      </p:sp>
      <p:sp>
        <p:nvSpPr>
          <p:cNvPr id="73" name="Google Shape;73;p1"/>
          <p:cNvSpPr txBox="1"/>
          <p:nvPr/>
        </p:nvSpPr>
        <p:spPr>
          <a:xfrm>
            <a:off x="14649425" y="21820847"/>
            <a:ext cx="12671100" cy="9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0000"/>
              </a:buClr>
              <a:buSzPts val="4800"/>
              <a:buFont typeface="Arial"/>
              <a:buNone/>
            </a:pPr>
            <a:r>
              <a:rPr lang="en-US" sz="4800" b="0" i="0" u="none" strike="noStrike" cap="none" dirty="0">
                <a:solidFill>
                  <a:srgbClr val="750000"/>
                </a:solidFill>
                <a:latin typeface="Calibri"/>
                <a:ea typeface="Calibri"/>
                <a:cs typeface="Calibri"/>
                <a:sym typeface="Calibri"/>
              </a:rPr>
              <a:t>Figure </a:t>
            </a:r>
            <a:r>
              <a:rPr lang="en-US" sz="4800" dirty="0">
                <a:solidFill>
                  <a:srgbClr val="750000"/>
                </a:solidFill>
                <a:latin typeface="Calibri"/>
                <a:ea typeface="Calibri"/>
                <a:cs typeface="Calibri"/>
                <a:sym typeface="Calibri"/>
              </a:rPr>
              <a:t>3</a:t>
            </a:r>
            <a:r>
              <a:rPr lang="en-US" sz="4800" b="0" i="0" u="none" strike="noStrike" cap="none" dirty="0">
                <a:solidFill>
                  <a:srgbClr val="750000"/>
                </a:solidFill>
                <a:latin typeface="Calibri"/>
                <a:ea typeface="Calibri"/>
                <a:cs typeface="Calibri"/>
                <a:sym typeface="Calibri"/>
              </a:rPr>
              <a:t>: No effect of rearing history</a:t>
            </a:r>
            <a:endParaRPr dirty="0"/>
          </a:p>
        </p:txBody>
      </p:sp>
      <p:sp>
        <p:nvSpPr>
          <p:cNvPr id="74" name="Google Shape;74;p1"/>
          <p:cNvSpPr txBox="1"/>
          <p:nvPr/>
        </p:nvSpPr>
        <p:spPr>
          <a:xfrm>
            <a:off x="14649425" y="29750700"/>
            <a:ext cx="12671100" cy="9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0000"/>
              </a:buClr>
              <a:buSzPts val="4800"/>
              <a:buFont typeface="Arial"/>
              <a:buNone/>
            </a:pPr>
            <a:r>
              <a:rPr lang="en-US" sz="4800" b="0" i="0" u="none" strike="noStrike" cap="none" dirty="0">
                <a:solidFill>
                  <a:srgbClr val="750000"/>
                </a:solidFill>
                <a:latin typeface="Calibri"/>
                <a:ea typeface="Calibri"/>
                <a:cs typeface="Calibri"/>
                <a:sym typeface="Calibri"/>
              </a:rPr>
              <a:t>Figure </a:t>
            </a:r>
            <a:r>
              <a:rPr lang="en-US" sz="4800" dirty="0">
                <a:solidFill>
                  <a:srgbClr val="750000"/>
                </a:solidFill>
                <a:latin typeface="Calibri"/>
                <a:ea typeface="Calibri"/>
                <a:cs typeface="Calibri"/>
                <a:sym typeface="Calibri"/>
              </a:rPr>
              <a:t>4</a:t>
            </a:r>
            <a:r>
              <a:rPr lang="en-US" sz="4800" b="0" i="0" u="none" strike="noStrike" cap="none" dirty="0">
                <a:solidFill>
                  <a:srgbClr val="750000"/>
                </a:solidFill>
                <a:latin typeface="Calibri"/>
                <a:ea typeface="Calibri"/>
                <a:cs typeface="Calibri"/>
                <a:sym typeface="Calibri"/>
              </a:rPr>
              <a:t>: </a:t>
            </a:r>
            <a:r>
              <a:rPr lang="en-US" sz="4800" dirty="0">
                <a:solidFill>
                  <a:srgbClr val="750000"/>
                </a:solidFill>
                <a:latin typeface="Calibri"/>
                <a:ea typeface="Calibri"/>
                <a:cs typeface="Calibri"/>
                <a:sym typeface="Calibri"/>
              </a:rPr>
              <a:t>Cockroaches prefer pine bedding</a:t>
            </a:r>
            <a:endParaRPr dirty="0"/>
          </a:p>
        </p:txBody>
      </p:sp>
      <p:pic>
        <p:nvPicPr>
          <p:cNvPr id="11" name="Picture 10">
            <a:extLst>
              <a:ext uri="{FF2B5EF4-FFF2-40B4-BE49-F238E27FC236}">
                <a16:creationId xmlns:a16="http://schemas.microsoft.com/office/drawing/2014/main" id="{EE03DF6A-2397-00B2-F54D-25F8410BEF6B}"/>
              </a:ext>
            </a:extLst>
          </p:cNvPr>
          <p:cNvPicPr>
            <a:picLocks noChangeAspect="1"/>
          </p:cNvPicPr>
          <p:nvPr/>
        </p:nvPicPr>
        <p:blipFill>
          <a:blip r:embed="rId9"/>
          <a:stretch>
            <a:fillRect/>
          </a:stretch>
        </p:blipFill>
        <p:spPr>
          <a:xfrm>
            <a:off x="15819450" y="30687363"/>
            <a:ext cx="12298875" cy="7027928"/>
          </a:xfrm>
          <a:prstGeom prst="rect">
            <a:avLst/>
          </a:prstGeom>
        </p:spPr>
      </p:pic>
      <p:pic>
        <p:nvPicPr>
          <p:cNvPr id="15" name="Picture 14">
            <a:extLst>
              <a:ext uri="{FF2B5EF4-FFF2-40B4-BE49-F238E27FC236}">
                <a16:creationId xmlns:a16="http://schemas.microsoft.com/office/drawing/2014/main" id="{741A114B-6959-3DA7-61FA-CD119686B017}"/>
              </a:ext>
            </a:extLst>
          </p:cNvPr>
          <p:cNvPicPr>
            <a:picLocks noChangeAspect="1"/>
          </p:cNvPicPr>
          <p:nvPr/>
        </p:nvPicPr>
        <p:blipFill>
          <a:blip r:embed="rId10"/>
          <a:stretch>
            <a:fillRect/>
          </a:stretch>
        </p:blipFill>
        <p:spPr>
          <a:xfrm>
            <a:off x="15819450" y="22633048"/>
            <a:ext cx="12298874" cy="7027927"/>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784</Words>
  <Application>Microsoft Macintosh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shopper</dc:creator>
  <cp:lastModifiedBy>Lauren Lewis</cp:lastModifiedBy>
  <cp:revision>4</cp:revision>
  <dcterms:created xsi:type="dcterms:W3CDTF">2007-04-04T14:17:42Z</dcterms:created>
  <dcterms:modified xsi:type="dcterms:W3CDTF">2025-04-18T18:07:22Z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