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Lst>
  <p:sldSz cy="38404800" cx="43891200"/>
  <p:notesSz cx="68580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2096">
          <p15:clr>
            <a:srgbClr val="A4A3A4"/>
          </p15:clr>
        </p15:guide>
        <p15:guide id="2" pos="13824">
          <p15:clr>
            <a:srgbClr val="A4A3A4"/>
          </p15:clr>
        </p15:guide>
      </p15:sldGuideLst>
    </p:ext>
    <p:ext uri="GoogleSlidesCustomDataVersion2">
      <go:slidesCustomData xmlns:go="http://customooxmlschemas.google.com/" r:id="rId8" roundtripDataSignature="AMtx7mj3OVBOiwNndXgar8OgTNy8dGHvf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F06E71D-1751-4329-8666-516956192106}">
  <a:tblStyle styleId="{8F06E71D-1751-4329-8666-516956192106}"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2096" orient="horz"/>
        <p:guide pos="13824"/>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6513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4" y="0"/>
            <a:ext cx="2971800" cy="46513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438275" y="696913"/>
            <a:ext cx="398145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414838"/>
            <a:ext cx="5486400" cy="41846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1pPr>
            <a:lvl2pPr indent="-228600" lvl="1" marL="9144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2pPr>
            <a:lvl3pPr indent="-228600" lvl="2" marL="13716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3pPr>
            <a:lvl4pPr indent="-228600" lvl="3" marL="18288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4pPr>
            <a:lvl5pPr indent="-228600" lvl="4" marL="22860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675"/>
            <a:ext cx="2971800" cy="465138"/>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4"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g2d93e97eb88_0_0:notes"/>
          <p:cNvSpPr txBox="1"/>
          <p:nvPr>
            <p:ph idx="12" type="sldNum"/>
          </p:nvPr>
        </p:nvSpPr>
        <p:spPr>
          <a:xfrm>
            <a:off x="3884614" y="8829675"/>
            <a:ext cx="2971800" cy="4650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7" name="Google Shape;47;g2d93e97eb88_0_0:notes"/>
          <p:cNvSpPr/>
          <p:nvPr>
            <p:ph idx="2" type="sldImg"/>
          </p:nvPr>
        </p:nvSpPr>
        <p:spPr>
          <a:xfrm>
            <a:off x="1438275" y="696913"/>
            <a:ext cx="3981600" cy="34863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 name="Google Shape;48;g2d93e97eb88_0_0:notes"/>
          <p:cNvSpPr txBox="1"/>
          <p:nvPr>
            <p:ph idx="1" type="body"/>
          </p:nvPr>
        </p:nvSpPr>
        <p:spPr>
          <a:xfrm>
            <a:off x="685800" y="4414838"/>
            <a:ext cx="5486400" cy="4184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1" name="Shape 41"/>
        <p:cNvGrpSpPr/>
        <p:nvPr/>
      </p:nvGrpSpPr>
      <p:grpSpPr>
        <a:xfrm>
          <a:off x="0" y="0"/>
          <a:ext cx="0" cy="0"/>
          <a:chOff x="0" y="0"/>
          <a:chExt cx="0" cy="0"/>
        </a:xfrm>
      </p:grpSpPr>
      <p:sp>
        <p:nvSpPr>
          <p:cNvPr id="42" name="Google Shape;42;p13"/>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43" name="Google Shape;43;p13"/>
          <p:cNvSpPr txBox="1"/>
          <p:nvPr>
            <p:ph idx="1" type="body"/>
          </p:nvPr>
        </p:nvSpPr>
        <p:spPr>
          <a:xfrm rot="5400000">
            <a:off x="9272474" y="1881925"/>
            <a:ext cx="25346257" cy="39503351"/>
          </a:xfrm>
          <a:prstGeom prst="rect">
            <a:avLst/>
          </a:prstGeom>
          <a:noFill/>
          <a:ln>
            <a:noFill/>
          </a:ln>
        </p:spPr>
        <p:txBody>
          <a:bodyPr anchorCtr="0" anchor="t" bIns="45700" lIns="91425" spcFirstLastPara="1" rIns="91425" wrap="square" tIns="45700">
            <a:noAutofit/>
          </a:bodyPr>
          <a:lstStyle>
            <a:lvl1pPr indent="-558800" lvl="0" marL="4572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1pPr>
            <a:lvl2pPr indent="-558800" lvl="1" marL="9144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2pPr>
            <a:lvl3pPr indent="-558800" lvl="2" marL="13716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3pPr>
            <a:lvl4pPr indent="-520700" lvl="3" marL="1828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4pPr>
            <a:lvl5pPr indent="-520700" lvl="4" marL="22860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5pPr>
            <a:lvl6pPr indent="-520700" lvl="5" marL="27432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6pPr>
            <a:lvl7pPr indent="-520700" lvl="6" marL="32004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7pPr>
            <a:lvl8pPr indent="-520700" lvl="7" marL="36576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8pPr>
            <a:lvl9pPr indent="-520700" lvl="8" marL="4114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p:cSld name="Vertical Title and Text">
    <p:spTree>
      <p:nvGrpSpPr>
        <p:cNvPr id="44"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6"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6"/>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19" name="Google Shape;19;p6"/>
          <p:cNvSpPr txBox="1"/>
          <p:nvPr>
            <p:ph idx="1" type="body"/>
          </p:nvPr>
        </p:nvSpPr>
        <p:spPr>
          <a:xfrm>
            <a:off x="2193927" y="8960472"/>
            <a:ext cx="39503351" cy="25346257"/>
          </a:xfrm>
          <a:prstGeom prst="rect">
            <a:avLst/>
          </a:prstGeom>
          <a:noFill/>
          <a:ln>
            <a:noFill/>
          </a:ln>
        </p:spPr>
        <p:txBody>
          <a:bodyPr anchorCtr="0" anchor="t" bIns="45700" lIns="91425" spcFirstLastPara="1" rIns="91425" wrap="square" tIns="45700">
            <a:noAutofit/>
          </a:bodyPr>
          <a:lstStyle>
            <a:lvl1pPr indent="-558800" lvl="0" marL="4572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1pPr>
            <a:lvl2pPr indent="-558800" lvl="1" marL="9144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2pPr>
            <a:lvl3pPr indent="-558800" lvl="2" marL="13716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3pPr>
            <a:lvl4pPr indent="-520700" lvl="3" marL="1828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4pPr>
            <a:lvl5pPr indent="-520700" lvl="4" marL="22860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5pPr>
            <a:lvl6pPr indent="-520700" lvl="5" marL="27432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6pPr>
            <a:lvl7pPr indent="-520700" lvl="6" marL="32004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7pPr>
            <a:lvl8pPr indent="-520700" lvl="7" marL="36576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8pPr>
            <a:lvl9pPr indent="-520700" lvl="8" marL="4114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20"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1" name="Shape 21"/>
        <p:cNvGrpSpPr/>
        <p:nvPr/>
      </p:nvGrpSpPr>
      <p:grpSpPr>
        <a:xfrm>
          <a:off x="0" y="0"/>
          <a:ext cx="0" cy="0"/>
          <a:chOff x="0" y="0"/>
          <a:chExt cx="0" cy="0"/>
        </a:xfrm>
      </p:grpSpPr>
      <p:sp>
        <p:nvSpPr>
          <p:cNvPr id="22" name="Google Shape;22;p8"/>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23" name="Google Shape;23;p8"/>
          <p:cNvSpPr txBox="1"/>
          <p:nvPr>
            <p:ph idx="1" type="body"/>
          </p:nvPr>
        </p:nvSpPr>
        <p:spPr>
          <a:xfrm>
            <a:off x="2193927" y="8960472"/>
            <a:ext cx="19599275" cy="25346257"/>
          </a:xfrm>
          <a:prstGeom prst="rect">
            <a:avLst/>
          </a:prstGeom>
          <a:noFill/>
          <a:ln>
            <a:noFill/>
          </a:ln>
        </p:spPr>
        <p:txBody>
          <a:bodyPr anchorCtr="0" anchor="t" bIns="45700" lIns="91425" spcFirstLastPara="1" rIns="91425" wrap="square" tIns="45700">
            <a:noAutofit/>
          </a:bodyPr>
          <a:lstStyle>
            <a:lvl1pPr indent="-584200" lvl="0" marL="4572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1pPr>
            <a:lvl2pPr indent="-533400" lvl="1" marL="9144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82600" lvl="2" marL="1371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3pPr>
            <a:lvl4pPr indent="-457200" lvl="3" marL="1828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5pPr>
            <a:lvl6pPr indent="-457200" lvl="5" marL="27432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
        <p:nvSpPr>
          <p:cNvPr id="24" name="Google Shape;24;p8"/>
          <p:cNvSpPr txBox="1"/>
          <p:nvPr>
            <p:ph idx="2" type="body"/>
          </p:nvPr>
        </p:nvSpPr>
        <p:spPr>
          <a:xfrm>
            <a:off x="22098000" y="8960472"/>
            <a:ext cx="19599276" cy="25346257"/>
          </a:xfrm>
          <a:prstGeom prst="rect">
            <a:avLst/>
          </a:prstGeom>
          <a:noFill/>
          <a:ln>
            <a:noFill/>
          </a:ln>
        </p:spPr>
        <p:txBody>
          <a:bodyPr anchorCtr="0" anchor="t" bIns="45700" lIns="91425" spcFirstLastPara="1" rIns="91425" wrap="square" tIns="45700">
            <a:noAutofit/>
          </a:bodyPr>
          <a:lstStyle>
            <a:lvl1pPr indent="-584200" lvl="0" marL="4572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1pPr>
            <a:lvl2pPr indent="-533400" lvl="1" marL="9144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82600" lvl="2" marL="1371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3pPr>
            <a:lvl4pPr indent="-457200" lvl="3" marL="1828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5pPr>
            <a:lvl6pPr indent="-457200" lvl="5" marL="27432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5" name="Shape 25"/>
        <p:cNvGrpSpPr/>
        <p:nvPr/>
      </p:nvGrpSpPr>
      <p:grpSpPr>
        <a:xfrm>
          <a:off x="0" y="0"/>
          <a:ext cx="0" cy="0"/>
          <a:chOff x="0" y="0"/>
          <a:chExt cx="0" cy="0"/>
        </a:xfrm>
      </p:grpSpPr>
      <p:sp>
        <p:nvSpPr>
          <p:cNvPr id="26" name="Google Shape;26;p9"/>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27" name="Google Shape;27;p9"/>
          <p:cNvSpPr txBox="1"/>
          <p:nvPr>
            <p:ph idx="1" type="body"/>
          </p:nvPr>
        </p:nvSpPr>
        <p:spPr>
          <a:xfrm>
            <a:off x="2193926" y="8596198"/>
            <a:ext cx="19392900" cy="3584188"/>
          </a:xfrm>
          <a:prstGeom prst="rect">
            <a:avLst/>
          </a:prstGeom>
          <a:noFill/>
          <a:ln>
            <a:noFill/>
          </a:ln>
        </p:spPr>
        <p:txBody>
          <a:bodyPr anchorCtr="0" anchor="b" bIns="45700" lIns="91425" spcFirstLastPara="1" rIns="91425" wrap="square" tIns="45700">
            <a:noAutofit/>
          </a:bodyPr>
          <a:lstStyle>
            <a:lvl1pPr indent="-228600" lvl="0" marL="457200" marR="0" rtl="0" algn="l">
              <a:lnSpc>
                <a:spcPct val="100000"/>
              </a:lnSpc>
              <a:spcBef>
                <a:spcPts val="96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indent="-228600" lvl="1" marL="914400" marR="0" rtl="0" algn="l">
              <a:lnSpc>
                <a:spcPct val="100000"/>
              </a:lnSpc>
              <a:spcBef>
                <a:spcPts val="80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2pPr>
            <a:lvl3pPr indent="-228600" lvl="2" marL="1371600" marR="0" rtl="0" algn="l">
              <a:lnSpc>
                <a:spcPct val="100000"/>
              </a:lnSpc>
              <a:spcBef>
                <a:spcPts val="72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indent="-228600" lvl="3" marL="1828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5pPr>
            <a:lvl6pPr indent="-228600" lvl="5" marL="27432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6pPr>
            <a:lvl7pPr indent="-228600" lvl="6" marL="32004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7pPr>
            <a:lvl8pPr indent="-228600" lvl="7" marL="36576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8pPr>
            <a:lvl9pPr indent="-228600" lvl="8" marL="4114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9pPr>
          </a:lstStyle>
          <a:p/>
        </p:txBody>
      </p:sp>
      <p:sp>
        <p:nvSpPr>
          <p:cNvPr id="28" name="Google Shape;28;p9"/>
          <p:cNvSpPr txBox="1"/>
          <p:nvPr>
            <p:ph idx="2" type="body"/>
          </p:nvPr>
        </p:nvSpPr>
        <p:spPr>
          <a:xfrm>
            <a:off x="2193926" y="12180385"/>
            <a:ext cx="19392900" cy="22126342"/>
          </a:xfrm>
          <a:prstGeom prst="rect">
            <a:avLst/>
          </a:prstGeom>
          <a:noFill/>
          <a:ln>
            <a:noFill/>
          </a:ln>
        </p:spPr>
        <p:txBody>
          <a:bodyPr anchorCtr="0" anchor="t" bIns="45700" lIns="91425" spcFirstLastPara="1" rIns="91425" wrap="square" tIns="45700">
            <a:noAutofit/>
          </a:bodyPr>
          <a:lstStyle>
            <a:lvl1pPr indent="-533400" lvl="0" marL="4572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1pPr>
            <a:lvl2pPr indent="-482600" lvl="1" marL="914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2pPr>
            <a:lvl3pPr indent="-457200" lvl="2" marL="1371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31800" lvl="3" marL="1828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431800" lvl="4" marL="22860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5pPr>
            <a:lvl6pPr indent="-431800" lvl="5" marL="2743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6pPr>
            <a:lvl7pPr indent="-431800" lvl="6" marL="32004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7pPr>
            <a:lvl8pPr indent="-431800" lvl="7" marL="36576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8pPr>
            <a:lvl9pPr indent="-431800" lvl="8" marL="4114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9pPr>
          </a:lstStyle>
          <a:p/>
        </p:txBody>
      </p:sp>
      <p:sp>
        <p:nvSpPr>
          <p:cNvPr id="29" name="Google Shape;29;p9"/>
          <p:cNvSpPr txBox="1"/>
          <p:nvPr>
            <p:ph idx="3" type="body"/>
          </p:nvPr>
        </p:nvSpPr>
        <p:spPr>
          <a:xfrm>
            <a:off x="22294852" y="8596198"/>
            <a:ext cx="19402426" cy="3584188"/>
          </a:xfrm>
          <a:prstGeom prst="rect">
            <a:avLst/>
          </a:prstGeom>
          <a:noFill/>
          <a:ln>
            <a:noFill/>
          </a:ln>
        </p:spPr>
        <p:txBody>
          <a:bodyPr anchorCtr="0" anchor="b" bIns="45700" lIns="91425" spcFirstLastPara="1" rIns="91425" wrap="square" tIns="45700">
            <a:noAutofit/>
          </a:bodyPr>
          <a:lstStyle>
            <a:lvl1pPr indent="-228600" lvl="0" marL="457200" marR="0" rtl="0" algn="l">
              <a:lnSpc>
                <a:spcPct val="100000"/>
              </a:lnSpc>
              <a:spcBef>
                <a:spcPts val="96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indent="-228600" lvl="1" marL="914400" marR="0" rtl="0" algn="l">
              <a:lnSpc>
                <a:spcPct val="100000"/>
              </a:lnSpc>
              <a:spcBef>
                <a:spcPts val="80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2pPr>
            <a:lvl3pPr indent="-228600" lvl="2" marL="1371600" marR="0" rtl="0" algn="l">
              <a:lnSpc>
                <a:spcPct val="100000"/>
              </a:lnSpc>
              <a:spcBef>
                <a:spcPts val="72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indent="-228600" lvl="3" marL="1828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5pPr>
            <a:lvl6pPr indent="-228600" lvl="5" marL="27432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6pPr>
            <a:lvl7pPr indent="-228600" lvl="6" marL="32004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7pPr>
            <a:lvl8pPr indent="-228600" lvl="7" marL="36576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8pPr>
            <a:lvl9pPr indent="-228600" lvl="8" marL="4114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9pPr>
          </a:lstStyle>
          <a:p/>
        </p:txBody>
      </p:sp>
      <p:sp>
        <p:nvSpPr>
          <p:cNvPr id="30" name="Google Shape;30;p9"/>
          <p:cNvSpPr txBox="1"/>
          <p:nvPr>
            <p:ph idx="4" type="body"/>
          </p:nvPr>
        </p:nvSpPr>
        <p:spPr>
          <a:xfrm>
            <a:off x="22294852" y="12180385"/>
            <a:ext cx="19402426" cy="22126342"/>
          </a:xfrm>
          <a:prstGeom prst="rect">
            <a:avLst/>
          </a:prstGeom>
          <a:noFill/>
          <a:ln>
            <a:noFill/>
          </a:ln>
        </p:spPr>
        <p:txBody>
          <a:bodyPr anchorCtr="0" anchor="t" bIns="45700" lIns="91425" spcFirstLastPara="1" rIns="91425" wrap="square" tIns="45700">
            <a:noAutofit/>
          </a:bodyPr>
          <a:lstStyle>
            <a:lvl1pPr indent="-533400" lvl="0" marL="4572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1pPr>
            <a:lvl2pPr indent="-482600" lvl="1" marL="914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2pPr>
            <a:lvl3pPr indent="-457200" lvl="2" marL="1371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31800" lvl="3" marL="1828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431800" lvl="4" marL="22860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5pPr>
            <a:lvl6pPr indent="-431800" lvl="5" marL="2743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6pPr>
            <a:lvl7pPr indent="-431800" lvl="6" marL="32004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7pPr>
            <a:lvl8pPr indent="-431800" lvl="7" marL="36576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8pPr>
            <a:lvl9pPr indent="-431800" lvl="8" marL="4114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10"/>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3" name="Shape 33"/>
        <p:cNvGrpSpPr/>
        <p:nvPr/>
      </p:nvGrpSpPr>
      <p:grpSpPr>
        <a:xfrm>
          <a:off x="0" y="0"/>
          <a:ext cx="0" cy="0"/>
          <a:chOff x="0" y="0"/>
          <a:chExt cx="0" cy="0"/>
        </a:xfrm>
      </p:grpSpPr>
      <p:sp>
        <p:nvSpPr>
          <p:cNvPr id="34" name="Google Shape;34;p11"/>
          <p:cNvSpPr txBox="1"/>
          <p:nvPr>
            <p:ph type="title"/>
          </p:nvPr>
        </p:nvSpPr>
        <p:spPr>
          <a:xfrm>
            <a:off x="2193926" y="1528646"/>
            <a:ext cx="14439900" cy="6508132"/>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1" sz="4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35" name="Google Shape;35;p11"/>
          <p:cNvSpPr txBox="1"/>
          <p:nvPr>
            <p:ph idx="1" type="body"/>
          </p:nvPr>
        </p:nvSpPr>
        <p:spPr>
          <a:xfrm>
            <a:off x="17160877" y="1528648"/>
            <a:ext cx="24536399" cy="32778079"/>
          </a:xfrm>
          <a:prstGeom prst="rect">
            <a:avLst/>
          </a:prstGeom>
          <a:noFill/>
          <a:ln>
            <a:noFill/>
          </a:ln>
        </p:spPr>
        <p:txBody>
          <a:bodyPr anchorCtr="0" anchor="t" bIns="45700" lIns="91425" spcFirstLastPara="1" rIns="91425" wrap="square" tIns="45700">
            <a:noAutofit/>
          </a:bodyPr>
          <a:lstStyle>
            <a:lvl1pPr indent="-635000" lvl="0" marL="457200" marR="0" rtl="0" algn="l">
              <a:lnSpc>
                <a:spcPct val="100000"/>
              </a:lnSpc>
              <a:spcBef>
                <a:spcPts val="1280"/>
              </a:spcBef>
              <a:spcAft>
                <a:spcPts val="0"/>
              </a:spcAft>
              <a:buClr>
                <a:schemeClr val="dk1"/>
              </a:buClr>
              <a:buSzPts val="6400"/>
              <a:buFont typeface="Arial"/>
              <a:buChar char="•"/>
              <a:defRPr b="0" i="0" sz="6400" u="none" cap="none" strike="noStrike">
                <a:solidFill>
                  <a:schemeClr val="dk1"/>
                </a:solidFill>
                <a:latin typeface="Arial"/>
                <a:ea typeface="Arial"/>
                <a:cs typeface="Arial"/>
                <a:sym typeface="Arial"/>
              </a:defRPr>
            </a:lvl1pPr>
            <a:lvl2pPr indent="-584200" lvl="1" marL="9144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2pPr>
            <a:lvl3pPr indent="-533400" lvl="2" marL="13716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3pPr>
            <a:lvl4pPr indent="-482600" lvl="3" marL="18288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4pPr>
            <a:lvl5pPr indent="-482600" lvl="4" marL="22860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5pPr>
            <a:lvl6pPr indent="-482600" lvl="5" marL="27432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6pPr>
            <a:lvl7pPr indent="-482600" lvl="6" marL="3200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7pPr>
            <a:lvl8pPr indent="-482600" lvl="7" marL="3657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8pPr>
            <a:lvl9pPr indent="-482600" lvl="8" marL="41148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9pPr>
          </a:lstStyle>
          <a:p/>
        </p:txBody>
      </p:sp>
      <p:sp>
        <p:nvSpPr>
          <p:cNvPr id="36" name="Google Shape;36;p11"/>
          <p:cNvSpPr txBox="1"/>
          <p:nvPr>
            <p:ph idx="2" type="body"/>
          </p:nvPr>
        </p:nvSpPr>
        <p:spPr>
          <a:xfrm>
            <a:off x="2193926" y="8036779"/>
            <a:ext cx="14439900" cy="262699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indent="-228600" lvl="2" marL="13716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7" name="Shape 37"/>
        <p:cNvGrpSpPr/>
        <p:nvPr/>
      </p:nvGrpSpPr>
      <p:grpSpPr>
        <a:xfrm>
          <a:off x="0" y="0"/>
          <a:ext cx="0" cy="0"/>
          <a:chOff x="0" y="0"/>
          <a:chExt cx="0" cy="0"/>
        </a:xfrm>
      </p:grpSpPr>
      <p:sp>
        <p:nvSpPr>
          <p:cNvPr id="38" name="Google Shape;38;p12"/>
          <p:cNvSpPr txBox="1"/>
          <p:nvPr>
            <p:ph type="title"/>
          </p:nvPr>
        </p:nvSpPr>
        <p:spPr>
          <a:xfrm>
            <a:off x="8604251" y="26884663"/>
            <a:ext cx="26333450" cy="3171129"/>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1" sz="4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39" name="Google Shape;39;p12"/>
          <p:cNvSpPr/>
          <p:nvPr>
            <p:ph idx="2" type="pic"/>
          </p:nvPr>
        </p:nvSpPr>
        <p:spPr>
          <a:xfrm>
            <a:off x="8604251" y="3431325"/>
            <a:ext cx="26333450" cy="23043529"/>
          </a:xfrm>
          <a:prstGeom prst="rect">
            <a:avLst/>
          </a:prstGeom>
          <a:noFill/>
          <a:ln>
            <a:noFill/>
          </a:ln>
        </p:spPr>
      </p:sp>
      <p:sp>
        <p:nvSpPr>
          <p:cNvPr id="40" name="Google Shape;40;p12"/>
          <p:cNvSpPr txBox="1"/>
          <p:nvPr>
            <p:ph idx="1" type="body"/>
          </p:nvPr>
        </p:nvSpPr>
        <p:spPr>
          <a:xfrm>
            <a:off x="8604251" y="30055791"/>
            <a:ext cx="26333450" cy="450788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indent="-228600" lvl="2" marL="13716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Arial"/>
              <a:ea typeface="Arial"/>
              <a:cs typeface="Arial"/>
              <a:sym typeface="Arial"/>
            </a:endParaRPr>
          </a:p>
        </p:txBody>
      </p:sp>
      <p:pic>
        <p:nvPicPr>
          <p:cNvPr id="12" name="Google Shape;12;p3"/>
          <p:cNvPicPr preferRelativeResize="0"/>
          <p:nvPr/>
        </p:nvPicPr>
        <p:blipFill rotWithShape="1">
          <a:blip r:embed="rId1">
            <a:alphaModFix/>
          </a:blip>
          <a:srcRect b="0" l="0" r="0" t="0"/>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cap="flat" cmpd="sng" w="317500">
            <a:solidFill>
              <a:srgbClr val="B5AF67"/>
            </a:solidFill>
            <a:prstDash val="solid"/>
            <a:round/>
            <a:headEnd len="sm" w="sm" type="none"/>
            <a:tailEnd len="sm" w="sm" type="none"/>
          </a:ln>
        </p:spPr>
      </p:cxnSp>
      <p:cxnSp>
        <p:nvCxnSpPr>
          <p:cNvPr id="14" name="Google Shape;14;p3"/>
          <p:cNvCxnSpPr/>
          <p:nvPr/>
        </p:nvCxnSpPr>
        <p:spPr>
          <a:xfrm>
            <a:off x="-48126" y="38351831"/>
            <a:ext cx="43946946" cy="52968"/>
          </a:xfrm>
          <a:prstGeom prst="straightConnector1">
            <a:avLst/>
          </a:prstGeom>
          <a:noFill/>
          <a:ln cap="flat" cmpd="sng" w="381000">
            <a:solidFill>
              <a:srgbClr val="B5AF67"/>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g2d93e97eb88_0_0"/>
          <p:cNvSpPr txBox="1"/>
          <p:nvPr/>
        </p:nvSpPr>
        <p:spPr>
          <a:xfrm>
            <a:off x="9296400" y="1410538"/>
            <a:ext cx="27352200" cy="4000200"/>
          </a:xfrm>
          <a:prstGeom prst="rect">
            <a:avLst/>
          </a:prstGeom>
          <a:noFill/>
          <a:ln>
            <a:noFill/>
          </a:ln>
        </p:spPr>
        <p:txBody>
          <a:bodyPr anchorCtr="0" anchor="t" bIns="44825" lIns="89675" spcFirstLastPara="1" rIns="89675" wrap="square" tIns="44825">
            <a:spAutoFit/>
          </a:bodyPr>
          <a:lstStyle/>
          <a:p>
            <a:pPr indent="0" lvl="0" marL="0" marR="0" rtl="0" algn="ctr">
              <a:lnSpc>
                <a:spcPct val="100000"/>
              </a:lnSpc>
              <a:spcBef>
                <a:spcPts val="0"/>
              </a:spcBef>
              <a:spcAft>
                <a:spcPts val="0"/>
              </a:spcAft>
              <a:buClr>
                <a:srgbClr val="000000"/>
              </a:buClr>
              <a:buSzPts val="8000"/>
              <a:buFont typeface="Arial"/>
              <a:buNone/>
            </a:pPr>
            <a:r>
              <a:rPr b="1" lang="en-US" sz="8000">
                <a:solidFill>
                  <a:schemeClr val="dk1"/>
                </a:solidFill>
                <a:latin typeface="Calibri"/>
                <a:ea typeface="Calibri"/>
                <a:cs typeface="Calibri"/>
                <a:sym typeface="Calibri"/>
              </a:rPr>
              <a:t>The Effects of </a:t>
            </a:r>
            <a:r>
              <a:rPr b="1" lang="en-US" sz="8000">
                <a:solidFill>
                  <a:schemeClr val="dk1"/>
                </a:solidFill>
                <a:latin typeface="Calibri"/>
                <a:ea typeface="Calibri"/>
                <a:cs typeface="Calibri"/>
                <a:sym typeface="Calibri"/>
              </a:rPr>
              <a:t>Artificial</a:t>
            </a:r>
            <a:r>
              <a:rPr b="1" lang="en-US" sz="8000">
                <a:solidFill>
                  <a:schemeClr val="dk1"/>
                </a:solidFill>
                <a:latin typeface="Calibri"/>
                <a:ea typeface="Calibri"/>
                <a:cs typeface="Calibri"/>
                <a:sym typeface="Calibri"/>
              </a:rPr>
              <a:t> Light on IRL Chlorophyll Content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6600"/>
              <a:buFont typeface="Arial"/>
              <a:buNone/>
            </a:pPr>
            <a:r>
              <a:rPr b="1" lang="en-US" sz="6600">
                <a:solidFill>
                  <a:schemeClr val="dk1"/>
                </a:solidFill>
                <a:latin typeface="Calibri"/>
                <a:ea typeface="Calibri"/>
                <a:cs typeface="Calibri"/>
                <a:sym typeface="Calibri"/>
              </a:rPr>
              <a:t>Julia Lonks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5400"/>
              <a:buFont typeface="Arial"/>
              <a:buNone/>
            </a:pPr>
            <a:r>
              <a:rPr b="1" i="0" lang="en-US" sz="5400" u="none" cap="none" strike="noStrike">
                <a:solidFill>
                  <a:schemeClr val="dk1"/>
                </a:solidFill>
                <a:latin typeface="Calibri"/>
                <a:ea typeface="Calibri"/>
                <a:cs typeface="Calibri"/>
                <a:sym typeface="Calibri"/>
              </a:rPr>
              <a:t>Faculty Advisor: </a:t>
            </a:r>
            <a:r>
              <a:rPr b="1" lang="en-US" sz="5400">
                <a:solidFill>
                  <a:schemeClr val="dk1"/>
                </a:solidFill>
                <a:latin typeface="Calibri"/>
                <a:ea typeface="Calibri"/>
                <a:cs typeface="Calibri"/>
                <a:sym typeface="Calibri"/>
              </a:rPr>
              <a:t>Dr. Austin L. Fox</a:t>
            </a:r>
            <a:r>
              <a:rPr b="1" i="0" lang="en-US" sz="5400" u="none" cap="none" strike="noStrike">
                <a:solidFill>
                  <a:schemeClr val="dk1"/>
                </a:solidFill>
                <a:latin typeface="Calibri"/>
                <a:ea typeface="Calibri"/>
                <a:cs typeface="Calibri"/>
                <a:sym typeface="Calibri"/>
              </a:rPr>
              <a:t>, Dept. of </a:t>
            </a:r>
            <a:r>
              <a:rPr b="1" lang="en-US" sz="5400">
                <a:solidFill>
                  <a:schemeClr val="dk1"/>
                </a:solidFill>
                <a:latin typeface="Calibri"/>
                <a:ea typeface="Calibri"/>
                <a:cs typeface="Calibri"/>
                <a:sym typeface="Calibri"/>
              </a:rPr>
              <a:t>Ocean Engineering and Marine Sciences</a:t>
            </a:r>
            <a:r>
              <a:rPr b="1" i="0" lang="en-US" sz="5400" u="none" cap="none" strike="noStrike">
                <a:solidFill>
                  <a:schemeClr val="dk1"/>
                </a:solidFill>
                <a:latin typeface="Calibri"/>
                <a:ea typeface="Calibri"/>
                <a:cs typeface="Calibri"/>
                <a:sym typeface="Calibri"/>
              </a:rPr>
              <a:t>, Florida Institute of Technology</a:t>
            </a:r>
            <a:endParaRPr b="1" i="0" sz="4800" u="none" cap="none" strike="noStrike">
              <a:solidFill>
                <a:schemeClr val="dk1"/>
              </a:solidFill>
              <a:latin typeface="Calibri"/>
              <a:ea typeface="Calibri"/>
              <a:cs typeface="Calibri"/>
              <a:sym typeface="Calibri"/>
            </a:endParaRPr>
          </a:p>
        </p:txBody>
      </p:sp>
      <p:sp>
        <p:nvSpPr>
          <p:cNvPr id="51" name="Google Shape;51;g2d93e97eb88_0_0"/>
          <p:cNvSpPr txBox="1"/>
          <p:nvPr/>
        </p:nvSpPr>
        <p:spPr>
          <a:xfrm>
            <a:off x="8086727" y="7273927"/>
            <a:ext cx="184800" cy="169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Calibri"/>
              <a:ea typeface="Calibri"/>
              <a:cs typeface="Calibri"/>
              <a:sym typeface="Calibri"/>
            </a:endParaRPr>
          </a:p>
        </p:txBody>
      </p:sp>
      <p:sp>
        <p:nvSpPr>
          <p:cNvPr id="52" name="Google Shape;52;g2d93e97eb88_0_0"/>
          <p:cNvSpPr txBox="1"/>
          <p:nvPr/>
        </p:nvSpPr>
        <p:spPr>
          <a:xfrm>
            <a:off x="883925" y="7083425"/>
            <a:ext cx="13662000" cy="233964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000"/>
              <a:buFont typeface="Arial"/>
              <a:buNone/>
            </a:pPr>
            <a:r>
              <a:rPr b="1" lang="en-US" sz="7200" u="sng">
                <a:solidFill>
                  <a:srgbClr val="760000"/>
                </a:solidFill>
                <a:latin typeface="Calibri"/>
                <a:ea typeface="Calibri"/>
                <a:cs typeface="Calibri"/>
                <a:sym typeface="Calibri"/>
              </a:rPr>
              <a:t>INTRODUCTION</a:t>
            </a:r>
            <a:endParaRPr b="1" i="0" sz="7000" u="sng" cap="none" strike="noStrike">
              <a:solidFill>
                <a:srgbClr val="76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5600"/>
              <a:buFont typeface="Arial"/>
              <a:buNone/>
            </a:pPr>
            <a:r>
              <a:t/>
            </a:r>
            <a:endParaRPr b="0" i="0" sz="1400" u="none" cap="none" strike="noStrike">
              <a:solidFill>
                <a:srgbClr val="000000"/>
              </a:solidFill>
              <a:latin typeface="Arial"/>
              <a:ea typeface="Arial"/>
              <a:cs typeface="Arial"/>
              <a:sym typeface="Arial"/>
            </a:endParaRPr>
          </a:p>
          <a:p>
            <a:pPr indent="0" lvl="0" marL="0" marR="0" rtl="0" algn="just">
              <a:lnSpc>
                <a:spcPct val="100000"/>
              </a:lnSpc>
              <a:spcBef>
                <a:spcPts val="0"/>
              </a:spcBef>
              <a:spcAft>
                <a:spcPts val="0"/>
              </a:spcAft>
              <a:buClr>
                <a:srgbClr val="000000"/>
              </a:buClr>
              <a:buSzPts val="5600"/>
              <a:buFont typeface="Arial"/>
              <a:buNone/>
            </a:pPr>
            <a:r>
              <a:rPr b="1" lang="en-US" sz="5600">
                <a:solidFill>
                  <a:schemeClr val="dk1"/>
                </a:solidFill>
                <a:latin typeface="Calibri"/>
                <a:ea typeface="Calibri"/>
                <a:cs typeface="Calibri"/>
                <a:sym typeface="Calibri"/>
              </a:rPr>
              <a:t>Marine phytoplankton are responsible for over 50% of Earth's global photosynthesis, and are vital for carbon </a:t>
            </a:r>
            <a:r>
              <a:rPr b="1" lang="en-US" sz="5600">
                <a:solidFill>
                  <a:schemeClr val="dk1"/>
                </a:solidFill>
                <a:latin typeface="Calibri"/>
                <a:ea typeface="Calibri"/>
                <a:cs typeface="Calibri"/>
                <a:sym typeface="Calibri"/>
              </a:rPr>
              <a:t>drawdown</a:t>
            </a:r>
            <a:r>
              <a:rPr b="1" lang="en-US" sz="5600">
                <a:solidFill>
                  <a:schemeClr val="dk1"/>
                </a:solidFill>
                <a:latin typeface="Calibri"/>
                <a:ea typeface="Calibri"/>
                <a:cs typeface="Calibri"/>
                <a:sym typeface="Calibri"/>
              </a:rPr>
              <a:t>, and form the base of the aquatic food webs. </a:t>
            </a:r>
            <a:r>
              <a:rPr b="1" lang="en-US" sz="5600">
                <a:solidFill>
                  <a:schemeClr val="dk1"/>
                </a:solidFill>
                <a:latin typeface="Calibri"/>
                <a:ea typeface="Calibri"/>
                <a:cs typeface="Calibri"/>
                <a:sym typeface="Calibri"/>
              </a:rPr>
              <a:t>During the daytime, less than ten percent of the sun's energy is converted and available to primary consumers. </a:t>
            </a:r>
            <a:r>
              <a:rPr b="1" lang="en-US" sz="5600">
                <a:solidFill>
                  <a:schemeClr val="dk1"/>
                </a:solidFill>
                <a:latin typeface="Calibri"/>
                <a:ea typeface="Calibri"/>
                <a:cs typeface="Calibri"/>
                <a:sym typeface="Calibri"/>
              </a:rPr>
              <a:t>In the past 150 years, the invention and proliferation of the light bulb have led to abundant artificial light at night (ALAN). All organisms, from humans to phytoplankton, rely on light to control internal biological functions; the most important for this study is the effect of ALAN on photosynthetic activity. As ALAN intensity's extent increases at about two percent per year, understanding the impact of nighttime light on phytoplankton and marine ecosystems is increasingly critical. The increased intensity and varying wavelength of light may impact the extent of artificial light influence on phytoplankton populations in coastal ecosystems.</a:t>
            </a:r>
            <a:endParaRPr b="1" sz="56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5600"/>
              <a:buFont typeface="Arial"/>
              <a:buNone/>
            </a:pPr>
            <a:r>
              <a:t/>
            </a:r>
            <a:endParaRPr b="1" sz="5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7000"/>
              <a:buFont typeface="Arial"/>
              <a:buNone/>
            </a:pPr>
            <a:r>
              <a:rPr b="1" lang="en-US" sz="7000">
                <a:solidFill>
                  <a:srgbClr val="760000"/>
                </a:solidFill>
                <a:latin typeface="Calibri"/>
                <a:ea typeface="Calibri"/>
                <a:cs typeface="Calibri"/>
                <a:sym typeface="Calibri"/>
              </a:rPr>
              <a:t>	</a:t>
            </a:r>
            <a:endParaRPr b="1" sz="56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7000"/>
              <a:buFont typeface="Arial"/>
              <a:buNone/>
            </a:pPr>
            <a:r>
              <a:rPr b="1" lang="en-US" sz="7000">
                <a:solidFill>
                  <a:srgbClr val="760000"/>
                </a:solidFill>
                <a:latin typeface="Calibri"/>
                <a:ea typeface="Calibri"/>
                <a:cs typeface="Calibri"/>
                <a:sym typeface="Calibri"/>
              </a:rPr>
              <a:t>	ad</a:t>
            </a:r>
            <a:endParaRPr b="1" sz="5600">
              <a:solidFill>
                <a:schemeClr val="dk1"/>
              </a:solidFill>
              <a:latin typeface="Calibri"/>
              <a:ea typeface="Calibri"/>
              <a:cs typeface="Calibri"/>
              <a:sym typeface="Calibri"/>
            </a:endParaRPr>
          </a:p>
        </p:txBody>
      </p:sp>
      <p:sp>
        <p:nvSpPr>
          <p:cNvPr id="53" name="Google Shape;53;g2d93e97eb88_0_0"/>
          <p:cNvSpPr txBox="1"/>
          <p:nvPr/>
        </p:nvSpPr>
        <p:spPr>
          <a:xfrm>
            <a:off x="29288150" y="7083425"/>
            <a:ext cx="13662000" cy="28229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7000"/>
              <a:buFont typeface="Arial"/>
              <a:buNone/>
            </a:pPr>
            <a:r>
              <a:rPr b="1" lang="en-US" sz="7200" u="sng">
                <a:solidFill>
                  <a:srgbClr val="760000"/>
                </a:solidFill>
                <a:latin typeface="Calibri"/>
                <a:ea typeface="Calibri"/>
                <a:cs typeface="Calibri"/>
                <a:sym typeface="Calibri"/>
              </a:rPr>
              <a:t>RESULTS</a:t>
            </a:r>
            <a:endParaRPr b="1" sz="56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7000"/>
              <a:buFont typeface="Arial"/>
              <a:buNone/>
            </a:pPr>
            <a:r>
              <a:t/>
            </a:r>
            <a:endParaRPr b="1" sz="7200" u="sng">
              <a:solidFill>
                <a:srgbClr val="76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7000"/>
              <a:buFont typeface="Arial"/>
              <a:buNone/>
            </a:pPr>
            <a:r>
              <a:t/>
            </a:r>
            <a:endParaRPr b="1" sz="7200" u="sng">
              <a:solidFill>
                <a:srgbClr val="76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7000"/>
              <a:buFont typeface="Arial"/>
              <a:buNone/>
            </a:pPr>
            <a:r>
              <a:t/>
            </a:r>
            <a:endParaRPr b="1" sz="7200" u="sng">
              <a:solidFill>
                <a:srgbClr val="76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7000"/>
              <a:buFont typeface="Arial"/>
              <a:buNone/>
            </a:pPr>
            <a:r>
              <a:t/>
            </a:r>
            <a:endParaRPr b="1" sz="7200" u="sng">
              <a:solidFill>
                <a:srgbClr val="76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7000"/>
              <a:buFont typeface="Arial"/>
              <a:buNone/>
            </a:pPr>
            <a:r>
              <a:t/>
            </a:r>
            <a:endParaRPr b="1" sz="7200" u="sng">
              <a:solidFill>
                <a:srgbClr val="76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7000"/>
              <a:buFont typeface="Arial"/>
              <a:buNone/>
            </a:pPr>
            <a:r>
              <a:t/>
            </a:r>
            <a:endParaRPr b="1" sz="7200" u="sng">
              <a:solidFill>
                <a:srgbClr val="76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7000"/>
              <a:buFont typeface="Arial"/>
              <a:buNone/>
            </a:pPr>
            <a:r>
              <a:t/>
            </a:r>
            <a:endParaRPr b="1" sz="7200" u="sng">
              <a:solidFill>
                <a:srgbClr val="76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7000"/>
              <a:buFont typeface="Arial"/>
              <a:buNone/>
            </a:pPr>
            <a:r>
              <a:t/>
            </a:r>
            <a:endParaRPr b="1" sz="7200" u="sng">
              <a:solidFill>
                <a:srgbClr val="76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7000"/>
              <a:buFont typeface="Arial"/>
              <a:buNone/>
            </a:pPr>
            <a:r>
              <a:t/>
            </a:r>
            <a:endParaRPr b="1" sz="5000" u="sng">
              <a:solidFill>
                <a:srgbClr val="76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7000"/>
              <a:buFont typeface="Arial"/>
              <a:buNone/>
            </a:pPr>
            <a:r>
              <a:t/>
            </a:r>
            <a:endParaRPr b="1" sz="5000" u="sng">
              <a:solidFill>
                <a:srgbClr val="76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7000"/>
              <a:buFont typeface="Arial"/>
              <a:buNone/>
            </a:pPr>
            <a:r>
              <a:rPr b="1" lang="en-US" sz="7200" u="sng">
                <a:solidFill>
                  <a:srgbClr val="760000"/>
                </a:solidFill>
                <a:latin typeface="Calibri"/>
                <a:ea typeface="Calibri"/>
                <a:cs typeface="Calibri"/>
                <a:sym typeface="Calibri"/>
              </a:rPr>
              <a:t>DISCUSSION &amp; CONCLUSION</a:t>
            </a:r>
            <a:endParaRPr b="1" i="0" sz="7000" u="sng" cap="none" strike="noStrike">
              <a:solidFill>
                <a:srgbClr val="76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5600"/>
              <a:buFont typeface="Arial"/>
              <a:buNone/>
            </a:pPr>
            <a:r>
              <a:rPr b="1" lang="en-US" sz="5600">
                <a:solidFill>
                  <a:schemeClr val="dk1"/>
                </a:solidFill>
                <a:latin typeface="Calibri"/>
                <a:ea typeface="Calibri"/>
                <a:cs typeface="Calibri"/>
                <a:sym typeface="Calibri"/>
              </a:rPr>
              <a:t>There was no significant change across treatments and a gradual downward trend over time. We expected there to be a greater chlorophyll content in the tanks with ALAN compared to the dark control; however, the only difference occurred with Site 2; it started at a higher chlorophyll content and had a spike after additional water was added to ensure accurate readings due to evaporation loss. None of the other treatments had a noticeable change, likely because of the lower phytoplankton content. The lack of abundance of phytoplankton in the collected samples and the insignificant effect of ALAN on the surface waters is notable in that lights may not significantly impact marine life due to light attenuation and low </a:t>
            </a:r>
            <a:r>
              <a:rPr b="1" lang="en-US" sz="5600">
                <a:solidFill>
                  <a:schemeClr val="dk1"/>
                </a:solidFill>
                <a:latin typeface="Calibri"/>
                <a:ea typeface="Calibri"/>
                <a:cs typeface="Calibri"/>
                <a:sym typeface="Calibri"/>
              </a:rPr>
              <a:t>incidence</a:t>
            </a:r>
            <a:r>
              <a:rPr b="1" lang="en-US" sz="5600">
                <a:solidFill>
                  <a:schemeClr val="dk1"/>
                </a:solidFill>
                <a:latin typeface="Calibri"/>
                <a:ea typeface="Calibri"/>
                <a:cs typeface="Calibri"/>
                <a:sym typeface="Calibri"/>
              </a:rPr>
              <a:t> of phytoplankton</a:t>
            </a:r>
            <a:r>
              <a:rPr b="1" lang="en-US" sz="5600">
                <a:solidFill>
                  <a:schemeClr val="dk1"/>
                </a:solidFill>
                <a:latin typeface="Calibri"/>
                <a:ea typeface="Calibri"/>
                <a:cs typeface="Calibri"/>
                <a:sym typeface="Calibri"/>
              </a:rPr>
              <a:t>.</a:t>
            </a:r>
            <a:endParaRPr b="1" sz="5600">
              <a:solidFill>
                <a:schemeClr val="dk1"/>
              </a:solidFill>
              <a:latin typeface="Calibri"/>
              <a:ea typeface="Calibri"/>
              <a:cs typeface="Calibri"/>
              <a:sym typeface="Calibri"/>
            </a:endParaRPr>
          </a:p>
        </p:txBody>
      </p:sp>
      <p:sp>
        <p:nvSpPr>
          <p:cNvPr id="54" name="Google Shape;54;g2d93e97eb88_0_0"/>
          <p:cNvSpPr txBox="1"/>
          <p:nvPr/>
        </p:nvSpPr>
        <p:spPr>
          <a:xfrm>
            <a:off x="15101413" y="7083425"/>
            <a:ext cx="13662000" cy="254898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SzPts val="7000"/>
              <a:buFont typeface="Arial"/>
              <a:buNone/>
            </a:pPr>
            <a:r>
              <a:rPr b="1" lang="en-US" sz="7200" u="sng">
                <a:solidFill>
                  <a:srgbClr val="760000"/>
                </a:solidFill>
                <a:latin typeface="Calibri"/>
                <a:ea typeface="Calibri"/>
                <a:cs typeface="Calibri"/>
                <a:sym typeface="Calibri"/>
              </a:rPr>
              <a:t>OBJECTIVES</a:t>
            </a:r>
            <a:endParaRPr b="1" sz="7000" u="sng">
              <a:solidFill>
                <a:srgbClr val="760000"/>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5600"/>
              <a:buFont typeface="Arial"/>
              <a:buNone/>
            </a:pPr>
            <a:r>
              <a:rPr b="1" lang="en-US" sz="5600">
                <a:solidFill>
                  <a:schemeClr val="dk1"/>
                </a:solidFill>
                <a:latin typeface="Calibri"/>
                <a:ea typeface="Calibri"/>
                <a:cs typeface="Calibri"/>
                <a:sym typeface="Calibri"/>
              </a:rPr>
              <a:t>This study aimed to analyze the effects of different wavelengths of ALAN in the Indian River Lagoon, near the Melbourne Causeway, through laboratory experiments. The expected results were for phytoplankton growth to be greater when exposed to light at night and most significant for purple, orange, and then red. Our objective was to determine the extent that different wavelengths of ALAN impact local phytoplankton communities.</a:t>
            </a:r>
            <a:endParaRPr b="1" sz="56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7000"/>
              <a:buFont typeface="Arial"/>
              <a:buNone/>
            </a:pPr>
            <a:r>
              <a:t/>
            </a:r>
            <a:endParaRPr b="1" sz="5000">
              <a:solidFill>
                <a:srgbClr val="760000"/>
              </a:solidFill>
              <a:latin typeface="Calibri"/>
              <a:ea typeface="Calibri"/>
              <a:cs typeface="Calibri"/>
              <a:sym typeface="Calibri"/>
            </a:endParaRPr>
          </a:p>
          <a:p>
            <a:pPr indent="0" lvl="0" marL="0" rtl="0" algn="l">
              <a:spcBef>
                <a:spcPts val="0"/>
              </a:spcBef>
              <a:spcAft>
                <a:spcPts val="0"/>
              </a:spcAft>
              <a:buClr>
                <a:schemeClr val="dk1"/>
              </a:buClr>
              <a:buSzPts val="7000"/>
              <a:buFont typeface="Arial"/>
              <a:buNone/>
            </a:pPr>
            <a:r>
              <a:rPr b="1" lang="en-US" sz="7200" u="sng">
                <a:solidFill>
                  <a:srgbClr val="760000"/>
                </a:solidFill>
                <a:latin typeface="Calibri"/>
                <a:ea typeface="Calibri"/>
                <a:cs typeface="Calibri"/>
                <a:sym typeface="Calibri"/>
              </a:rPr>
              <a:t>METHODS</a:t>
            </a:r>
            <a:endParaRPr b="1" sz="7000" u="sng">
              <a:solidFill>
                <a:srgbClr val="760000"/>
              </a:solidFill>
              <a:latin typeface="Calibri"/>
              <a:ea typeface="Calibri"/>
              <a:cs typeface="Calibri"/>
              <a:sym typeface="Calibri"/>
            </a:endParaRPr>
          </a:p>
          <a:p>
            <a:pPr indent="0" lvl="0" marL="0" rtl="0" algn="just">
              <a:spcBef>
                <a:spcPts val="0"/>
              </a:spcBef>
              <a:spcAft>
                <a:spcPts val="0"/>
              </a:spcAft>
              <a:buClr>
                <a:schemeClr val="dk1"/>
              </a:buClr>
              <a:buSzPts val="5600"/>
              <a:buFont typeface="Arial"/>
              <a:buNone/>
            </a:pPr>
            <a:r>
              <a:rPr b="1" lang="en-US" sz="5600">
                <a:solidFill>
                  <a:schemeClr val="dk1"/>
                </a:solidFill>
                <a:latin typeface="Calibri"/>
                <a:ea typeface="Calibri"/>
                <a:cs typeface="Calibri"/>
                <a:sym typeface="Calibri"/>
              </a:rPr>
              <a:t>We collected IRL water samples by bucket and transitioned 1500 mL samples into glass jars stored in a water bath by treatment. Four treatments with three sample jars were enclosed in blackout plastic. We attached purple, orange, and red color films to the lights and dimmed the intensity with neutral masking tape to mimic ALAN. The samples were cultured for four weeks in a 12:12 hour light:ALAN cycle. A Sonde YS1 measured DO, pH, salinity, temperature, and chlorophyll concentration. Data points were averaged over five random consecutive points using Google Sheets and Scripts.</a:t>
            </a:r>
            <a:endParaRPr b="1" sz="56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5600"/>
              <a:buFont typeface="Arial"/>
              <a:buNone/>
            </a:pPr>
            <a:r>
              <a:t/>
            </a:r>
            <a:endParaRPr b="1" sz="5600">
              <a:solidFill>
                <a:schemeClr val="dk1"/>
              </a:solidFill>
              <a:latin typeface="Calibri"/>
              <a:ea typeface="Calibri"/>
              <a:cs typeface="Calibri"/>
              <a:sym typeface="Calibri"/>
            </a:endParaRPr>
          </a:p>
        </p:txBody>
      </p:sp>
      <p:pic>
        <p:nvPicPr>
          <p:cNvPr id="55" name="Google Shape;55;g2d93e97eb88_0_0"/>
          <p:cNvPicPr preferRelativeResize="0"/>
          <p:nvPr/>
        </p:nvPicPr>
        <p:blipFill rotWithShape="1">
          <a:blip r:embed="rId3">
            <a:alphaModFix/>
          </a:blip>
          <a:srcRect b="18904" l="2224" r="16902" t="4899"/>
          <a:stretch/>
        </p:blipFill>
        <p:spPr>
          <a:xfrm>
            <a:off x="1017250" y="27673300"/>
            <a:ext cx="13662001" cy="5747450"/>
          </a:xfrm>
          <a:prstGeom prst="rect">
            <a:avLst/>
          </a:prstGeom>
          <a:noFill/>
          <a:ln cap="flat" cmpd="sng" w="38100">
            <a:solidFill>
              <a:schemeClr val="dk1"/>
            </a:solidFill>
            <a:prstDash val="solid"/>
            <a:round/>
            <a:headEnd len="sm" w="sm" type="none"/>
            <a:tailEnd len="sm" w="sm" type="none"/>
          </a:ln>
        </p:spPr>
      </p:pic>
      <p:sp>
        <p:nvSpPr>
          <p:cNvPr id="56" name="Google Shape;56;g2d93e97eb88_0_0"/>
          <p:cNvSpPr txBox="1"/>
          <p:nvPr/>
        </p:nvSpPr>
        <p:spPr>
          <a:xfrm>
            <a:off x="883925" y="34762525"/>
            <a:ext cx="42168900" cy="3337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7000"/>
              <a:buFont typeface="Arial"/>
              <a:buNone/>
            </a:pPr>
            <a:r>
              <a:rPr b="1" lang="en-US" sz="4000" u="sng">
                <a:solidFill>
                  <a:srgbClr val="760000"/>
                </a:solidFill>
                <a:latin typeface="Calibri"/>
                <a:ea typeface="Calibri"/>
                <a:cs typeface="Calibri"/>
                <a:sym typeface="Calibri"/>
              </a:rPr>
              <a:t>SOURCES AND ACKNOWLEDGEMENTS</a:t>
            </a:r>
            <a:endParaRPr b="1" sz="4000" u="sng">
              <a:solidFill>
                <a:srgbClr val="760000"/>
              </a:solidFill>
              <a:latin typeface="Calibri"/>
              <a:ea typeface="Calibri"/>
              <a:cs typeface="Calibri"/>
              <a:sym typeface="Calibri"/>
            </a:endParaRPr>
          </a:p>
          <a:p>
            <a:pPr indent="0" lvl="0" marL="0" rtl="0" algn="l">
              <a:spcBef>
                <a:spcPts val="0"/>
              </a:spcBef>
              <a:spcAft>
                <a:spcPts val="0"/>
              </a:spcAft>
              <a:buClr>
                <a:schemeClr val="dk1"/>
              </a:buClr>
              <a:buSzPts val="5600"/>
              <a:buFont typeface="Arial"/>
              <a:buNone/>
            </a:pPr>
            <a:r>
              <a:rPr b="1" lang="en-US" sz="3000">
                <a:solidFill>
                  <a:schemeClr val="dk1"/>
                </a:solidFill>
                <a:latin typeface="Calibri"/>
                <a:ea typeface="Calibri"/>
                <a:cs typeface="Calibri"/>
                <a:sym typeface="Calibri"/>
              </a:rPr>
              <a:t>Kyba, C., Kuester, T., Sánchez de Miguel, A., Baugh, K., Jechow, A., Hölker, F., ... &amp; Guanter, L. (2017). Artificially lit surface of Earth at night increasing in radiance and extent. Science advances, 3(11), e1701528.</a:t>
            </a:r>
            <a:endParaRPr b="1" sz="30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rPr b="1" lang="en-US" sz="3000">
                <a:solidFill>
                  <a:schemeClr val="dk1"/>
                </a:solidFill>
                <a:latin typeface="Calibri"/>
                <a:ea typeface="Calibri"/>
                <a:cs typeface="Calibri"/>
                <a:sym typeface="Calibri"/>
              </a:rPr>
              <a:t>Smyth, TJ, et al. (2022). Disruption of marine habitats by artificial light at night from global coastal megacities. Elem Sci Anth, 10: 1. DOI: https://doi.org/10.1525/elementa.2022.00042</a:t>
            </a:r>
            <a:br>
              <a:rPr b="1" lang="en-US" sz="3000">
                <a:solidFill>
                  <a:schemeClr val="dk1"/>
                </a:solidFill>
                <a:latin typeface="Calibri"/>
                <a:ea typeface="Calibri"/>
                <a:cs typeface="Calibri"/>
                <a:sym typeface="Calibri"/>
              </a:rPr>
            </a:br>
            <a:r>
              <a:rPr b="1" lang="en-US" sz="3000">
                <a:solidFill>
                  <a:schemeClr val="dk1"/>
                </a:solidFill>
                <a:latin typeface="Calibri"/>
                <a:ea typeface="Calibri"/>
                <a:cs typeface="Calibri"/>
                <a:sym typeface="Calibri"/>
              </a:rPr>
              <a:t>Jechow A, Hölker F. (2019). How dark is a river? Artificial light at night in aquatic systems and the need for comprehensive night-time light measurements. WIREs Water. 6:e1388. https://doi.org/10.1002/wat2.1388</a:t>
            </a:r>
            <a:br>
              <a:rPr b="1" lang="en-US" sz="3000">
                <a:solidFill>
                  <a:schemeClr val="dk1"/>
                </a:solidFill>
                <a:latin typeface="Calibri"/>
                <a:ea typeface="Calibri"/>
                <a:cs typeface="Calibri"/>
                <a:sym typeface="Calibri"/>
              </a:rPr>
            </a:br>
            <a:r>
              <a:rPr b="1" lang="en-US" sz="3000">
                <a:solidFill>
                  <a:schemeClr val="dk1"/>
                </a:solidFill>
                <a:latin typeface="Calibri"/>
                <a:ea typeface="Calibri"/>
                <a:cs typeface="Calibri"/>
                <a:sym typeface="Calibri"/>
              </a:rPr>
              <a:t>Diamantopoulou C., Christoforou E., Dominoni D.M., Kaiserli E., Czyzewski J., Mirzai N., Spatharis S. (2021). Wavelength-dependent effects of artificial light at night on phytoplankton growth and community structure. Proc.  R.  Soc.  B288:20210525. https://doi.org/10.1098/rspb.2021.0525</a:t>
            </a:r>
            <a:br>
              <a:rPr b="1" lang="en-US" sz="3000">
                <a:solidFill>
                  <a:schemeClr val="dk1"/>
                </a:solidFill>
                <a:latin typeface="Calibri"/>
                <a:ea typeface="Calibri"/>
                <a:cs typeface="Calibri"/>
                <a:sym typeface="Calibri"/>
              </a:rPr>
            </a:br>
            <a:r>
              <a:rPr b="1" lang="en-US" sz="3000">
                <a:solidFill>
                  <a:schemeClr val="dk1"/>
                </a:solidFill>
                <a:latin typeface="Calibri"/>
                <a:ea typeface="Calibri"/>
                <a:cs typeface="Calibri"/>
                <a:sym typeface="Calibri"/>
              </a:rPr>
              <a:t>I would like to thank Dr. Fox and Ben Crews for their help throughout the design and implementation.</a:t>
            </a:r>
            <a:endParaRPr b="1" sz="30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1" sz="3000">
              <a:solidFill>
                <a:schemeClr val="dk1"/>
              </a:solidFill>
              <a:latin typeface="Calibri"/>
              <a:ea typeface="Calibri"/>
              <a:cs typeface="Calibri"/>
              <a:sym typeface="Calibri"/>
            </a:endParaRPr>
          </a:p>
        </p:txBody>
      </p:sp>
      <p:sp>
        <p:nvSpPr>
          <p:cNvPr id="57" name="Google Shape;57;g2d93e97eb88_0_0"/>
          <p:cNvSpPr txBox="1"/>
          <p:nvPr/>
        </p:nvSpPr>
        <p:spPr>
          <a:xfrm>
            <a:off x="940925" y="33374125"/>
            <a:ext cx="13662000" cy="1693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4000">
                <a:latin typeface="Calibri"/>
                <a:ea typeface="Calibri"/>
                <a:cs typeface="Calibri"/>
                <a:sym typeface="Calibri"/>
              </a:rPr>
              <a:t>Figure 1. Sample locations along the Indian River Lagoon. Map produced using MGRS.</a:t>
            </a:r>
            <a:endParaRPr b="1" sz="4000">
              <a:latin typeface="Calibri"/>
              <a:ea typeface="Calibri"/>
              <a:cs typeface="Calibri"/>
              <a:sym typeface="Calibri"/>
            </a:endParaRPr>
          </a:p>
        </p:txBody>
      </p:sp>
      <p:graphicFrame>
        <p:nvGraphicFramePr>
          <p:cNvPr id="58" name="Google Shape;58;g2d93e97eb88_0_0"/>
          <p:cNvGraphicFramePr/>
          <p:nvPr/>
        </p:nvGraphicFramePr>
        <p:xfrm>
          <a:off x="15114525" y="31167325"/>
          <a:ext cx="3000000" cy="3000000"/>
        </p:xfrm>
        <a:graphic>
          <a:graphicData uri="http://schemas.openxmlformats.org/drawingml/2006/table">
            <a:tbl>
              <a:tblPr>
                <a:noFill/>
                <a:tableStyleId>{8F06E71D-1751-4329-8666-516956192106}</a:tableStyleId>
              </a:tblPr>
              <a:tblGrid>
                <a:gridCol w="2961000"/>
                <a:gridCol w="2732400"/>
                <a:gridCol w="2618100"/>
                <a:gridCol w="2694300"/>
                <a:gridCol w="2656200"/>
              </a:tblGrid>
              <a:tr h="556775">
                <a:tc>
                  <a:txBody>
                    <a:bodyPr/>
                    <a:lstStyle/>
                    <a:p>
                      <a:pPr indent="0" lvl="0" marL="0" rtl="0" algn="l">
                        <a:lnSpc>
                          <a:spcPct val="115000"/>
                        </a:lnSpc>
                        <a:spcBef>
                          <a:spcPts val="0"/>
                        </a:spcBef>
                        <a:spcAft>
                          <a:spcPts val="0"/>
                        </a:spcAft>
                        <a:buNone/>
                      </a:pPr>
                      <a:r>
                        <a:rPr b="1" lang="en-US" sz="4000">
                          <a:latin typeface="Calibri"/>
                          <a:ea typeface="Calibri"/>
                          <a:cs typeface="Calibri"/>
                          <a:sym typeface="Calibri"/>
                        </a:rPr>
                        <a:t>Source</a:t>
                      </a:r>
                      <a:endParaRPr b="1" sz="4000">
                        <a:latin typeface="Calibri"/>
                        <a:ea typeface="Calibri"/>
                        <a:cs typeface="Calibri"/>
                        <a:sym typeface="Calibri"/>
                      </a:endParaRPr>
                    </a:p>
                  </a:txBody>
                  <a:tcPr marT="19050" marB="19050" marR="28575" marL="2857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B0B3B2"/>
                    </a:solidFill>
                  </a:tcPr>
                </a:tc>
                <a:tc>
                  <a:txBody>
                    <a:bodyPr/>
                    <a:lstStyle/>
                    <a:p>
                      <a:pPr indent="0" lvl="0" marL="0" rtl="0" algn="l">
                        <a:lnSpc>
                          <a:spcPct val="115000"/>
                        </a:lnSpc>
                        <a:spcBef>
                          <a:spcPts val="0"/>
                        </a:spcBef>
                        <a:spcAft>
                          <a:spcPts val="0"/>
                        </a:spcAft>
                        <a:buNone/>
                      </a:pPr>
                      <a:r>
                        <a:rPr b="1" lang="en-US" sz="4000">
                          <a:latin typeface="Calibri"/>
                          <a:ea typeface="Calibri"/>
                          <a:cs typeface="Calibri"/>
                          <a:sym typeface="Calibri"/>
                        </a:rPr>
                        <a:t>Sum of Squares</a:t>
                      </a:r>
                      <a:endParaRPr b="1" sz="4000">
                        <a:latin typeface="Calibri"/>
                        <a:ea typeface="Calibri"/>
                        <a:cs typeface="Calibri"/>
                        <a:sym typeface="Calibri"/>
                      </a:endParaRPr>
                    </a:p>
                  </a:txBody>
                  <a:tcPr marT="19050" marB="19050" marR="28575" marL="2857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B0B3B2"/>
                    </a:solidFill>
                  </a:tcPr>
                </a:tc>
                <a:tc>
                  <a:txBody>
                    <a:bodyPr/>
                    <a:lstStyle/>
                    <a:p>
                      <a:pPr indent="0" lvl="0" marL="0" rtl="0" algn="l">
                        <a:lnSpc>
                          <a:spcPct val="115000"/>
                        </a:lnSpc>
                        <a:spcBef>
                          <a:spcPts val="0"/>
                        </a:spcBef>
                        <a:spcAft>
                          <a:spcPts val="0"/>
                        </a:spcAft>
                        <a:buNone/>
                      </a:pPr>
                      <a:r>
                        <a:rPr b="1" lang="en-US" sz="4000">
                          <a:latin typeface="Calibri"/>
                          <a:ea typeface="Calibri"/>
                          <a:cs typeface="Calibri"/>
                          <a:sym typeface="Calibri"/>
                        </a:rPr>
                        <a:t>df</a:t>
                      </a:r>
                      <a:endParaRPr b="1" sz="4000">
                        <a:latin typeface="Calibri"/>
                        <a:ea typeface="Calibri"/>
                        <a:cs typeface="Calibri"/>
                        <a:sym typeface="Calibri"/>
                      </a:endParaRPr>
                    </a:p>
                  </a:txBody>
                  <a:tcPr marT="19050" marB="19050" marR="28575" marL="2857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B0B3B2"/>
                    </a:solidFill>
                  </a:tcPr>
                </a:tc>
                <a:tc>
                  <a:txBody>
                    <a:bodyPr/>
                    <a:lstStyle/>
                    <a:p>
                      <a:pPr indent="0" lvl="0" marL="0" rtl="0" algn="l">
                        <a:lnSpc>
                          <a:spcPct val="115000"/>
                        </a:lnSpc>
                        <a:spcBef>
                          <a:spcPts val="0"/>
                        </a:spcBef>
                        <a:spcAft>
                          <a:spcPts val="0"/>
                        </a:spcAft>
                        <a:buNone/>
                      </a:pPr>
                      <a:r>
                        <a:rPr b="1" lang="en-US" sz="4000">
                          <a:latin typeface="Calibri"/>
                          <a:ea typeface="Calibri"/>
                          <a:cs typeface="Calibri"/>
                          <a:sym typeface="Calibri"/>
                        </a:rPr>
                        <a:t>F-Value</a:t>
                      </a:r>
                      <a:endParaRPr b="1" sz="4000">
                        <a:latin typeface="Calibri"/>
                        <a:ea typeface="Calibri"/>
                        <a:cs typeface="Calibri"/>
                        <a:sym typeface="Calibri"/>
                      </a:endParaRPr>
                    </a:p>
                  </a:txBody>
                  <a:tcPr marT="19050" marB="19050" marR="28575" marL="2857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B0B3B2"/>
                    </a:solidFill>
                  </a:tcPr>
                </a:tc>
                <a:tc>
                  <a:txBody>
                    <a:bodyPr/>
                    <a:lstStyle/>
                    <a:p>
                      <a:pPr indent="0" lvl="0" marL="0" rtl="0" algn="l">
                        <a:lnSpc>
                          <a:spcPct val="115000"/>
                        </a:lnSpc>
                        <a:spcBef>
                          <a:spcPts val="0"/>
                        </a:spcBef>
                        <a:spcAft>
                          <a:spcPts val="0"/>
                        </a:spcAft>
                        <a:buNone/>
                      </a:pPr>
                      <a:r>
                        <a:rPr b="1" lang="en-US" sz="4000">
                          <a:latin typeface="Calibri"/>
                          <a:ea typeface="Calibri"/>
                          <a:cs typeface="Calibri"/>
                          <a:sym typeface="Calibri"/>
                        </a:rPr>
                        <a:t>p-Value</a:t>
                      </a:r>
                      <a:endParaRPr b="1" sz="4000">
                        <a:latin typeface="Calibri"/>
                        <a:ea typeface="Calibri"/>
                        <a:cs typeface="Calibri"/>
                        <a:sym typeface="Calibri"/>
                      </a:endParaRPr>
                    </a:p>
                  </a:txBody>
                  <a:tcPr marT="19050" marB="19050" marR="28575" marL="2857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B0B3B2"/>
                    </a:solidFill>
                  </a:tcPr>
                </a:tc>
              </a:tr>
              <a:tr h="343875">
                <a:tc>
                  <a:txBody>
                    <a:bodyPr/>
                    <a:lstStyle/>
                    <a:p>
                      <a:pPr indent="0" lvl="0" marL="0" rtl="0" algn="l">
                        <a:lnSpc>
                          <a:spcPct val="115000"/>
                        </a:lnSpc>
                        <a:spcBef>
                          <a:spcPts val="0"/>
                        </a:spcBef>
                        <a:spcAft>
                          <a:spcPts val="0"/>
                        </a:spcAft>
                        <a:buNone/>
                      </a:pPr>
                      <a:r>
                        <a:rPr b="1" lang="en-US" sz="4000">
                          <a:latin typeface="Calibri"/>
                          <a:ea typeface="Calibri"/>
                          <a:cs typeface="Calibri"/>
                          <a:sym typeface="Calibri"/>
                        </a:rPr>
                        <a:t>C(Treatment)</a:t>
                      </a:r>
                      <a:endParaRPr b="1" sz="4000">
                        <a:latin typeface="Calibri"/>
                        <a:ea typeface="Calibri"/>
                        <a:cs typeface="Calibri"/>
                        <a:sym typeface="Calibri"/>
                      </a:endParaRPr>
                    </a:p>
                  </a:txBody>
                  <a:tcPr marT="19050" marB="19050" marR="28575" marL="2857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4D4D4"/>
                    </a:solidFill>
                  </a:tcPr>
                </a:tc>
                <a:tc>
                  <a:txBody>
                    <a:bodyPr/>
                    <a:lstStyle/>
                    <a:p>
                      <a:pPr indent="0" lvl="0" marL="0" rtl="0" algn="r">
                        <a:lnSpc>
                          <a:spcPct val="115000"/>
                        </a:lnSpc>
                        <a:spcBef>
                          <a:spcPts val="0"/>
                        </a:spcBef>
                        <a:spcAft>
                          <a:spcPts val="0"/>
                        </a:spcAft>
                        <a:buNone/>
                      </a:pPr>
                      <a:r>
                        <a:rPr lang="en-US" sz="4000">
                          <a:latin typeface="Calibri"/>
                          <a:ea typeface="Calibri"/>
                          <a:cs typeface="Calibri"/>
                          <a:sym typeface="Calibri"/>
                        </a:rPr>
                        <a:t>135.4671</a:t>
                      </a:r>
                      <a:endParaRPr sz="4000">
                        <a:latin typeface="Calibri"/>
                        <a:ea typeface="Calibri"/>
                        <a:cs typeface="Calibri"/>
                        <a:sym typeface="Calibri"/>
                      </a:endParaRPr>
                    </a:p>
                  </a:txBody>
                  <a:tcPr marT="19050" marB="19050" marR="28575" marL="2857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4000">
                          <a:latin typeface="Calibri"/>
                          <a:ea typeface="Calibri"/>
                          <a:cs typeface="Calibri"/>
                          <a:sym typeface="Calibri"/>
                        </a:rPr>
                        <a:t>3</a:t>
                      </a:r>
                      <a:endParaRPr sz="4000">
                        <a:latin typeface="Calibri"/>
                        <a:ea typeface="Calibri"/>
                        <a:cs typeface="Calibri"/>
                        <a:sym typeface="Calibri"/>
                      </a:endParaRPr>
                    </a:p>
                  </a:txBody>
                  <a:tcPr marT="19050" marB="19050" marR="28575" marL="2857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4000">
                          <a:latin typeface="Calibri"/>
                          <a:ea typeface="Calibri"/>
                          <a:cs typeface="Calibri"/>
                          <a:sym typeface="Calibri"/>
                        </a:rPr>
                        <a:t>1.4804</a:t>
                      </a:r>
                      <a:endParaRPr sz="4000">
                        <a:latin typeface="Calibri"/>
                        <a:ea typeface="Calibri"/>
                        <a:cs typeface="Calibri"/>
                        <a:sym typeface="Calibri"/>
                      </a:endParaRPr>
                    </a:p>
                  </a:txBody>
                  <a:tcPr marT="19050" marB="19050" marR="28575" marL="2857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4000">
                          <a:latin typeface="Calibri"/>
                          <a:ea typeface="Calibri"/>
                          <a:cs typeface="Calibri"/>
                          <a:sym typeface="Calibri"/>
                        </a:rPr>
                        <a:t>0.2242</a:t>
                      </a:r>
                      <a:endParaRPr sz="4000">
                        <a:latin typeface="Calibri"/>
                        <a:ea typeface="Calibri"/>
                        <a:cs typeface="Calibri"/>
                        <a:sym typeface="Calibri"/>
                      </a:endParaRPr>
                    </a:p>
                  </a:txBody>
                  <a:tcPr marT="19050" marB="19050" marR="28575" marL="2857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r h="432300">
                <a:tc>
                  <a:txBody>
                    <a:bodyPr/>
                    <a:lstStyle/>
                    <a:p>
                      <a:pPr indent="0" lvl="0" marL="0" rtl="0" algn="l">
                        <a:lnSpc>
                          <a:spcPct val="115000"/>
                        </a:lnSpc>
                        <a:spcBef>
                          <a:spcPts val="0"/>
                        </a:spcBef>
                        <a:spcAft>
                          <a:spcPts val="0"/>
                        </a:spcAft>
                        <a:buNone/>
                      </a:pPr>
                      <a:r>
                        <a:rPr b="1" lang="en-US" sz="4000">
                          <a:latin typeface="Calibri"/>
                          <a:ea typeface="Calibri"/>
                          <a:cs typeface="Calibri"/>
                          <a:sym typeface="Calibri"/>
                        </a:rPr>
                        <a:t>Residual</a:t>
                      </a:r>
                      <a:endParaRPr b="1" sz="4000">
                        <a:latin typeface="Calibri"/>
                        <a:ea typeface="Calibri"/>
                        <a:cs typeface="Calibri"/>
                        <a:sym typeface="Calibri"/>
                      </a:endParaRPr>
                    </a:p>
                  </a:txBody>
                  <a:tcPr marT="19050" marB="19050" marR="28575" marL="2857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solidFill>
                      <a:srgbClr val="D4D4D4"/>
                    </a:solidFill>
                  </a:tcPr>
                </a:tc>
                <a:tc>
                  <a:txBody>
                    <a:bodyPr/>
                    <a:lstStyle/>
                    <a:p>
                      <a:pPr indent="0" lvl="0" marL="0" rtl="0" algn="r">
                        <a:lnSpc>
                          <a:spcPct val="115000"/>
                        </a:lnSpc>
                        <a:spcBef>
                          <a:spcPts val="0"/>
                        </a:spcBef>
                        <a:spcAft>
                          <a:spcPts val="0"/>
                        </a:spcAft>
                        <a:buNone/>
                      </a:pPr>
                      <a:r>
                        <a:rPr lang="en-US" sz="4000">
                          <a:latin typeface="Calibri"/>
                          <a:ea typeface="Calibri"/>
                          <a:cs typeface="Calibri"/>
                          <a:sym typeface="Calibri"/>
                        </a:rPr>
                        <a:t>3172.3196</a:t>
                      </a:r>
                      <a:endParaRPr sz="4000">
                        <a:latin typeface="Calibri"/>
                        <a:ea typeface="Calibri"/>
                        <a:cs typeface="Calibri"/>
                        <a:sym typeface="Calibri"/>
                      </a:endParaRPr>
                    </a:p>
                  </a:txBody>
                  <a:tcPr marT="19050" marB="19050" marR="28575" marL="2857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4000">
                          <a:latin typeface="Calibri"/>
                          <a:ea typeface="Calibri"/>
                          <a:cs typeface="Calibri"/>
                          <a:sym typeface="Calibri"/>
                        </a:rPr>
                        <a:t>104</a:t>
                      </a:r>
                      <a:endParaRPr sz="4000">
                        <a:latin typeface="Calibri"/>
                        <a:ea typeface="Calibri"/>
                        <a:cs typeface="Calibri"/>
                        <a:sym typeface="Calibri"/>
                      </a:endParaRPr>
                    </a:p>
                  </a:txBody>
                  <a:tcPr marT="19050" marB="19050" marR="28575" marL="2857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4000">
                        <a:latin typeface="Calibri"/>
                        <a:ea typeface="Calibri"/>
                        <a:cs typeface="Calibri"/>
                        <a:sym typeface="Calibri"/>
                      </a:endParaRPr>
                    </a:p>
                  </a:txBody>
                  <a:tcPr marT="19050" marB="19050" marR="28575" marL="2857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sz="4000">
                        <a:latin typeface="Calibri"/>
                        <a:ea typeface="Calibri"/>
                        <a:cs typeface="Calibri"/>
                        <a:sym typeface="Calibri"/>
                      </a:endParaRPr>
                    </a:p>
                  </a:txBody>
                  <a:tcPr marT="19050" marB="19050" marR="28575" marL="2857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pic>
        <p:nvPicPr>
          <p:cNvPr id="59" name="Google Shape;59;g2d93e97eb88_0_0"/>
          <p:cNvPicPr preferRelativeResize="0"/>
          <p:nvPr/>
        </p:nvPicPr>
        <p:blipFill rotWithShape="1">
          <a:blip r:embed="rId4">
            <a:alphaModFix/>
          </a:blip>
          <a:srcRect b="0" l="1519" r="2933" t="0"/>
          <a:stretch/>
        </p:blipFill>
        <p:spPr>
          <a:xfrm>
            <a:off x="29185575" y="8319400"/>
            <a:ext cx="13867150" cy="8281624"/>
          </a:xfrm>
          <a:prstGeom prst="rect">
            <a:avLst/>
          </a:prstGeom>
          <a:noFill/>
          <a:ln cap="flat" cmpd="sng" w="28575">
            <a:solidFill>
              <a:schemeClr val="dk1"/>
            </a:solidFill>
            <a:prstDash val="solid"/>
            <a:round/>
            <a:headEnd len="sm" w="sm" type="none"/>
            <a:tailEnd len="sm" w="sm" type="none"/>
          </a:ln>
        </p:spPr>
      </p:pic>
      <p:sp>
        <p:nvSpPr>
          <p:cNvPr id="60" name="Google Shape;60;g2d93e97eb88_0_0"/>
          <p:cNvSpPr txBox="1"/>
          <p:nvPr/>
        </p:nvSpPr>
        <p:spPr>
          <a:xfrm>
            <a:off x="15114600" y="34024825"/>
            <a:ext cx="13662000" cy="87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4000">
                <a:latin typeface="Calibri"/>
                <a:ea typeface="Calibri"/>
                <a:cs typeface="Calibri"/>
                <a:sym typeface="Calibri"/>
              </a:rPr>
              <a:t>Figure 2. ANOVA results produced using Python.</a:t>
            </a:r>
            <a:endParaRPr b="1" sz="4000">
              <a:latin typeface="Calibri"/>
              <a:ea typeface="Calibri"/>
              <a:cs typeface="Calibri"/>
              <a:sym typeface="Calibri"/>
            </a:endParaRPr>
          </a:p>
        </p:txBody>
      </p:sp>
      <p:sp>
        <p:nvSpPr>
          <p:cNvPr id="61" name="Google Shape;61;g2d93e97eb88_0_0"/>
          <p:cNvSpPr txBox="1"/>
          <p:nvPr/>
        </p:nvSpPr>
        <p:spPr>
          <a:xfrm>
            <a:off x="29185575" y="16524825"/>
            <a:ext cx="13662000" cy="87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4000">
                <a:latin typeface="Calibri"/>
                <a:ea typeface="Calibri"/>
                <a:cs typeface="Calibri"/>
                <a:sym typeface="Calibri"/>
              </a:rPr>
              <a:t>Figure 3. Chlorophyll </a:t>
            </a:r>
            <a:r>
              <a:rPr b="1" lang="en-US" sz="4000">
                <a:latin typeface="Calibri"/>
                <a:ea typeface="Calibri"/>
                <a:cs typeface="Calibri"/>
                <a:sym typeface="Calibri"/>
              </a:rPr>
              <a:t>content</a:t>
            </a:r>
            <a:r>
              <a:rPr b="1" lang="en-US" sz="4000">
                <a:latin typeface="Calibri"/>
                <a:ea typeface="Calibri"/>
                <a:cs typeface="Calibri"/>
                <a:sym typeface="Calibri"/>
              </a:rPr>
              <a:t> throughout the experiment by site and treatment. Graph produced using Microsoft Excel.</a:t>
            </a:r>
            <a:endParaRPr b="1" sz="40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2007-04-04T14:17:42Z</dcterms:created>
  <dc:creator>shopper</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