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4STXvP7kDno4AlMoqyKqfzKdNS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D1ADD-9319-6DC4-F13E-839B4B66C85D}" v="34" dt="2025-04-18T01:19:47.618"/>
    <p1510:client id="{1349ABFE-D975-1FDD-6880-580ACBC88999}" v="84" dt="2025-04-18T00:38:48.378"/>
    <p1510:client id="{189E249D-5BCD-3E4E-0B2C-393923645ED4}" v="13" dt="2025-04-18T00:29:26.163"/>
    <p1510:client id="{6BB07891-4623-F20C-3FD6-393ABD8B03DA}" v="291" dt="2025-04-18T01:18:03.998"/>
    <p1510:client id="{8B055BA4-4B48-3619-B319-97FCD82CCDB1}" v="207" dt="2025-04-18T01:35:39.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336641" y="867181"/>
            <a:ext cx="27352252" cy="5645892"/>
          </a:xfrm>
          <a:prstGeom prst="rect">
            <a:avLst/>
          </a:prstGeom>
          <a:noFill/>
          <a:ln>
            <a:noFill/>
          </a:ln>
        </p:spPr>
        <p:txBody>
          <a:bodyPr spcFirstLastPara="1" wrap="square" lIns="89675" tIns="44825" rIns="89675" bIns="44825" anchor="t" anchorCtr="0">
            <a:spAutoFit/>
          </a:bodyPr>
          <a:lstStyle/>
          <a:p>
            <a:pPr algn="ctr"/>
            <a:r>
              <a:rPr lang="en-US" sz="8000" b="1" dirty="0">
                <a:solidFill>
                  <a:schemeClr val="dk1"/>
                </a:solidFill>
                <a:latin typeface="Calibri"/>
                <a:ea typeface="Calibri"/>
                <a:cs typeface="Calibri"/>
                <a:sym typeface="Calibri"/>
              </a:rPr>
              <a:t>V</a:t>
            </a:r>
            <a:r>
              <a:rPr lang="en-US" sz="7600" b="1" dirty="0">
                <a:solidFill>
                  <a:schemeClr val="dk1"/>
                </a:solidFill>
                <a:latin typeface="Calibri"/>
                <a:ea typeface="Calibri"/>
                <a:cs typeface="Calibri"/>
                <a:sym typeface="Calibri"/>
              </a:rPr>
              <a:t>ariations and Inaccuracies in Observational and Reanalysis Atmospheric Water Content Data in Tampa</a:t>
            </a:r>
            <a:r>
              <a:rPr lang="en-US" sz="7600" b="1" i="0" u="none" strike="noStrike" cap="none" dirty="0">
                <a:solidFill>
                  <a:schemeClr val="dk1"/>
                </a:solidFill>
                <a:latin typeface="Calibri"/>
                <a:ea typeface="Calibri"/>
                <a:cs typeface="Calibri"/>
                <a:sym typeface="Calibri"/>
              </a:rPr>
              <a:t>, </a:t>
            </a:r>
            <a:r>
              <a:rPr lang="en-US" sz="7600" b="1" dirty="0">
                <a:solidFill>
                  <a:schemeClr val="dk1"/>
                </a:solidFill>
                <a:latin typeface="Calibri"/>
                <a:ea typeface="Calibri"/>
                <a:cs typeface="Calibri"/>
                <a:sym typeface="Calibri"/>
              </a:rPr>
              <a:t>FL</a:t>
            </a:r>
            <a:endParaRPr lang="en-US" dirty="0">
              <a:solidFill>
                <a:schemeClr val="dk1"/>
              </a:solidFill>
            </a:endParaRPr>
          </a:p>
          <a:p>
            <a:pPr algn="ctr"/>
            <a:r>
              <a:rPr lang="en-US" sz="6300" b="1" dirty="0">
                <a:solidFill>
                  <a:schemeClr val="dk1"/>
                </a:solidFill>
                <a:latin typeface="Calibri"/>
                <a:ea typeface="Calibri"/>
                <a:cs typeface="Calibri"/>
                <a:sym typeface="Calibri"/>
              </a:rPr>
              <a:t>Madisen F. Alvarez B.S. Meteorology</a:t>
            </a:r>
            <a:endParaRPr dirty="0">
              <a:solidFill>
                <a:schemeClr val="dk1"/>
              </a:solidFill>
            </a:endParaRPr>
          </a:p>
          <a:p>
            <a:pPr algn="ctr"/>
            <a:r>
              <a:rPr lang="en-US" sz="5400" b="1" i="0" u="none" strike="noStrike" cap="none">
                <a:solidFill>
                  <a:schemeClr val="dk1"/>
                </a:solidFill>
                <a:latin typeface="Calibri"/>
                <a:ea typeface="Calibri"/>
                <a:cs typeface="Calibri"/>
                <a:sym typeface="Calibri"/>
              </a:rPr>
              <a:t>Faculty Advisor(s): </a:t>
            </a:r>
            <a:r>
              <a:rPr lang="en-US" sz="5700" b="1">
                <a:solidFill>
                  <a:schemeClr val="dk1"/>
                </a:solidFill>
                <a:latin typeface="Calibri"/>
                <a:ea typeface="Calibri"/>
                <a:cs typeface="Calibri"/>
                <a:sym typeface="Calibri"/>
              </a:rPr>
              <a:t>Dr. Mila Costa, Melissa Zavaleta, </a:t>
            </a:r>
            <a:r>
              <a:rPr lang="en-US" sz="5700" b="1" i="0" u="none" strike="noStrike" cap="none">
                <a:solidFill>
                  <a:schemeClr val="dk1"/>
                </a:solidFill>
                <a:latin typeface="Calibri"/>
                <a:ea typeface="Calibri"/>
                <a:cs typeface="Calibri"/>
                <a:sym typeface="Calibri"/>
              </a:rPr>
              <a:t>Dept. of </a:t>
            </a:r>
            <a:r>
              <a:rPr lang="en-US" sz="5700" b="1">
                <a:solidFill>
                  <a:schemeClr val="dk1"/>
                </a:solidFill>
                <a:latin typeface="Calibri"/>
                <a:ea typeface="Calibri"/>
                <a:cs typeface="Calibri"/>
                <a:sym typeface="Calibri"/>
              </a:rPr>
              <a:t>Ocean Engineering and Marine Sciences, </a:t>
            </a:r>
            <a:r>
              <a:rPr lang="en-US" sz="5700" b="1" i="0" u="none" strike="noStrike" cap="none">
                <a:solidFill>
                  <a:schemeClr val="dk1"/>
                </a:solidFill>
                <a:latin typeface="Calibri"/>
                <a:ea typeface="Calibri"/>
                <a:cs typeface="Calibri"/>
                <a:sym typeface="Calibri"/>
              </a:rPr>
              <a:t>Florida Institute of Technology</a:t>
            </a:r>
            <a:endParaRPr lang="en-US" sz="5700" b="1">
              <a:solidFill>
                <a:schemeClr val="dk1"/>
              </a:solidFill>
              <a:latin typeface="Calibri"/>
              <a:ea typeface="Calibri"/>
              <a:cs typeface="Calibri"/>
              <a:sym typeface="Calibri"/>
            </a:endParaRPr>
          </a:p>
          <a:p>
            <a:pPr algn="ctr"/>
            <a:br>
              <a:rPr lang="en-US" dirty="0">
                <a:sym typeface="Calibri"/>
              </a:rPr>
            </a:br>
            <a:endParaRPr lang="en-US" dirty="0"/>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C03895C-80EB-3122-3F38-54B3510FEBBB}"/>
              </a:ext>
            </a:extLst>
          </p:cNvPr>
          <p:cNvSpPr txBox="1"/>
          <p:nvPr/>
        </p:nvSpPr>
        <p:spPr>
          <a:xfrm>
            <a:off x="982941" y="7022374"/>
            <a:ext cx="41930415" cy="28623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60000"/>
                </a:solidFill>
                <a:latin typeface="Calibri"/>
                <a:ea typeface="Calibri"/>
                <a:cs typeface="Calibri"/>
              </a:rPr>
              <a:t>Abstract</a:t>
            </a:r>
            <a:r>
              <a:rPr lang="en-US" sz="4800" dirty="0">
                <a:solidFill>
                  <a:srgbClr val="760000"/>
                </a:solidFill>
                <a:latin typeface="Calibri"/>
                <a:ea typeface="Calibri"/>
                <a:cs typeface="Calibri"/>
              </a:rPr>
              <a:t>:</a:t>
            </a:r>
            <a:r>
              <a:rPr lang="en-US" sz="4400" dirty="0">
                <a:solidFill>
                  <a:srgbClr val="760000"/>
                </a:solidFill>
                <a:latin typeface="Calibri"/>
                <a:ea typeface="Calibri"/>
                <a:cs typeface="Calibri"/>
              </a:rPr>
              <a:t> </a:t>
            </a:r>
            <a:r>
              <a:rPr lang="en-US" sz="4400" i="1" dirty="0">
                <a:latin typeface="Calibri"/>
                <a:ea typeface="Calibri"/>
                <a:cs typeface="Calibri"/>
              </a:rPr>
              <a:t>Reanalysis data is one of many tools for meteorologists in the understanding of severe weather and forecasting. However, some weather parameters are more complicated to create accurate reanalysis models of than others. Two of these parameters are atmospheric water vapor and precipitable water content. Both parameters are crucial to studying and forecasting severe weather, but unfortunately, they are challenging to collect throughout the atmosphere as well as recreate accurate models of these variables. This study seeks to analyze observational and </a:t>
            </a:r>
            <a:r>
              <a:rPr lang="en-US" sz="4400" i="1">
                <a:latin typeface="Calibri"/>
                <a:ea typeface="Calibri"/>
                <a:cs typeface="Calibri"/>
              </a:rPr>
              <a:t>reanalysis</a:t>
            </a:r>
            <a:r>
              <a:rPr lang="en-US" sz="4400" i="1" dirty="0">
                <a:latin typeface="Calibri"/>
                <a:ea typeface="Calibri"/>
                <a:cs typeface="Calibri"/>
              </a:rPr>
              <a:t> data of atmospheric water vapor and precipitable water content and find solutions to the problems discovered.</a:t>
            </a:r>
            <a:endParaRPr lang="en-US" dirty="0"/>
          </a:p>
        </p:txBody>
      </p:sp>
      <p:sp>
        <p:nvSpPr>
          <p:cNvPr id="4" name="TextBox 3">
            <a:extLst>
              <a:ext uri="{FF2B5EF4-FFF2-40B4-BE49-F238E27FC236}">
                <a16:creationId xmlns:a16="http://schemas.microsoft.com/office/drawing/2014/main" id="{FC457F89-A0FD-C0D6-55A3-52D04461FECC}"/>
              </a:ext>
            </a:extLst>
          </p:cNvPr>
          <p:cNvSpPr txBox="1"/>
          <p:nvPr/>
        </p:nvSpPr>
        <p:spPr>
          <a:xfrm>
            <a:off x="992293" y="10100502"/>
            <a:ext cx="13823576" cy="57861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60000"/>
                </a:solidFill>
                <a:latin typeface="Calibri"/>
                <a:ea typeface="Calibri"/>
                <a:cs typeface="Calibri"/>
              </a:rPr>
              <a:t>Introduction: </a:t>
            </a:r>
            <a:r>
              <a:rPr lang="en-US" sz="4600" dirty="0">
                <a:latin typeface="Calibri"/>
                <a:ea typeface="Calibri"/>
                <a:cs typeface="Calibri"/>
              </a:rPr>
              <a:t>The reanalysis data creation process is still being improved for atmospheric water vapor and precipitable water content. Trends of El Niño-Southern Oscillation (ENSO) can be seen in observational data; however, reanalysis may not account for these trends. The observational data used comes from Tampa, Florida, (Latitude 27.95° N, Longitude 82.46° W, starred on the map, in figure 1).</a:t>
            </a:r>
            <a:endParaRPr lang="en-US" dirty="0"/>
          </a:p>
        </p:txBody>
      </p:sp>
      <p:sp>
        <p:nvSpPr>
          <p:cNvPr id="5" name="TextBox 4">
            <a:extLst>
              <a:ext uri="{FF2B5EF4-FFF2-40B4-BE49-F238E27FC236}">
                <a16:creationId xmlns:a16="http://schemas.microsoft.com/office/drawing/2014/main" id="{1672B350-BD7B-681C-B3D4-F5E2DB4137B7}"/>
              </a:ext>
            </a:extLst>
          </p:cNvPr>
          <p:cNvSpPr txBox="1"/>
          <p:nvPr/>
        </p:nvSpPr>
        <p:spPr>
          <a:xfrm>
            <a:off x="976738" y="16196640"/>
            <a:ext cx="13791466" cy="1003351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60000"/>
                </a:solidFill>
                <a:latin typeface="Calibri"/>
                <a:ea typeface="Calibri"/>
                <a:cs typeface="Calibri"/>
              </a:rPr>
              <a:t>Data and Methodology: </a:t>
            </a:r>
          </a:p>
          <a:p>
            <a:pPr marL="228600" indent="-228600">
              <a:buFont typeface=""/>
              <a:buChar char="•"/>
            </a:pPr>
            <a:r>
              <a:rPr lang="en-US" sz="4600" dirty="0">
                <a:latin typeface="Calibri"/>
                <a:ea typeface="Calibri"/>
                <a:cs typeface="Calibri"/>
              </a:rPr>
              <a:t>Relative humidity reanalysis data was used through the ECMWF’s ERA5 product for 2022 to be compared to the observational data, from the Iowa Mesonet, for Tampa, FL in 2022 (Figure 2).</a:t>
            </a:r>
          </a:p>
          <a:p>
            <a:pPr marL="228600" indent="-228600">
              <a:buFont typeface=""/>
              <a:buChar char="•"/>
            </a:pPr>
            <a:r>
              <a:rPr lang="en-US" sz="4600" dirty="0">
                <a:latin typeface="Calibri"/>
                <a:ea typeface="Calibri"/>
                <a:cs typeface="Calibri"/>
              </a:rPr>
              <a:t>Relative humidity values from 1960 to 2023 for Tampa, FL was averaged and plotted monthly then yearly (Figure 3). The monthly data was compared to NOAA’s average monthly data for accuracy.</a:t>
            </a:r>
          </a:p>
          <a:p>
            <a:pPr marL="228600" indent="-228600">
              <a:buFont typeface=""/>
              <a:buChar char="•"/>
            </a:pPr>
            <a:r>
              <a:rPr lang="en-US" sz="4600" dirty="0">
                <a:latin typeface="Calibri"/>
                <a:ea typeface="Calibri"/>
                <a:cs typeface="Calibri"/>
              </a:rPr>
              <a:t>Data for the region 22N to 32N latitude was collected monthly from Sept. of 2022 and 2007 (Figures 4 &amp; 5). These dates were chosen from the dataset to compare the events of Hurricane Ian (2022) and three tropical storms formed in the Gulf of Mexico (2007).</a:t>
            </a:r>
          </a:p>
        </p:txBody>
      </p:sp>
      <p:sp>
        <p:nvSpPr>
          <p:cNvPr id="6" name="TextBox 5">
            <a:extLst>
              <a:ext uri="{FF2B5EF4-FFF2-40B4-BE49-F238E27FC236}">
                <a16:creationId xmlns:a16="http://schemas.microsoft.com/office/drawing/2014/main" id="{51AC346B-FB8D-AB1C-59E7-DC6C2920E83B}"/>
              </a:ext>
            </a:extLst>
          </p:cNvPr>
          <p:cNvSpPr txBox="1"/>
          <p:nvPr/>
        </p:nvSpPr>
        <p:spPr>
          <a:xfrm>
            <a:off x="14900031" y="16699746"/>
            <a:ext cx="14012833" cy="249299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solidFill>
                  <a:srgbClr val="5B0F00"/>
                </a:solidFill>
                <a:latin typeface="Calibri"/>
                <a:ea typeface="Calibri"/>
                <a:cs typeface="Calibri"/>
              </a:rPr>
              <a:t>Figure 1</a:t>
            </a:r>
            <a:r>
              <a:rPr lang="en-US" sz="3800" dirty="0">
                <a:solidFill>
                  <a:srgbClr val="760000"/>
                </a:solidFill>
                <a:latin typeface="Calibri"/>
                <a:ea typeface="Calibri"/>
                <a:cs typeface="Calibri"/>
              </a:rPr>
              <a:t>: </a:t>
            </a:r>
            <a:r>
              <a:rPr lang="en-US" sz="3800" b="1" dirty="0">
                <a:solidFill>
                  <a:srgbClr val="760000"/>
                </a:solidFill>
                <a:latin typeface="Calibri"/>
                <a:ea typeface="Calibri"/>
                <a:cs typeface="Calibri"/>
              </a:rPr>
              <a:t>(Above) </a:t>
            </a:r>
            <a:r>
              <a:rPr lang="en-US" sz="3800" dirty="0">
                <a:latin typeface="Calibri"/>
                <a:ea typeface="Calibri"/>
                <a:cs typeface="Calibri"/>
              </a:rPr>
              <a:t> Using morphological compositing of the MIRS retrieval from several available operational microwave-frequency sensors, Total Precipitable Water is mapped for Hurricane Ian landfall. </a:t>
            </a:r>
            <a:endParaRPr lang="en-US" sz="3800" dirty="0"/>
          </a:p>
        </p:txBody>
      </p:sp>
      <p:sp>
        <p:nvSpPr>
          <p:cNvPr id="7" name="TextBox 6">
            <a:extLst>
              <a:ext uri="{FF2B5EF4-FFF2-40B4-BE49-F238E27FC236}">
                <a16:creationId xmlns:a16="http://schemas.microsoft.com/office/drawing/2014/main" id="{4CA86306-6E0B-F936-CD0D-83622A35A052}"/>
              </a:ext>
            </a:extLst>
          </p:cNvPr>
          <p:cNvSpPr txBox="1"/>
          <p:nvPr/>
        </p:nvSpPr>
        <p:spPr>
          <a:xfrm>
            <a:off x="14939180" y="19336037"/>
            <a:ext cx="14012833" cy="243143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solidFill>
                  <a:srgbClr val="5B0F00"/>
                </a:solidFill>
                <a:latin typeface="Calibri"/>
                <a:ea typeface="Calibri"/>
                <a:cs typeface="Calibri"/>
              </a:rPr>
              <a:t>Figure 2</a:t>
            </a:r>
            <a:r>
              <a:rPr lang="en-US" sz="3800" dirty="0">
                <a:solidFill>
                  <a:srgbClr val="760000"/>
                </a:solidFill>
                <a:latin typeface="Calibri"/>
                <a:ea typeface="Calibri"/>
                <a:cs typeface="Calibri"/>
              </a:rPr>
              <a:t>: </a:t>
            </a:r>
            <a:r>
              <a:rPr lang="en-US" sz="3800" b="1" dirty="0">
                <a:solidFill>
                  <a:srgbClr val="760000"/>
                </a:solidFill>
                <a:latin typeface="Calibri"/>
                <a:ea typeface="Calibri"/>
                <a:cs typeface="Calibri"/>
              </a:rPr>
              <a:t>(Below) </a:t>
            </a:r>
            <a:r>
              <a:rPr lang="en-US" sz="3800" dirty="0">
                <a:latin typeface="Calibri"/>
                <a:ea typeface="Calibri"/>
                <a:cs typeface="Calibri"/>
              </a:rPr>
              <a:t> Observational vs. reanalysis relative humidity data was averaged monthly for 2022. The purple line shows the monthly averaged relative humidity reanalysis data. The green line represents the monthly averaged relative humidity observational data.</a:t>
            </a:r>
            <a:endParaRPr lang="en-US" sz="3800" dirty="0"/>
          </a:p>
        </p:txBody>
      </p:sp>
      <p:sp>
        <p:nvSpPr>
          <p:cNvPr id="8" name="TextBox 7">
            <a:extLst>
              <a:ext uri="{FF2B5EF4-FFF2-40B4-BE49-F238E27FC236}">
                <a16:creationId xmlns:a16="http://schemas.microsoft.com/office/drawing/2014/main" id="{AE9D9E9F-E233-13CF-7275-F6D73F33F181}"/>
              </a:ext>
            </a:extLst>
          </p:cNvPr>
          <p:cNvSpPr txBox="1"/>
          <p:nvPr/>
        </p:nvSpPr>
        <p:spPr>
          <a:xfrm>
            <a:off x="976738" y="26359433"/>
            <a:ext cx="13831714" cy="30162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solidFill>
                  <a:srgbClr val="5B0F00"/>
                </a:solidFill>
                <a:latin typeface="Calibri"/>
                <a:ea typeface="Calibri"/>
                <a:cs typeface="Calibri"/>
              </a:rPr>
              <a:t>Figures 4&amp;5: (Below)</a:t>
            </a:r>
            <a:r>
              <a:rPr lang="en-US" sz="3800" dirty="0">
                <a:latin typeface="Calibri"/>
                <a:ea typeface="Calibri"/>
                <a:cs typeface="Calibri"/>
              </a:rPr>
              <a:t> Using radiosonde data from the ECMWF, average specific humidity (g*kg) for September was plotted from 200 to 1000 m in the atmosphere for 2007 and 2022 along the latitudes 22° N and 32° N. Standard deviation of the specific humidity was also plotted on the charts (black lines and values).</a:t>
            </a:r>
            <a:endParaRPr lang="en-US" sz="3800"/>
          </a:p>
        </p:txBody>
      </p:sp>
      <p:pic>
        <p:nvPicPr>
          <p:cNvPr id="11" name="Picture 10" descr="A comparison of different colored lines&#10;&#10;AI-generated content may be incorrect.">
            <a:extLst>
              <a:ext uri="{FF2B5EF4-FFF2-40B4-BE49-F238E27FC236}">
                <a16:creationId xmlns:a16="http://schemas.microsoft.com/office/drawing/2014/main" id="{EA52BB92-4CCA-7D9A-8CF0-EB10A114177D}"/>
              </a:ext>
            </a:extLst>
          </p:cNvPr>
          <p:cNvPicPr>
            <a:picLocks noChangeAspect="1"/>
          </p:cNvPicPr>
          <p:nvPr/>
        </p:nvPicPr>
        <p:blipFill>
          <a:blip r:embed="rId3"/>
          <a:stretch>
            <a:fillRect/>
          </a:stretch>
        </p:blipFill>
        <p:spPr>
          <a:xfrm>
            <a:off x="967554" y="29469037"/>
            <a:ext cx="21464593" cy="8606829"/>
          </a:xfrm>
          <a:prstGeom prst="rect">
            <a:avLst/>
          </a:prstGeom>
          <a:ln>
            <a:solidFill>
              <a:schemeClr val="tx1"/>
            </a:solidFill>
          </a:ln>
        </p:spPr>
      </p:pic>
      <p:sp>
        <p:nvSpPr>
          <p:cNvPr id="13" name="TextBox 12">
            <a:extLst>
              <a:ext uri="{FF2B5EF4-FFF2-40B4-BE49-F238E27FC236}">
                <a16:creationId xmlns:a16="http://schemas.microsoft.com/office/drawing/2014/main" id="{92875977-B133-7886-7054-B6638A7728A1}"/>
              </a:ext>
            </a:extLst>
          </p:cNvPr>
          <p:cNvSpPr txBox="1"/>
          <p:nvPr/>
        </p:nvSpPr>
        <p:spPr>
          <a:xfrm>
            <a:off x="29064746" y="10098940"/>
            <a:ext cx="13831714" cy="784947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60000"/>
                </a:solidFill>
                <a:latin typeface="Calibri"/>
                <a:ea typeface="Calibri"/>
                <a:cs typeface="Calibri"/>
              </a:rPr>
              <a:t>Results:</a:t>
            </a:r>
          </a:p>
          <a:p>
            <a:pPr marL="228600" indent="-228600">
              <a:buFont typeface=""/>
              <a:buChar char="•"/>
            </a:pPr>
            <a:r>
              <a:rPr lang="en-US" sz="4600" dirty="0">
                <a:latin typeface="Calibri"/>
                <a:ea typeface="Calibri"/>
                <a:cs typeface="Calibri"/>
              </a:rPr>
              <a:t>ASOS vs. ERA5 Reanalysis Results:</a:t>
            </a:r>
          </a:p>
          <a:p>
            <a:pPr marL="685800" lvl="1" indent="-228600">
              <a:buFont typeface="Courier New"/>
              <a:buChar char="o"/>
            </a:pPr>
            <a:r>
              <a:rPr lang="en-US" sz="4600" dirty="0">
                <a:latin typeface="Calibri"/>
                <a:ea typeface="Calibri"/>
              </a:rPr>
              <a:t>Maximum Temperature Correlation: ~71%</a:t>
            </a:r>
            <a:endParaRPr lang="en-US" dirty="0">
              <a:latin typeface="Calibri"/>
              <a:ea typeface="Calibri"/>
            </a:endParaRPr>
          </a:p>
          <a:p>
            <a:pPr marL="685800" lvl="1" indent="-228600">
              <a:buFont typeface="Courier New"/>
              <a:buChar char="o"/>
            </a:pPr>
            <a:r>
              <a:rPr lang="en-US" sz="4600" dirty="0">
                <a:latin typeface="Calibri"/>
                <a:ea typeface="Calibri"/>
              </a:rPr>
              <a:t>Minimum Temperature Correlation: ~73%</a:t>
            </a:r>
            <a:endParaRPr lang="en-US" dirty="0">
              <a:ea typeface="Calibri"/>
            </a:endParaRPr>
          </a:p>
          <a:p>
            <a:pPr marL="685800" lvl="1" indent="-228600">
              <a:buFont typeface="Courier New"/>
              <a:buChar char="o"/>
            </a:pPr>
            <a:r>
              <a:rPr lang="en-US" sz="4600" dirty="0">
                <a:latin typeface="Calibri"/>
                <a:ea typeface="Calibri"/>
              </a:rPr>
              <a:t>Relative Humidity Correlation: ~16%</a:t>
            </a:r>
            <a:endParaRPr lang="en-US" dirty="0">
              <a:ea typeface="Calibri"/>
            </a:endParaRPr>
          </a:p>
          <a:p>
            <a:pPr marL="228600" indent="-228600">
              <a:buFont typeface="Courier New"/>
              <a:buChar char="•"/>
            </a:pPr>
            <a:r>
              <a:rPr lang="en-US" sz="4600" dirty="0">
                <a:latin typeface="Calibri"/>
                <a:ea typeface="Calibri"/>
              </a:rPr>
              <a:t>ASOS vs. NOAA monthly relative humidity resulted in an average of 73.22% for the ASOS data, and 86% provided by NOAA. (Figure 3)</a:t>
            </a:r>
            <a:endParaRPr lang="en-US" dirty="0">
              <a:latin typeface="Calibri"/>
            </a:endParaRPr>
          </a:p>
          <a:p>
            <a:pPr marL="228600" indent="-228600">
              <a:buFont typeface="Courier New"/>
              <a:buChar char="•"/>
            </a:pPr>
            <a:r>
              <a:rPr lang="en-US" sz="4600" dirty="0">
                <a:latin typeface="Calibri"/>
                <a:ea typeface="Calibri"/>
              </a:rPr>
              <a:t>Figures 4 and 5 show the similarity in average standard deviation for 2022 was 3.25 and the standard deviation for 2007 was 3.3.</a:t>
            </a:r>
            <a:endParaRPr lang="en-US" dirty="0">
              <a:latin typeface="Calibri"/>
            </a:endParaRPr>
          </a:p>
        </p:txBody>
      </p:sp>
      <p:sp>
        <p:nvSpPr>
          <p:cNvPr id="14" name="TextBox 13">
            <a:extLst>
              <a:ext uri="{FF2B5EF4-FFF2-40B4-BE49-F238E27FC236}">
                <a16:creationId xmlns:a16="http://schemas.microsoft.com/office/drawing/2014/main" id="{549E04BF-402E-A51D-9A94-5A3AB69CE500}"/>
              </a:ext>
            </a:extLst>
          </p:cNvPr>
          <p:cNvSpPr txBox="1"/>
          <p:nvPr/>
        </p:nvSpPr>
        <p:spPr>
          <a:xfrm>
            <a:off x="29104999" y="18209059"/>
            <a:ext cx="13791465" cy="600164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760000"/>
                </a:solidFill>
                <a:latin typeface="Calibri"/>
                <a:ea typeface="Calibri"/>
                <a:cs typeface="Calibri"/>
              </a:rPr>
              <a:t>Conclusions &amp; Recommendations: </a:t>
            </a:r>
            <a:r>
              <a:rPr lang="en-US" sz="4800">
                <a:latin typeface="Calibri"/>
                <a:ea typeface="Calibri"/>
                <a:cs typeface="Calibri"/>
              </a:rPr>
              <a:t>Water vapor concentration model creation and reanalysis requires modification as more errors are becoming apparent. The effects of ENSO may have been overlooked when the ERA5 product created reanalysis data (Figure 2). Current satellite data like the MIMIC-TPW2 product can aid in the development of the solutions to the reanalysis inaccuracies.</a:t>
            </a:r>
            <a:endParaRPr lang="en-US"/>
          </a:p>
        </p:txBody>
      </p:sp>
      <p:pic>
        <p:nvPicPr>
          <p:cNvPr id="16" name="Picture 15">
            <a:extLst>
              <a:ext uri="{FF2B5EF4-FFF2-40B4-BE49-F238E27FC236}">
                <a16:creationId xmlns:a16="http://schemas.microsoft.com/office/drawing/2014/main" id="{ABAF1383-89CD-C4A2-4790-F36C10697005}"/>
              </a:ext>
            </a:extLst>
          </p:cNvPr>
          <p:cNvPicPr>
            <a:picLocks noChangeAspect="1"/>
          </p:cNvPicPr>
          <p:nvPr/>
        </p:nvPicPr>
        <p:blipFill>
          <a:blip r:embed="rId4"/>
          <a:stretch>
            <a:fillRect/>
          </a:stretch>
        </p:blipFill>
        <p:spPr>
          <a:xfrm>
            <a:off x="22724501" y="29493728"/>
            <a:ext cx="20184361" cy="8597302"/>
          </a:xfrm>
          <a:prstGeom prst="rect">
            <a:avLst/>
          </a:prstGeom>
          <a:ln>
            <a:solidFill>
              <a:schemeClr val="tx1"/>
            </a:solidFill>
          </a:ln>
        </p:spPr>
      </p:pic>
      <p:sp>
        <p:nvSpPr>
          <p:cNvPr id="17" name="TextBox 16">
            <a:extLst>
              <a:ext uri="{FF2B5EF4-FFF2-40B4-BE49-F238E27FC236}">
                <a16:creationId xmlns:a16="http://schemas.microsoft.com/office/drawing/2014/main" id="{AB4FC586-D76A-E8E8-FE82-AF973E11D0BE}"/>
              </a:ext>
            </a:extLst>
          </p:cNvPr>
          <p:cNvSpPr txBox="1"/>
          <p:nvPr/>
        </p:nvSpPr>
        <p:spPr>
          <a:xfrm>
            <a:off x="31318290" y="37105836"/>
            <a:ext cx="3950660" cy="507831"/>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a:t>Time Series</a:t>
            </a:r>
            <a:endParaRPr lang="en-US"/>
          </a:p>
        </p:txBody>
      </p:sp>
      <p:sp>
        <p:nvSpPr>
          <p:cNvPr id="18" name="TextBox 17">
            <a:extLst>
              <a:ext uri="{FF2B5EF4-FFF2-40B4-BE49-F238E27FC236}">
                <a16:creationId xmlns:a16="http://schemas.microsoft.com/office/drawing/2014/main" id="{429F55F7-4FE6-8A6B-5BE0-8D59B97DED7A}"/>
              </a:ext>
            </a:extLst>
          </p:cNvPr>
          <p:cNvSpPr txBox="1"/>
          <p:nvPr/>
        </p:nvSpPr>
        <p:spPr>
          <a:xfrm>
            <a:off x="34517373" y="24628722"/>
            <a:ext cx="8357892" cy="450892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100" b="1" dirty="0">
                <a:solidFill>
                  <a:srgbClr val="5B0F00"/>
                </a:solidFill>
                <a:latin typeface="Calibri"/>
                <a:ea typeface="Calibri"/>
                <a:cs typeface="Calibri"/>
              </a:rPr>
              <a:t>Figure 3: (Below) </a:t>
            </a:r>
            <a:endParaRPr lang="en-US" sz="4100">
              <a:ea typeface="Calibri"/>
            </a:endParaRPr>
          </a:p>
          <a:p>
            <a:r>
              <a:rPr lang="en-US" sz="4100" dirty="0">
                <a:latin typeface="Calibri"/>
                <a:ea typeface="Calibri"/>
                <a:cs typeface="Calibri"/>
              </a:rPr>
              <a:t>Observational and monthly average relative humidity is plotted to compare the trends from 1960 to 2023. The monthly average is shown to be much higher than the calculated average from the observational data.</a:t>
            </a:r>
            <a:endParaRPr lang="en-US" sz="4100" dirty="0">
              <a:ea typeface="Calibri"/>
            </a:endParaRPr>
          </a:p>
        </p:txBody>
      </p:sp>
      <p:sp>
        <p:nvSpPr>
          <p:cNvPr id="21" name="TextBox 20">
            <a:extLst>
              <a:ext uri="{FF2B5EF4-FFF2-40B4-BE49-F238E27FC236}">
                <a16:creationId xmlns:a16="http://schemas.microsoft.com/office/drawing/2014/main" id="{9A9966D0-6407-65C6-8E52-AF9FB2A6EE90}"/>
              </a:ext>
            </a:extLst>
          </p:cNvPr>
          <p:cNvSpPr txBox="1"/>
          <p:nvPr/>
        </p:nvSpPr>
        <p:spPr>
          <a:xfrm>
            <a:off x="29105046" y="24447623"/>
            <a:ext cx="5117873" cy="48782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100" b="1" dirty="0">
                <a:solidFill>
                  <a:srgbClr val="760000"/>
                </a:solidFill>
                <a:latin typeface="Calibri"/>
                <a:ea typeface="Calibri"/>
                <a:cs typeface="Calibri"/>
              </a:rPr>
              <a:t>References:</a:t>
            </a:r>
            <a:r>
              <a:rPr lang="en-US" sz="4100" dirty="0">
                <a:latin typeface="Calibri"/>
                <a:ea typeface="Calibri"/>
                <a:cs typeface="Calibri"/>
              </a:rPr>
              <a:t> </a:t>
            </a: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a:p>
            <a:endParaRPr lang="en-US" sz="2700" dirty="0">
              <a:ea typeface="Calibri"/>
            </a:endParaRPr>
          </a:p>
        </p:txBody>
      </p:sp>
      <p:pic>
        <p:nvPicPr>
          <p:cNvPr id="22" name="Picture 21" descr="A qr code with black squares&#10;&#10;AI-generated content may be incorrect.">
            <a:extLst>
              <a:ext uri="{FF2B5EF4-FFF2-40B4-BE49-F238E27FC236}">
                <a16:creationId xmlns:a16="http://schemas.microsoft.com/office/drawing/2014/main" id="{944F02DA-16B1-979B-F5D5-50D33E1A84D5}"/>
              </a:ext>
            </a:extLst>
          </p:cNvPr>
          <p:cNvPicPr>
            <a:picLocks noChangeAspect="1"/>
          </p:cNvPicPr>
          <p:nvPr/>
        </p:nvPicPr>
        <p:blipFill>
          <a:blip r:embed="rId5"/>
          <a:srcRect l="2497" t="1899" r="3422" b="2656"/>
          <a:stretch/>
        </p:blipFill>
        <p:spPr>
          <a:xfrm>
            <a:off x="29811465" y="25076558"/>
            <a:ext cx="3694876" cy="4072655"/>
          </a:xfrm>
          <a:prstGeom prst="rect">
            <a:avLst/>
          </a:prstGeom>
        </p:spPr>
      </p:pic>
      <p:pic>
        <p:nvPicPr>
          <p:cNvPr id="9" name="Picture 8" descr="A graph with green and purple lines&#10;&#10;AI-generated content may be incorrect.">
            <a:extLst>
              <a:ext uri="{FF2B5EF4-FFF2-40B4-BE49-F238E27FC236}">
                <a16:creationId xmlns:a16="http://schemas.microsoft.com/office/drawing/2014/main" id="{E059BC19-A1D6-5BC3-EE52-1256699F74EB}"/>
              </a:ext>
            </a:extLst>
          </p:cNvPr>
          <p:cNvPicPr>
            <a:picLocks noChangeAspect="1"/>
          </p:cNvPicPr>
          <p:nvPr/>
        </p:nvPicPr>
        <p:blipFill>
          <a:blip r:embed="rId6"/>
          <a:stretch>
            <a:fillRect/>
          </a:stretch>
        </p:blipFill>
        <p:spPr>
          <a:xfrm>
            <a:off x="14987763" y="21915102"/>
            <a:ext cx="13949532" cy="7447322"/>
          </a:xfrm>
          <a:prstGeom prst="rect">
            <a:avLst/>
          </a:prstGeom>
          <a:ln>
            <a:solidFill>
              <a:schemeClr val="tx1"/>
            </a:solidFill>
          </a:ln>
        </p:spPr>
      </p:pic>
      <p:pic>
        <p:nvPicPr>
          <p:cNvPr id="10" name="Picture 9" descr="A map of the united states&#10;&#10;AI-generated content may be incorrect.">
            <a:extLst>
              <a:ext uri="{FF2B5EF4-FFF2-40B4-BE49-F238E27FC236}">
                <a16:creationId xmlns:a16="http://schemas.microsoft.com/office/drawing/2014/main" id="{65982F0E-10BD-92D2-DB0F-A8E2FE69344D}"/>
              </a:ext>
            </a:extLst>
          </p:cNvPr>
          <p:cNvPicPr>
            <a:picLocks noChangeAspect="1"/>
          </p:cNvPicPr>
          <p:nvPr/>
        </p:nvPicPr>
        <p:blipFill>
          <a:blip r:embed="rId7"/>
          <a:srcRect l="156" r="279" b="1135"/>
          <a:stretch/>
        </p:blipFill>
        <p:spPr>
          <a:xfrm>
            <a:off x="14930669" y="10121261"/>
            <a:ext cx="13990783" cy="6315975"/>
          </a:xfrm>
          <a:prstGeom prst="rect">
            <a:avLst/>
          </a:prstGeom>
          <a:ln>
            <a:solidFill>
              <a:schemeClr val="tx1"/>
            </a:solidFill>
          </a:ln>
        </p:spPr>
      </p:pic>
      <p:pic>
        <p:nvPicPr>
          <p:cNvPr id="20" name="Graphic 19" descr="Badge New with solid fill">
            <a:extLst>
              <a:ext uri="{FF2B5EF4-FFF2-40B4-BE49-F238E27FC236}">
                <a16:creationId xmlns:a16="http://schemas.microsoft.com/office/drawing/2014/main" id="{F01D2021-8413-D9A9-5703-5FC3AF9851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773867" y="13792676"/>
            <a:ext cx="914220" cy="9144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shopper</dc:creator>
  <cp:revision>268</cp:revision>
  <dcterms:created xsi:type="dcterms:W3CDTF">2007-04-04T14:17:42Z</dcterms:created>
  <dcterms:modified xsi:type="dcterms:W3CDTF">2025-04-18T01:39:32Z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