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6"/>
  </p:notesMasterIdLst>
  <p:sldIdLst>
    <p:sldId id="257" r:id="rId5"/>
  </p:sldIdLst>
  <p:sldSz cx="43891200" cy="38404800"/>
  <p:notesSz cx="68580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2096">
          <p15:clr>
            <a:srgbClr val="A4A3A4"/>
          </p15:clr>
        </p15:guide>
        <p15:guide id="2" pos="13824">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 roundtripDataSignature="AMtx7mh4STXvP7kDno4AlMoqyKqfzKdN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0000"/>
    <a:srgbClr val="B1AB5F"/>
    <a:srgbClr val="BC0000"/>
    <a:srgbClr val="8E0000"/>
    <a:srgbClr val="A50021"/>
    <a:srgbClr val="C5C189"/>
    <a:srgbClr val="B5AF67"/>
    <a:srgbClr val="D60000"/>
    <a:srgbClr val="D3D3D3"/>
    <a:srgbClr val="00A7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D9CB6D-C166-4511-83FB-FEF19CC92E39}" v="5" dt="2025-04-18T14:49:46.967"/>
    <p1510:client id="{0D13050F-CB96-4A24-B707-13F31772D5F6}" v="38" dt="2025-04-18T21:46:55.550"/>
  </p1510:revLst>
</p1510:revInfo>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4" d="100"/>
          <a:sy n="14" d="100"/>
        </p:scale>
        <p:origin x="2011" y="10"/>
      </p:cViewPr>
      <p:guideLst>
        <p:guide orient="horz" pos="12096"/>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6513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4" y="0"/>
            <a:ext cx="2971800" cy="46513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38275" y="696913"/>
            <a:ext cx="398145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14838"/>
            <a:ext cx="5486400" cy="41846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1pPr>
            <a:lvl2pPr marL="914400" marR="0" lvl="1"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2pPr>
            <a:lvl3pPr marL="1371600" marR="0" lvl="2"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3pPr>
            <a:lvl4pPr marL="1828800" marR="0" lvl="3"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4pPr>
            <a:lvl5pPr marL="2286000" marR="0" lvl="4" indent="-228600" algn="l" rtl="0">
              <a:spcBef>
                <a:spcPts val="728"/>
              </a:spcBef>
              <a:spcAft>
                <a:spcPts val="0"/>
              </a:spcAft>
              <a:buSzPts val="1400"/>
              <a:buNone/>
              <a:defRPr sz="2427"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2427"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675"/>
            <a:ext cx="2971800" cy="465138"/>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0516" b="1"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0516" b="1"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0516" b="1"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0516" b="1"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516" b="1"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516" b="1"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516" b="1"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516" b="1"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4" y="8829675"/>
            <a:ext cx="2971800" cy="465138"/>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53320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6"/>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p:cSld name="Vertical Title and Text">
    <p:spTree>
      <p:nvGrpSpPr>
        <p:cNvPr id="1" name="Shape 44"/>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19" name="Google Shape;19;p6"/>
          <p:cNvSpPr txBox="1">
            <a:spLocks noGrp="1"/>
          </p:cNvSpPr>
          <p:nvPr>
            <p:ph type="body" idx="1" hasCustomPrompt="1"/>
          </p:nvPr>
        </p:nvSpPr>
        <p:spPr>
          <a:xfrm>
            <a:off x="2193927" y="8960472"/>
            <a:ext cx="39503351" cy="25346257"/>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r>
              <a:rPr lang="en-US"/>
              <a:t>F</a:t>
            </a:r>
          </a:p>
          <a:p>
            <a:pPr lvl="1"/>
            <a:r>
              <a:rPr lang="en-US"/>
              <a:t>f</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0"/>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3" name="Google Shape;23;p8"/>
          <p:cNvSpPr txBox="1">
            <a:spLocks noGrp="1"/>
          </p:cNvSpPr>
          <p:nvPr>
            <p:ph type="body" idx="1"/>
          </p:nvPr>
        </p:nvSpPr>
        <p:spPr>
          <a:xfrm>
            <a:off x="2193927" y="8960472"/>
            <a:ext cx="19599275"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
        <p:nvSpPr>
          <p:cNvPr id="24" name="Google Shape;24;p8"/>
          <p:cNvSpPr txBox="1">
            <a:spLocks noGrp="1"/>
          </p:cNvSpPr>
          <p:nvPr>
            <p:ph type="body" idx="2"/>
          </p:nvPr>
        </p:nvSpPr>
        <p:spPr>
          <a:xfrm>
            <a:off x="22098000" y="8960472"/>
            <a:ext cx="19599276" cy="25346257"/>
          </a:xfrm>
          <a:prstGeom prst="rect">
            <a:avLst/>
          </a:prstGeom>
          <a:noFill/>
          <a:ln>
            <a:noFill/>
          </a:ln>
        </p:spPr>
        <p:txBody>
          <a:bodyPr spcFirstLastPara="1" wrap="square" lIns="91425" tIns="45700" rIns="91425" bIns="45700" anchor="t" anchorCtr="0">
            <a:noAutofit/>
          </a:bodyPr>
          <a:lstStyle>
            <a:lvl1pPr marL="457200" marR="0" lvl="0"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1pPr>
            <a:lvl2pPr marL="914400" marR="0" lvl="1"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2pPr>
            <a:lvl3pPr marL="1371600" marR="0" lvl="2"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3pPr>
            <a:lvl4pPr marL="1828800" marR="0" lvl="3"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4pPr>
            <a:lvl5pPr marL="2286000" marR="0" lvl="4"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5pPr>
            <a:lvl6pPr marL="2743200" marR="0" lvl="5"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6pPr>
            <a:lvl7pPr marL="3200400" marR="0" lvl="6"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7pPr>
            <a:lvl8pPr marL="3657600" marR="0" lvl="7"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8pPr>
            <a:lvl9pPr marL="4114800" marR="0" lvl="8"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9"/>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27" name="Google Shape;27;p9"/>
          <p:cNvSpPr txBox="1">
            <a:spLocks noGrp="1"/>
          </p:cNvSpPr>
          <p:nvPr>
            <p:ph type="body" idx="1"/>
          </p:nvPr>
        </p:nvSpPr>
        <p:spPr>
          <a:xfrm>
            <a:off x="2193926" y="8596198"/>
            <a:ext cx="19392900"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28" name="Google Shape;28;p9"/>
          <p:cNvSpPr txBox="1">
            <a:spLocks noGrp="1"/>
          </p:cNvSpPr>
          <p:nvPr>
            <p:ph type="body" idx="2"/>
          </p:nvPr>
        </p:nvSpPr>
        <p:spPr>
          <a:xfrm>
            <a:off x="2193926" y="12180385"/>
            <a:ext cx="19392900"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
        <p:nvSpPr>
          <p:cNvPr id="29" name="Google Shape;29;p9"/>
          <p:cNvSpPr txBox="1">
            <a:spLocks noGrp="1"/>
          </p:cNvSpPr>
          <p:nvPr>
            <p:ph type="body" idx="3"/>
          </p:nvPr>
        </p:nvSpPr>
        <p:spPr>
          <a:xfrm>
            <a:off x="22294852" y="8596198"/>
            <a:ext cx="19402426" cy="3584188"/>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960"/>
              </a:spcBef>
              <a:spcAft>
                <a:spcPts val="0"/>
              </a:spcAft>
              <a:buClr>
                <a:schemeClr val="dk1"/>
              </a:buClr>
              <a:buSzPts val="4800"/>
              <a:buFont typeface="Arial"/>
              <a:buNone/>
              <a:defRPr sz="4800" b="1" i="0" u="none" strike="noStrike" cap="none">
                <a:solidFill>
                  <a:schemeClr val="dk1"/>
                </a:solidFill>
                <a:latin typeface="Arial"/>
                <a:ea typeface="Arial"/>
                <a:cs typeface="Arial"/>
                <a:sym typeface="Arial"/>
              </a:defRPr>
            </a:lvl1pPr>
            <a:lvl2pPr marL="914400" marR="0" lvl="1" indent="-228600" algn="l" rtl="0">
              <a:spcBef>
                <a:spcPts val="800"/>
              </a:spcBef>
              <a:spcAft>
                <a:spcPts val="0"/>
              </a:spcAft>
              <a:buClr>
                <a:schemeClr val="dk1"/>
              </a:buClr>
              <a:buSzPts val="4000"/>
              <a:buFont typeface="Arial"/>
              <a:buNone/>
              <a:defRPr sz="4000" b="1" i="0" u="none" strike="noStrike" cap="none">
                <a:solidFill>
                  <a:schemeClr val="dk1"/>
                </a:solidFill>
                <a:latin typeface="Arial"/>
                <a:ea typeface="Arial"/>
                <a:cs typeface="Arial"/>
                <a:sym typeface="Arial"/>
              </a:defRPr>
            </a:lvl2pPr>
            <a:lvl3pPr marL="1371600" marR="0" lvl="2" indent="-228600" algn="l" rtl="0">
              <a:spcBef>
                <a:spcPts val="720"/>
              </a:spcBef>
              <a:spcAft>
                <a:spcPts val="0"/>
              </a:spcAft>
              <a:buClr>
                <a:schemeClr val="dk1"/>
              </a:buClr>
              <a:buSzPts val="3600"/>
              <a:buFont typeface="Arial"/>
              <a:buNone/>
              <a:defRPr sz="3600" b="1" i="0" u="none" strike="noStrike" cap="none">
                <a:solidFill>
                  <a:schemeClr val="dk1"/>
                </a:solidFill>
                <a:latin typeface="Arial"/>
                <a:ea typeface="Arial"/>
                <a:cs typeface="Arial"/>
                <a:sym typeface="Arial"/>
              </a:defRPr>
            </a:lvl3pPr>
            <a:lvl4pPr marL="1828800" marR="0" lvl="3"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4pPr>
            <a:lvl5pPr marL="2286000" marR="0" lvl="4"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5pPr>
            <a:lvl6pPr marL="2743200" marR="0" lvl="5"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6pPr>
            <a:lvl7pPr marL="3200400" marR="0" lvl="6"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7pPr>
            <a:lvl8pPr marL="3657600" marR="0" lvl="7"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8pPr>
            <a:lvl9pPr marL="4114800" marR="0" lvl="8" indent="-228600" algn="l" rtl="0">
              <a:spcBef>
                <a:spcPts val="64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9pPr>
          </a:lstStyle>
          <a:p>
            <a:endParaRPr/>
          </a:p>
        </p:txBody>
      </p:sp>
      <p:sp>
        <p:nvSpPr>
          <p:cNvPr id="30" name="Google Shape;30;p9"/>
          <p:cNvSpPr txBox="1">
            <a:spLocks noGrp="1"/>
          </p:cNvSpPr>
          <p:nvPr>
            <p:ph type="body" idx="4"/>
          </p:nvPr>
        </p:nvSpPr>
        <p:spPr>
          <a:xfrm>
            <a:off x="22294852" y="12180385"/>
            <a:ext cx="19402426" cy="22126342"/>
          </a:xfrm>
          <a:prstGeom prst="rect">
            <a:avLst/>
          </a:prstGeom>
          <a:noFill/>
          <a:ln>
            <a:noFill/>
          </a:ln>
        </p:spPr>
        <p:txBody>
          <a:bodyPr spcFirstLastPara="1" wrap="square" lIns="91425" tIns="45700" rIns="91425" bIns="45700" anchor="t" anchorCtr="0">
            <a:noAutofit/>
          </a:bodyPr>
          <a:lstStyle>
            <a:lvl1pPr marL="457200" marR="0" lvl="0"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1pPr>
            <a:lvl2pPr marL="914400" marR="0" lvl="1"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2pPr>
            <a:lvl3pPr marL="1371600" marR="0" lvl="2" indent="-457200" algn="l" rtl="0">
              <a:spcBef>
                <a:spcPts val="720"/>
              </a:spcBef>
              <a:spcAft>
                <a:spcPts val="0"/>
              </a:spcAft>
              <a:buClr>
                <a:schemeClr val="dk1"/>
              </a:buClr>
              <a:buSzPts val="3600"/>
              <a:buFont typeface="Arial"/>
              <a:buChar char="•"/>
              <a:defRPr sz="3600" b="0" i="0" u="none" strike="noStrike" cap="none">
                <a:solidFill>
                  <a:schemeClr val="dk1"/>
                </a:solidFill>
                <a:latin typeface="Arial"/>
                <a:ea typeface="Arial"/>
                <a:cs typeface="Arial"/>
                <a:sym typeface="Arial"/>
              </a:defRPr>
            </a:lvl3pPr>
            <a:lvl4pPr marL="1828800" marR="0" lvl="3"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4pPr>
            <a:lvl5pPr marL="2286000" marR="0" lvl="4"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5pPr>
            <a:lvl6pPr marL="2743200" marR="0" lvl="5"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6pPr>
            <a:lvl7pPr marL="3200400" marR="0" lvl="6"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7pPr>
            <a:lvl8pPr marL="3657600" marR="0" lvl="7"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8pPr>
            <a:lvl9pPr marL="4114800" marR="0" lvl="8"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0"/>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3"/>
        <p:cNvGrpSpPr/>
        <p:nvPr/>
      </p:nvGrpSpPr>
      <p:grpSpPr>
        <a:xfrm>
          <a:off x="0" y="0"/>
          <a:ext cx="0" cy="0"/>
          <a:chOff x="0" y="0"/>
          <a:chExt cx="0" cy="0"/>
        </a:xfrm>
      </p:grpSpPr>
      <p:sp>
        <p:nvSpPr>
          <p:cNvPr id="34" name="Google Shape;34;p11"/>
          <p:cNvSpPr txBox="1">
            <a:spLocks noGrp="1"/>
          </p:cNvSpPr>
          <p:nvPr>
            <p:ph type="title"/>
          </p:nvPr>
        </p:nvSpPr>
        <p:spPr>
          <a:xfrm>
            <a:off x="2193926" y="1528646"/>
            <a:ext cx="14439900" cy="6508132"/>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5" name="Google Shape;35;p11"/>
          <p:cNvSpPr txBox="1">
            <a:spLocks noGrp="1"/>
          </p:cNvSpPr>
          <p:nvPr>
            <p:ph type="body" idx="1"/>
          </p:nvPr>
        </p:nvSpPr>
        <p:spPr>
          <a:xfrm>
            <a:off x="17160877" y="1528648"/>
            <a:ext cx="24536399" cy="32778079"/>
          </a:xfrm>
          <a:prstGeom prst="rect">
            <a:avLst/>
          </a:prstGeom>
          <a:noFill/>
          <a:ln>
            <a:noFill/>
          </a:ln>
        </p:spPr>
        <p:txBody>
          <a:bodyPr spcFirstLastPara="1" wrap="square" lIns="91425" tIns="45700" rIns="91425" bIns="45700" anchor="t" anchorCtr="0">
            <a:noAutofit/>
          </a:bodyPr>
          <a:lstStyle>
            <a:lvl1pPr marL="457200" marR="0" lvl="0" indent="-635000" algn="l" rtl="0">
              <a:spcBef>
                <a:spcPts val="1280"/>
              </a:spcBef>
              <a:spcAft>
                <a:spcPts val="0"/>
              </a:spcAft>
              <a:buClr>
                <a:schemeClr val="dk1"/>
              </a:buClr>
              <a:buSzPts val="6400"/>
              <a:buFont typeface="Arial"/>
              <a:buChar char="•"/>
              <a:defRPr sz="6400" b="0" i="0" u="none" strike="noStrike" cap="none">
                <a:solidFill>
                  <a:schemeClr val="dk1"/>
                </a:solidFill>
                <a:latin typeface="Arial"/>
                <a:ea typeface="Arial"/>
                <a:cs typeface="Arial"/>
                <a:sym typeface="Arial"/>
              </a:defRPr>
            </a:lvl1pPr>
            <a:lvl2pPr marL="914400" marR="0" lvl="1" indent="-584200" algn="l" rtl="0">
              <a:spcBef>
                <a:spcPts val="1120"/>
              </a:spcBef>
              <a:spcAft>
                <a:spcPts val="0"/>
              </a:spcAft>
              <a:buClr>
                <a:schemeClr val="dk1"/>
              </a:buClr>
              <a:buSzPts val="5600"/>
              <a:buFont typeface="Arial"/>
              <a:buChar char="–"/>
              <a:defRPr sz="5600" b="0" i="0" u="none" strike="noStrike" cap="none">
                <a:solidFill>
                  <a:schemeClr val="dk1"/>
                </a:solidFill>
                <a:latin typeface="Arial"/>
                <a:ea typeface="Arial"/>
                <a:cs typeface="Arial"/>
                <a:sym typeface="Arial"/>
              </a:defRPr>
            </a:lvl2pPr>
            <a:lvl3pPr marL="1371600" marR="0" lvl="2" indent="-533400" algn="l" rtl="0">
              <a:spcBef>
                <a:spcPts val="960"/>
              </a:spcBef>
              <a:spcAft>
                <a:spcPts val="0"/>
              </a:spcAft>
              <a:buClr>
                <a:schemeClr val="dk1"/>
              </a:buClr>
              <a:buSzPts val="4800"/>
              <a:buFont typeface="Arial"/>
              <a:buChar char="•"/>
              <a:defRPr sz="4800" b="0" i="0" u="none" strike="noStrike" cap="none">
                <a:solidFill>
                  <a:schemeClr val="dk1"/>
                </a:solidFill>
                <a:latin typeface="Arial"/>
                <a:ea typeface="Arial"/>
                <a:cs typeface="Arial"/>
                <a:sym typeface="Arial"/>
              </a:defRPr>
            </a:lvl3pPr>
            <a:lvl4pPr marL="1828800" marR="0" lvl="3"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4pPr>
            <a:lvl5pPr marL="2286000" marR="0" lvl="4"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5pPr>
            <a:lvl6pPr marL="2743200" marR="0" lvl="5"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6pPr>
            <a:lvl7pPr marL="3200400" marR="0" lvl="6"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7pPr>
            <a:lvl8pPr marL="3657600" marR="0" lvl="7"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8pPr>
            <a:lvl9pPr marL="4114800" marR="0" lvl="8" indent="-482600" algn="l" rtl="0">
              <a:spcBef>
                <a:spcPts val="800"/>
              </a:spcBef>
              <a:spcAft>
                <a:spcPts val="0"/>
              </a:spcAft>
              <a:buClr>
                <a:schemeClr val="dk1"/>
              </a:buClr>
              <a:buSzPts val="4000"/>
              <a:buFont typeface="Arial"/>
              <a:buChar char="»"/>
              <a:defRPr sz="4000" b="0" i="0" u="none" strike="noStrike" cap="none">
                <a:solidFill>
                  <a:schemeClr val="dk1"/>
                </a:solidFill>
                <a:latin typeface="Arial"/>
                <a:ea typeface="Arial"/>
                <a:cs typeface="Arial"/>
                <a:sym typeface="Arial"/>
              </a:defRPr>
            </a:lvl9pPr>
          </a:lstStyle>
          <a:p>
            <a:endParaRPr/>
          </a:p>
        </p:txBody>
      </p:sp>
      <p:sp>
        <p:nvSpPr>
          <p:cNvPr id="36" name="Google Shape;36;p11"/>
          <p:cNvSpPr txBox="1">
            <a:spLocks noGrp="1"/>
          </p:cNvSpPr>
          <p:nvPr>
            <p:ph type="body" idx="2"/>
          </p:nvPr>
        </p:nvSpPr>
        <p:spPr>
          <a:xfrm>
            <a:off x="2193926" y="8036779"/>
            <a:ext cx="14439900" cy="262699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7"/>
        <p:cNvGrpSpPr/>
        <p:nvPr/>
      </p:nvGrpSpPr>
      <p:grpSpPr>
        <a:xfrm>
          <a:off x="0" y="0"/>
          <a:ext cx="0" cy="0"/>
          <a:chOff x="0" y="0"/>
          <a:chExt cx="0" cy="0"/>
        </a:xfrm>
      </p:grpSpPr>
      <p:sp>
        <p:nvSpPr>
          <p:cNvPr id="38" name="Google Shape;38;p12"/>
          <p:cNvSpPr txBox="1">
            <a:spLocks noGrp="1"/>
          </p:cNvSpPr>
          <p:nvPr>
            <p:ph type="title"/>
          </p:nvPr>
        </p:nvSpPr>
        <p:spPr>
          <a:xfrm>
            <a:off x="8604251" y="26884663"/>
            <a:ext cx="26333450" cy="3171129"/>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4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39" name="Google Shape;39;p12"/>
          <p:cNvSpPr>
            <a:spLocks noGrp="1"/>
          </p:cNvSpPr>
          <p:nvPr>
            <p:ph type="pic" idx="2"/>
          </p:nvPr>
        </p:nvSpPr>
        <p:spPr>
          <a:xfrm>
            <a:off x="8604251" y="3431325"/>
            <a:ext cx="26333450" cy="23043529"/>
          </a:xfrm>
          <a:prstGeom prst="rect">
            <a:avLst/>
          </a:prstGeom>
          <a:noFill/>
          <a:ln>
            <a:noFill/>
          </a:ln>
        </p:spPr>
        <p:txBody>
          <a:bodyPr spcFirstLastPara="1" wrap="square" lIns="91425" tIns="45700" rIns="91425" bIns="45700" anchor="t" anchorCtr="0">
            <a:noAutofit/>
          </a:bodyPr>
          <a:lstStyle>
            <a:lvl1pPr marR="0" lvl="0" algn="l" rtl="0">
              <a:spcBef>
                <a:spcPts val="1280"/>
              </a:spcBef>
              <a:spcAft>
                <a:spcPts val="0"/>
              </a:spcAft>
              <a:buClr>
                <a:schemeClr val="dk1"/>
              </a:buClr>
              <a:buSzPts val="6400"/>
              <a:buFont typeface="Arial"/>
              <a:buNone/>
              <a:defRPr sz="6400" b="0" i="0" u="none" strike="noStrike" cap="none">
                <a:solidFill>
                  <a:schemeClr val="dk1"/>
                </a:solidFill>
                <a:latin typeface="Arial"/>
                <a:ea typeface="Arial"/>
                <a:cs typeface="Arial"/>
                <a:sym typeface="Arial"/>
              </a:defRPr>
            </a:lvl1pPr>
            <a:lvl2pPr marR="0" lvl="1" algn="l" rtl="0">
              <a:spcBef>
                <a:spcPts val="1120"/>
              </a:spcBef>
              <a:spcAft>
                <a:spcPts val="0"/>
              </a:spcAft>
              <a:buClr>
                <a:schemeClr val="dk1"/>
              </a:buClr>
              <a:buSzPts val="5600"/>
              <a:buFont typeface="Arial"/>
              <a:buNone/>
              <a:defRPr sz="5600" b="0" i="0" u="none" strike="noStrike" cap="none">
                <a:solidFill>
                  <a:schemeClr val="dk1"/>
                </a:solidFill>
                <a:latin typeface="Arial"/>
                <a:ea typeface="Arial"/>
                <a:cs typeface="Arial"/>
                <a:sym typeface="Arial"/>
              </a:defRPr>
            </a:lvl2pPr>
            <a:lvl3pPr marR="0" lvl="2" algn="l" rtl="0">
              <a:spcBef>
                <a:spcPts val="96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4pPr>
            <a:lvl5pPr marR="0" lvl="4"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5pPr>
            <a:lvl6pPr marR="0" lvl="5"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6pPr>
            <a:lvl7pPr marR="0" lvl="6"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7pPr>
            <a:lvl8pPr marR="0" lvl="7"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8pPr>
            <a:lvl9pPr marR="0" lvl="8" algn="l" rtl="0">
              <a:spcBef>
                <a:spcPts val="800"/>
              </a:spcBef>
              <a:spcAft>
                <a:spcPts val="0"/>
              </a:spcAft>
              <a:buClr>
                <a:schemeClr val="dk1"/>
              </a:buClr>
              <a:buSzPts val="4000"/>
              <a:buFont typeface="Arial"/>
              <a:buNone/>
              <a:defRPr sz="4000" b="0" i="0" u="none" strike="noStrike" cap="none">
                <a:solidFill>
                  <a:schemeClr val="dk1"/>
                </a:solidFill>
                <a:latin typeface="Arial"/>
                <a:ea typeface="Arial"/>
                <a:cs typeface="Arial"/>
                <a:sym typeface="Arial"/>
              </a:defRPr>
            </a:lvl9pPr>
          </a:lstStyle>
          <a:p>
            <a:endParaRPr/>
          </a:p>
        </p:txBody>
      </p:sp>
      <p:sp>
        <p:nvSpPr>
          <p:cNvPr id="40" name="Google Shape;40;p12"/>
          <p:cNvSpPr txBox="1">
            <a:spLocks noGrp="1"/>
          </p:cNvSpPr>
          <p:nvPr>
            <p:ph type="body" idx="1"/>
          </p:nvPr>
        </p:nvSpPr>
        <p:spPr>
          <a:xfrm>
            <a:off x="8604251" y="30055791"/>
            <a:ext cx="26333450" cy="450788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L="1371600" marR="0" lvl="2"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5pPr>
            <a:lvl6pPr marL="2743200" marR="0" lvl="5"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6pPr>
            <a:lvl7pPr marL="3200400" marR="0" lvl="6"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7pPr>
            <a:lvl8pPr marL="3657600" marR="0" lvl="7"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8pPr>
            <a:lvl9pPr marL="4114800" marR="0" lvl="8"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1"/>
        <p:cNvGrpSpPr/>
        <p:nvPr/>
      </p:nvGrpSpPr>
      <p:grpSpPr>
        <a:xfrm>
          <a:off x="0" y="0"/>
          <a:ext cx="0" cy="0"/>
          <a:chOff x="0" y="0"/>
          <a:chExt cx="0" cy="0"/>
        </a:xfrm>
      </p:grpSpPr>
      <p:sp>
        <p:nvSpPr>
          <p:cNvPr id="42" name="Google Shape;42;p13"/>
          <p:cNvSpPr txBox="1">
            <a:spLocks noGrp="1"/>
          </p:cNvSpPr>
          <p:nvPr>
            <p:ph type="title"/>
          </p:nvPr>
        </p:nvSpPr>
        <p:spPr>
          <a:xfrm>
            <a:off x="2193927" y="1538405"/>
            <a:ext cx="39503351" cy="640080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8000" b="1" i="1" u="none" strike="noStrike" cap="none">
                <a:solidFill>
                  <a:srgbClr val="760000"/>
                </a:solidFill>
                <a:latin typeface="Arial"/>
                <a:ea typeface="Arial"/>
                <a:cs typeface="Arial"/>
                <a:sym typeface="Arial"/>
              </a:defRPr>
            </a:lvl1pPr>
            <a:lvl2pPr marR="0" lvl="1" algn="ctr" rtl="0">
              <a:spcBef>
                <a:spcPts val="0"/>
              </a:spcBef>
              <a:spcAft>
                <a:spcPts val="0"/>
              </a:spcAft>
              <a:buSzPts val="1400"/>
              <a:buNone/>
              <a:defRPr sz="8000" b="1" i="1" u="none" strike="noStrike" cap="none">
                <a:solidFill>
                  <a:srgbClr val="760000"/>
                </a:solidFill>
                <a:latin typeface="Arial"/>
                <a:ea typeface="Arial"/>
                <a:cs typeface="Arial"/>
                <a:sym typeface="Arial"/>
              </a:defRPr>
            </a:lvl2pPr>
            <a:lvl3pPr marR="0" lvl="2" algn="ctr" rtl="0">
              <a:spcBef>
                <a:spcPts val="0"/>
              </a:spcBef>
              <a:spcAft>
                <a:spcPts val="0"/>
              </a:spcAft>
              <a:buSzPts val="1400"/>
              <a:buNone/>
              <a:defRPr sz="8000" b="1" i="1" u="none" strike="noStrike" cap="none">
                <a:solidFill>
                  <a:srgbClr val="760000"/>
                </a:solidFill>
                <a:latin typeface="Arial"/>
                <a:ea typeface="Arial"/>
                <a:cs typeface="Arial"/>
                <a:sym typeface="Arial"/>
              </a:defRPr>
            </a:lvl3pPr>
            <a:lvl4pPr marR="0" lvl="3" algn="ctr" rtl="0">
              <a:spcBef>
                <a:spcPts val="0"/>
              </a:spcBef>
              <a:spcAft>
                <a:spcPts val="0"/>
              </a:spcAft>
              <a:buSzPts val="1400"/>
              <a:buNone/>
              <a:defRPr sz="8000" b="1" i="1" u="none" strike="noStrike" cap="none">
                <a:solidFill>
                  <a:srgbClr val="760000"/>
                </a:solidFill>
                <a:latin typeface="Arial"/>
                <a:ea typeface="Arial"/>
                <a:cs typeface="Arial"/>
                <a:sym typeface="Arial"/>
              </a:defRPr>
            </a:lvl4pPr>
            <a:lvl5pPr marR="0" lvl="4" algn="ctr" rtl="0">
              <a:spcBef>
                <a:spcPts val="0"/>
              </a:spcBef>
              <a:spcAft>
                <a:spcPts val="0"/>
              </a:spcAft>
              <a:buSzPts val="1400"/>
              <a:buNone/>
              <a:defRPr sz="8000" b="1" i="1" u="none" strike="noStrike" cap="none">
                <a:solidFill>
                  <a:srgbClr val="760000"/>
                </a:solidFill>
                <a:latin typeface="Arial"/>
                <a:ea typeface="Arial"/>
                <a:cs typeface="Arial"/>
                <a:sym typeface="Arial"/>
              </a:defRPr>
            </a:lvl5pPr>
            <a:lvl6pPr marR="0" lvl="5" algn="ctr" rtl="0">
              <a:spcBef>
                <a:spcPts val="0"/>
              </a:spcBef>
              <a:spcAft>
                <a:spcPts val="0"/>
              </a:spcAft>
              <a:buSzPts val="1400"/>
              <a:buNone/>
              <a:defRPr sz="8000" b="1" i="1" u="none" strike="noStrike" cap="none">
                <a:solidFill>
                  <a:srgbClr val="760000"/>
                </a:solidFill>
                <a:latin typeface="Arial"/>
                <a:ea typeface="Arial"/>
                <a:cs typeface="Arial"/>
                <a:sym typeface="Arial"/>
              </a:defRPr>
            </a:lvl6pPr>
            <a:lvl7pPr marR="0" lvl="6" algn="ctr" rtl="0">
              <a:spcBef>
                <a:spcPts val="0"/>
              </a:spcBef>
              <a:spcAft>
                <a:spcPts val="0"/>
              </a:spcAft>
              <a:buSzPts val="1400"/>
              <a:buNone/>
              <a:defRPr sz="8000" b="1" i="1" u="none" strike="noStrike" cap="none">
                <a:solidFill>
                  <a:srgbClr val="760000"/>
                </a:solidFill>
                <a:latin typeface="Arial"/>
                <a:ea typeface="Arial"/>
                <a:cs typeface="Arial"/>
                <a:sym typeface="Arial"/>
              </a:defRPr>
            </a:lvl7pPr>
            <a:lvl8pPr marR="0" lvl="7" algn="ctr" rtl="0">
              <a:spcBef>
                <a:spcPts val="0"/>
              </a:spcBef>
              <a:spcAft>
                <a:spcPts val="0"/>
              </a:spcAft>
              <a:buSzPts val="1400"/>
              <a:buNone/>
              <a:defRPr sz="8000" b="1" i="1" u="none" strike="noStrike" cap="none">
                <a:solidFill>
                  <a:srgbClr val="760000"/>
                </a:solidFill>
                <a:latin typeface="Arial"/>
                <a:ea typeface="Arial"/>
                <a:cs typeface="Arial"/>
                <a:sym typeface="Arial"/>
              </a:defRPr>
            </a:lvl8pPr>
            <a:lvl9pPr marR="0" lvl="8" algn="ctr" rtl="0">
              <a:spcBef>
                <a:spcPts val="0"/>
              </a:spcBef>
              <a:spcAft>
                <a:spcPts val="0"/>
              </a:spcAft>
              <a:buSzPts val="1400"/>
              <a:buNone/>
              <a:defRPr sz="8000" b="1" i="1" u="none" strike="noStrike" cap="none">
                <a:solidFill>
                  <a:srgbClr val="760000"/>
                </a:solidFill>
                <a:latin typeface="Arial"/>
                <a:ea typeface="Arial"/>
                <a:cs typeface="Arial"/>
                <a:sym typeface="Arial"/>
              </a:defRPr>
            </a:lvl9pPr>
          </a:lstStyle>
          <a:p>
            <a:endParaRPr/>
          </a:p>
        </p:txBody>
      </p:sp>
      <p:sp>
        <p:nvSpPr>
          <p:cNvPr id="43" name="Google Shape;43;p13"/>
          <p:cNvSpPr txBox="1">
            <a:spLocks noGrp="1"/>
          </p:cNvSpPr>
          <p:nvPr>
            <p:ph type="body" idx="1"/>
          </p:nvPr>
        </p:nvSpPr>
        <p:spPr>
          <a:xfrm rot="5400000">
            <a:off x="9272474" y="1881925"/>
            <a:ext cx="25346257" cy="39503351"/>
          </a:xfrm>
          <a:prstGeom prst="rect">
            <a:avLst/>
          </a:prstGeom>
          <a:noFill/>
          <a:ln>
            <a:noFill/>
          </a:ln>
        </p:spPr>
        <p:txBody>
          <a:bodyPr spcFirstLastPara="1" wrap="square" lIns="91425" tIns="45700" rIns="91425" bIns="45700" anchor="t" anchorCtr="0">
            <a:noAutofit/>
          </a:bodyPr>
          <a:lstStyle>
            <a:lvl1pPr marL="457200" marR="0" lvl="0"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3"/>
          <p:cNvSpPr/>
          <p:nvPr/>
        </p:nvSpPr>
        <p:spPr>
          <a:xfrm>
            <a:off x="43213019" y="6657123"/>
            <a:ext cx="685800" cy="31800645"/>
          </a:xfrm>
          <a:prstGeom prst="rect">
            <a:avLst/>
          </a:prstGeom>
          <a:solidFill>
            <a:srgbClr val="29459B"/>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sp>
        <p:nvSpPr>
          <p:cNvPr id="11" name="Google Shape;11;p3"/>
          <p:cNvSpPr/>
          <p:nvPr/>
        </p:nvSpPr>
        <p:spPr>
          <a:xfrm>
            <a:off x="0" y="6657123"/>
            <a:ext cx="685800" cy="31800645"/>
          </a:xfrm>
          <a:prstGeom prst="rect">
            <a:avLst/>
          </a:prstGeom>
          <a:solidFill>
            <a:srgbClr val="760000"/>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0400" b="1" i="0" u="none" strike="noStrike" cap="none">
              <a:solidFill>
                <a:schemeClr val="dk1"/>
              </a:solidFill>
              <a:latin typeface="Arial"/>
              <a:ea typeface="Arial"/>
              <a:cs typeface="Arial"/>
              <a:sym typeface="Arial"/>
            </a:endParaRPr>
          </a:p>
        </p:txBody>
      </p:sp>
      <p:pic>
        <p:nvPicPr>
          <p:cNvPr id="12" name="Google Shape;12;p3"/>
          <p:cNvPicPr preferRelativeResize="0"/>
          <p:nvPr/>
        </p:nvPicPr>
        <p:blipFill rotWithShape="1">
          <a:blip r:embed="rId12">
            <a:alphaModFix/>
          </a:blip>
          <a:srcRect/>
          <a:stretch/>
        </p:blipFill>
        <p:spPr>
          <a:xfrm>
            <a:off x="472492" y="518070"/>
            <a:ext cx="8961120" cy="5679649"/>
          </a:xfrm>
          <a:prstGeom prst="rect">
            <a:avLst/>
          </a:prstGeom>
          <a:noFill/>
          <a:ln>
            <a:noFill/>
          </a:ln>
        </p:spPr>
      </p:pic>
      <p:cxnSp>
        <p:nvCxnSpPr>
          <p:cNvPr id="13" name="Google Shape;13;p3"/>
          <p:cNvCxnSpPr/>
          <p:nvPr/>
        </p:nvCxnSpPr>
        <p:spPr>
          <a:xfrm>
            <a:off x="-48126" y="6657123"/>
            <a:ext cx="43946946" cy="0"/>
          </a:xfrm>
          <a:prstGeom prst="straightConnector1">
            <a:avLst/>
          </a:prstGeom>
          <a:noFill/>
          <a:ln w="317500" cap="flat" cmpd="sng">
            <a:solidFill>
              <a:srgbClr val="B5AF67"/>
            </a:solidFill>
            <a:prstDash val="solid"/>
            <a:round/>
            <a:headEnd type="none" w="med" len="med"/>
            <a:tailEnd type="none" w="med" len="med"/>
          </a:ln>
        </p:spPr>
      </p:cxnSp>
      <p:cxnSp>
        <p:nvCxnSpPr>
          <p:cNvPr id="14" name="Google Shape;14;p3"/>
          <p:cNvCxnSpPr/>
          <p:nvPr/>
        </p:nvCxnSpPr>
        <p:spPr>
          <a:xfrm>
            <a:off x="-48126" y="38351831"/>
            <a:ext cx="43946946" cy="52968"/>
          </a:xfrm>
          <a:prstGeom prst="straightConnector1">
            <a:avLst/>
          </a:prstGeom>
          <a:noFill/>
          <a:ln w="381000" cap="flat" cmpd="sng">
            <a:solidFill>
              <a:srgbClr val="B5AF67"/>
            </a:solidFill>
            <a:prstDash val="solid"/>
            <a:round/>
            <a:headEnd type="none" w="med" len="med"/>
            <a:tailEnd type="none" w="med" len="med"/>
          </a:ln>
        </p:spPr>
      </p:cxn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hyperlink" Target="https://asafishing.org/wp-content/uploads/2023/03/Florida/2023_ASA_Senate_Handout_Digital_Florida.pdf"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dx.doi.org/10.2305/IUCN.UK.2019-%202.RLTS.T191823A174796143.en" TargetMode="External"/><Relationship Id="rId5" Type="http://schemas.openxmlformats.org/officeDocument/2006/relationships/hyperlink" Target="https://doi.org/10.1007/s10641-018-0835-y." TargetMode="External"/><Relationship Id="rId4" Type="http://schemas.openxmlformats.org/officeDocument/2006/relationships/hyperlink" Target="https://core.ac.uk/download/pdf/154468698.pdf" TargetMode="Externa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50;p1">
            <a:extLst>
              <a:ext uri="{FF2B5EF4-FFF2-40B4-BE49-F238E27FC236}">
                <a16:creationId xmlns:a16="http://schemas.microsoft.com/office/drawing/2014/main" id="{6E2ADE7F-4B63-D51B-6EED-BB4D7F503AC3}"/>
              </a:ext>
            </a:extLst>
          </p:cNvPr>
          <p:cNvSpPr txBox="1"/>
          <p:nvPr/>
        </p:nvSpPr>
        <p:spPr>
          <a:xfrm>
            <a:off x="9250680" y="1199493"/>
            <a:ext cx="31577280" cy="5045728"/>
          </a:xfrm>
          <a:prstGeom prst="rect">
            <a:avLst/>
          </a:prstGeom>
          <a:noFill/>
          <a:ln>
            <a:noFill/>
          </a:ln>
        </p:spPr>
        <p:txBody>
          <a:bodyPr spcFirstLastPara="1" wrap="square" lIns="89675" tIns="44825" rIns="89675" bIns="44825" anchor="t" anchorCtr="0">
            <a:spAutoFit/>
          </a:bodyPr>
          <a:lstStyle/>
          <a:p>
            <a:pPr marL="0" marR="0" lvl="0" indent="0" algn="ctr" rtl="0">
              <a:spcBef>
                <a:spcPts val="0"/>
              </a:spcBef>
              <a:spcAft>
                <a:spcPts val="0"/>
              </a:spcAft>
              <a:buNone/>
            </a:pPr>
            <a:r>
              <a:rPr lang="en-US" sz="8800" b="1" i="0" u="none" strike="noStrike" cap="none" dirty="0">
                <a:solidFill>
                  <a:schemeClr val="dk1"/>
                </a:solidFill>
                <a:latin typeface="Calibri" panose="020F0502020204030204" pitchFamily="34" charset="0"/>
                <a:ea typeface="Calibri"/>
                <a:cs typeface="Calibri" panose="020F0502020204030204" pitchFamily="34" charset="0"/>
                <a:sym typeface="Calibri"/>
              </a:rPr>
              <a:t>Species</a:t>
            </a:r>
            <a:r>
              <a:rPr lang="en-US" sz="8800" b="1" dirty="0">
                <a:solidFill>
                  <a:schemeClr val="dk1"/>
                </a:solidFill>
                <a:latin typeface="Calibri" panose="020F0502020204030204" pitchFamily="34" charset="0"/>
                <a:ea typeface="Calibri"/>
                <a:cs typeface="Calibri" panose="020F0502020204030204" pitchFamily="34" charset="0"/>
                <a:sym typeface="Calibri"/>
              </a:rPr>
              <a:t>-specific eDNA detection of Atlantic Tarpon</a:t>
            </a:r>
            <a:endParaRPr lang="en-US" sz="1600" dirty="0">
              <a:latin typeface="Calibri" panose="020F0502020204030204" pitchFamily="34" charset="0"/>
              <a:cs typeface="Calibri" panose="020F0502020204030204" pitchFamily="34" charset="0"/>
            </a:endParaRPr>
          </a:p>
          <a:p>
            <a:pPr marL="0" marR="0" lvl="0" indent="0" algn="ctr" rtl="0">
              <a:spcBef>
                <a:spcPts val="0"/>
              </a:spcBef>
              <a:spcAft>
                <a:spcPts val="0"/>
              </a:spcAft>
              <a:buNone/>
            </a:pPr>
            <a:r>
              <a:rPr lang="en-US" sz="7200" b="1" dirty="0">
                <a:solidFill>
                  <a:schemeClr val="dk1"/>
                </a:solidFill>
                <a:latin typeface="Calibri" panose="020F0502020204030204" pitchFamily="34" charset="0"/>
                <a:cs typeface="Calibri" panose="020F0502020204030204" pitchFamily="34" charset="0"/>
                <a:sym typeface="Calibri"/>
              </a:rPr>
              <a:t>Paolo A Soto</a:t>
            </a:r>
            <a:endParaRPr lang="en-US" sz="1600" dirty="0">
              <a:latin typeface="Calibri" panose="020F0502020204030204" pitchFamily="34" charset="0"/>
              <a:cs typeface="Calibri" panose="020F0502020204030204" pitchFamily="34" charset="0"/>
            </a:endParaRPr>
          </a:p>
          <a:p>
            <a:pPr marL="0" marR="0" lvl="0" indent="0" algn="ctr" rtl="0">
              <a:spcBef>
                <a:spcPts val="0"/>
              </a:spcBef>
              <a:spcAft>
                <a:spcPts val="0"/>
              </a:spcAft>
              <a:buNone/>
            </a:pPr>
            <a:r>
              <a:rPr lang="en-US" sz="5400" b="1" i="0" u="none" strike="noStrike" cap="none" dirty="0">
                <a:solidFill>
                  <a:schemeClr val="dk1"/>
                </a:solidFill>
                <a:latin typeface="Calibri" panose="020F0502020204030204" pitchFamily="34" charset="0"/>
                <a:ea typeface="Calibri"/>
                <a:cs typeface="Calibri" panose="020F0502020204030204" pitchFamily="34" charset="0"/>
                <a:sym typeface="Calibri"/>
              </a:rPr>
              <a:t>Faculty Advisor(s): Dr. Toby Daly-Engel, dept. of Ocean Engineering and Marine Sciences, Florida Institute of Technology</a:t>
            </a:r>
          </a:p>
          <a:p>
            <a:pPr marL="0" marR="0" lvl="0" indent="0" algn="ctr" rtl="0">
              <a:spcBef>
                <a:spcPts val="0"/>
              </a:spcBef>
              <a:spcAft>
                <a:spcPts val="0"/>
              </a:spcAft>
              <a:buNone/>
            </a:pPr>
            <a:r>
              <a:rPr lang="en-US" sz="5400" b="1" i="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Dr. Jeff A. Eble, Florida Program Director, Hubbs Seaworld Research Institute</a:t>
            </a:r>
            <a:endParaRPr lang="en-US" sz="6000" b="1" i="0" u="none" strike="noStrike" cap="none" dirty="0">
              <a:solidFill>
                <a:schemeClr val="dk1"/>
              </a:solidFill>
              <a:latin typeface="Calibri" panose="020F0502020204030204" pitchFamily="34" charset="0"/>
              <a:ea typeface="Calibri"/>
              <a:cs typeface="Calibri" panose="020F0502020204030204" pitchFamily="34" charset="0"/>
              <a:sym typeface="Calibri"/>
            </a:endParaRPr>
          </a:p>
        </p:txBody>
      </p:sp>
      <p:sp>
        <p:nvSpPr>
          <p:cNvPr id="19" name="TextBox 18">
            <a:extLst>
              <a:ext uri="{FF2B5EF4-FFF2-40B4-BE49-F238E27FC236}">
                <a16:creationId xmlns:a16="http://schemas.microsoft.com/office/drawing/2014/main" id="{43CB432D-817C-1E93-6C26-536F5D7B4334}"/>
              </a:ext>
            </a:extLst>
          </p:cNvPr>
          <p:cNvSpPr txBox="1"/>
          <p:nvPr/>
        </p:nvSpPr>
        <p:spPr>
          <a:xfrm>
            <a:off x="29564735" y="6754792"/>
            <a:ext cx="13533116" cy="35433803"/>
          </a:xfrm>
          <a:prstGeom prst="rect">
            <a:avLst/>
          </a:prstGeom>
          <a:noFill/>
        </p:spPr>
        <p:txBody>
          <a:bodyPr wrap="square" rtlCol="0">
            <a:spAutoFit/>
          </a:bodyPr>
          <a:lstStyle/>
          <a:p>
            <a:r>
              <a:rPr lang="en-US" sz="6600" b="1" u="sng" dirty="0">
                <a:solidFill>
                  <a:srgbClr val="760000"/>
                </a:solidFill>
                <a:latin typeface="Calibri" panose="020F0502020204030204" pitchFamily="34" charset="0"/>
                <a:cs typeface="Calibri" panose="020F0502020204030204" pitchFamily="34" charset="0"/>
              </a:rPr>
              <a:t>Discussion:</a:t>
            </a:r>
          </a:p>
          <a:p>
            <a:r>
              <a:rPr lang="en-US" sz="4800" dirty="0">
                <a:latin typeface="Calibri" panose="020F0502020204030204" pitchFamily="34" charset="0"/>
                <a:cs typeface="Calibri" panose="020F0502020204030204" pitchFamily="34" charset="0"/>
              </a:rPr>
              <a:t>For best management practices, it is important to understand the distribution and relative diversity of tarpon in Florida waters. As traditional catch methods put heavy physical strain on the animal, having an alternative non-invasive method of surveying would be useful. Additionally with a validated protocol it is possible to produce abundance estimates using sequence copy number. Our preliminary data shows our protocol can successfully target tarpon DNA. As the protocol is developed further, we hope to utilize it to survey tarpon diversity across their range and produce biomass estimates based on the number of DNA copies amplified.</a:t>
            </a: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a:p>
            <a:r>
              <a:rPr lang="en-US" sz="6600" b="1" u="sng" dirty="0">
                <a:solidFill>
                  <a:srgbClr val="760000"/>
                </a:solidFill>
                <a:latin typeface="Calibri" panose="020F0502020204030204" pitchFamily="34" charset="0"/>
                <a:cs typeface="Calibri" panose="020F0502020204030204" pitchFamily="34" charset="0"/>
              </a:rPr>
              <a:t>Next Step:</a:t>
            </a:r>
          </a:p>
          <a:p>
            <a:r>
              <a:rPr lang="en-US" sz="4800" dirty="0">
                <a:latin typeface="Calibri" panose="020F0502020204030204" pitchFamily="34" charset="0"/>
                <a:cs typeface="Calibri" panose="020F0502020204030204" pitchFamily="34" charset="0"/>
              </a:rPr>
              <a:t>Begin testing protocol for effectivity in a quantitative PCR environment. qPCR is commonly used in eDNA surveys due to its high sensitivity.</a:t>
            </a:r>
          </a:p>
          <a:p>
            <a:endParaRPr lang="en-US" sz="4800" dirty="0">
              <a:latin typeface="Calibri" panose="020F0502020204030204" pitchFamily="34" charset="0"/>
              <a:cs typeface="Calibri" panose="020F0502020204030204" pitchFamily="34" charset="0"/>
            </a:endParaRPr>
          </a:p>
          <a:p>
            <a:r>
              <a:rPr lang="en-US" sz="4800" b="1" u="sng" dirty="0">
                <a:solidFill>
                  <a:srgbClr val="760000"/>
                </a:solidFill>
                <a:latin typeface="Calibri" panose="020F0502020204030204" pitchFamily="34" charset="0"/>
                <a:cs typeface="Calibri" panose="020F0502020204030204" pitchFamily="34" charset="0"/>
              </a:rPr>
              <a:t>Acknowledgments:</a:t>
            </a:r>
          </a:p>
          <a:p>
            <a:r>
              <a:rPr lang="en-US" sz="3600" dirty="0">
                <a:latin typeface="Calibri" panose="020F0502020204030204" pitchFamily="34" charset="0"/>
                <a:cs typeface="Calibri" panose="020F0502020204030204" pitchFamily="34" charset="0"/>
              </a:rPr>
              <a:t>We would like to thank Dr. Jon Shenker, and members of the Shark Lab for their support. Thank you to the Florida Museum of Natural History and the Scripps Institute of Oceanography for donating tissue material. Funding for this project was provided by the Florida Tech College of Engineering and sciences, and a generous donation from Mr. Ralph Lopez.</a:t>
            </a:r>
          </a:p>
          <a:p>
            <a:endParaRPr lang="en-US" sz="4400" dirty="0">
              <a:latin typeface="Calibri" panose="020F0502020204030204" pitchFamily="34" charset="0"/>
              <a:cs typeface="Calibri" panose="020F0502020204030204" pitchFamily="34" charset="0"/>
            </a:endParaRPr>
          </a:p>
          <a:p>
            <a:r>
              <a:rPr lang="en-US" sz="4800" b="1" u="sng" dirty="0">
                <a:solidFill>
                  <a:srgbClr val="760000"/>
                </a:solidFill>
                <a:latin typeface="Calibri" panose="020F0502020204030204" pitchFamily="34" charset="0"/>
                <a:cs typeface="Calibri" panose="020F0502020204030204" pitchFamily="34" charset="0"/>
              </a:rPr>
              <a:t>References:</a:t>
            </a:r>
          </a:p>
          <a:p>
            <a:pPr marL="342900" marR="0" lvl="0" indent="-342900">
              <a:lnSpc>
                <a:spcPct val="107000"/>
              </a:lnSpc>
              <a:spcAft>
                <a:spcPts val="800"/>
              </a:spcAft>
              <a:buFont typeface="+mj-lt"/>
              <a:buAutoNum type="arabicPeriod"/>
            </a:pPr>
            <a:r>
              <a:rPr lang="en-US" sz="1600" i="1" kern="100" dirty="0">
                <a:effectLst/>
                <a:latin typeface="Calibri" panose="020F0502020204030204" pitchFamily="34" charset="0"/>
                <a:ea typeface="Aptos" panose="020B0004020202020204" pitchFamily="34" charset="0"/>
                <a:cs typeface="Calibri" panose="020F0502020204030204" pitchFamily="34" charset="0"/>
              </a:rPr>
              <a:t>Economic Contributions of Recreational Fishing -Florida</a:t>
            </a:r>
            <a:r>
              <a:rPr lang="en-US" sz="1600" kern="100" dirty="0">
                <a:effectLst/>
                <a:latin typeface="Calibri" panose="020F0502020204030204" pitchFamily="34" charset="0"/>
                <a:ea typeface="Aptos" panose="020B0004020202020204" pitchFamily="34" charset="0"/>
                <a:cs typeface="Calibri" panose="020F0502020204030204" pitchFamily="34" charset="0"/>
              </a:rPr>
              <a:t>.; 2023. </a:t>
            </a:r>
            <a:r>
              <a:rPr lang="en-US" sz="16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3"/>
              </a:rPr>
              <a:t>https://asafishing.org/wp-content/uploads/2023/03/Florida/2023_ASA_Senate_Handout_Digital_Florida.pdf</a:t>
            </a:r>
            <a:endParaRPr lang="en-US" sz="1600" u="sng" kern="100" dirty="0">
              <a:solidFill>
                <a:srgbClr val="467886"/>
              </a:solidFill>
              <a:latin typeface="Calibri" panose="020F050202020403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mj-lt"/>
              <a:buAutoNum type="arabicPeriod"/>
            </a:pPr>
            <a:r>
              <a:rPr lang="en-US" sz="1600" kern="100" dirty="0">
                <a:effectLst/>
                <a:latin typeface="Calibri" panose="020F0502020204030204" pitchFamily="34" charset="0"/>
                <a:ea typeface="Aptos" panose="020B0004020202020204" pitchFamily="34" charset="0"/>
                <a:cs typeface="Calibri" panose="020F0502020204030204" pitchFamily="34" charset="0"/>
              </a:rPr>
              <a:t>Guindon K. </a:t>
            </a:r>
            <a:r>
              <a:rPr lang="en-US" sz="1600" i="1" kern="100" dirty="0">
                <a:effectLst/>
                <a:latin typeface="Calibri" panose="020F0502020204030204" pitchFamily="34" charset="0"/>
                <a:ea typeface="Aptos" panose="020B0004020202020204" pitchFamily="34" charset="0"/>
                <a:cs typeface="Calibri" panose="020F0502020204030204" pitchFamily="34" charset="0"/>
              </a:rPr>
              <a:t>Scholar Commons Evaluating Lethal and Sub-Lethal Effects of Catch- And-Release Angling in Florida’ S Central Gulf Coast Recreational Atlantic Tarpon (Megalops Atlanticus) Fishery</a:t>
            </a:r>
            <a:r>
              <a:rPr lang="en-US" sz="1600" kern="100" dirty="0">
                <a:effectLst/>
                <a:latin typeface="Calibri" panose="020F0502020204030204" pitchFamily="34" charset="0"/>
                <a:ea typeface="Aptos" panose="020B0004020202020204" pitchFamily="34" charset="0"/>
                <a:cs typeface="Calibri" panose="020F0502020204030204" pitchFamily="34" charset="0"/>
              </a:rPr>
              <a:t>.; 2011. </a:t>
            </a:r>
            <a:r>
              <a:rPr lang="en-US" sz="16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hlinkClick r:id="rId4"/>
              </a:rPr>
              <a:t>https://core.ac.uk/download/pdf/154468698.pdf</a:t>
            </a:r>
            <a:endParaRPr lang="en-US" sz="1600" u="sng" kern="100" dirty="0">
              <a:solidFill>
                <a:srgbClr val="467886"/>
              </a:solidFill>
              <a:latin typeface="Calibri" panose="020F050202020403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mj-lt"/>
              <a:buAutoNum type="arabicPeriod"/>
            </a:pPr>
            <a:r>
              <a:rPr lang="en-US" sz="1600" dirty="0">
                <a:solidFill>
                  <a:srgbClr val="222222"/>
                </a:solidFill>
                <a:effectLst/>
                <a:latin typeface="Calibri" panose="020F0502020204030204" pitchFamily="34" charset="0"/>
                <a:ea typeface="Aptos" panose="020B0004020202020204" pitchFamily="34" charset="0"/>
                <a:cs typeface="Calibri" panose="020F0502020204030204" pitchFamily="34" charset="0"/>
              </a:rPr>
              <a:t>Eble, J.A., Daly-Engel, T.S., DiBattista, J.D., Koziol, A. and Gaither, M.R., 2020. Marine environmental DNA: Approaches, applications, and opportunities. In </a:t>
            </a:r>
            <a:r>
              <a:rPr lang="en-US" sz="1600" i="1" dirty="0">
                <a:solidFill>
                  <a:srgbClr val="222222"/>
                </a:solidFill>
                <a:effectLst/>
                <a:latin typeface="Calibri" panose="020F0502020204030204" pitchFamily="34" charset="0"/>
                <a:ea typeface="Aptos" panose="020B0004020202020204" pitchFamily="34" charset="0"/>
                <a:cs typeface="Calibri" panose="020F0502020204030204" pitchFamily="34" charset="0"/>
              </a:rPr>
              <a:t>Advances in Marine Biology</a:t>
            </a:r>
            <a:r>
              <a:rPr lang="en-US" sz="1600" dirty="0">
                <a:solidFill>
                  <a:srgbClr val="222222"/>
                </a:solidFill>
                <a:effectLst/>
                <a:latin typeface="Calibri" panose="020F0502020204030204" pitchFamily="34" charset="0"/>
                <a:ea typeface="Aptos" panose="020B0004020202020204" pitchFamily="34" charset="0"/>
                <a:cs typeface="Calibri" panose="020F0502020204030204" pitchFamily="34" charset="0"/>
              </a:rPr>
              <a:t> (Vol. 86, No. 1, pp. 141-169). Academic Press.</a:t>
            </a:r>
            <a:endParaRPr lang="en-US" sz="16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mj-lt"/>
              <a:buAutoNum type="arabicPeriod"/>
            </a:pPr>
            <a:r>
              <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Wilson, JoEllen K., et al. “Atlantic Tarpon (Megalops Atlanticus) Nursery Habitats: Evaluation of Habitat Quality and Broad-Scale Habitat Identification.” </a:t>
            </a:r>
            <a:r>
              <a:rPr kumimoji="0" lang="en-US" altLang="en-US" sz="16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Environmental Biology of Fishes</a:t>
            </a:r>
            <a:r>
              <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vol. 102, no. 2 </a:t>
            </a:r>
            <a:r>
              <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hlinkClick r:id="rId5"/>
              </a:rPr>
              <a:t>https://doi.org/10.1007/s10641-018-0835-y.</a:t>
            </a:r>
            <a:endParaRPr kumimoji="0" lang="en-US" alt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457200" indent="-457200">
              <a:buFont typeface="+mj-lt"/>
              <a:buAutoNum type="arabicPeriod"/>
            </a:pPr>
            <a:r>
              <a:rPr lang="en-US" sz="1600" dirty="0">
                <a:effectLst/>
                <a:latin typeface="Calibri" panose="020F0502020204030204" pitchFamily="34" charset="0"/>
                <a:cs typeface="Calibri" panose="020F0502020204030204" pitchFamily="34" charset="0"/>
              </a:rPr>
              <a:t>Adams, A., Guindon, K., </a:t>
            </a:r>
            <a:r>
              <a:rPr lang="en-US" sz="1600" dirty="0" err="1">
                <a:effectLst/>
                <a:latin typeface="Calibri" panose="020F0502020204030204" pitchFamily="34" charset="0"/>
                <a:cs typeface="Calibri" panose="020F0502020204030204" pitchFamily="34" charset="0"/>
              </a:rPr>
              <a:t>Horodysky</a:t>
            </a:r>
            <a:r>
              <a:rPr lang="en-US" sz="1600" dirty="0">
                <a:effectLst/>
                <a:latin typeface="Calibri" panose="020F0502020204030204" pitchFamily="34" charset="0"/>
                <a:cs typeface="Calibri" panose="020F0502020204030204" pitchFamily="34" charset="0"/>
              </a:rPr>
              <a:t>, A., MacDonald, T., McBride, R., Shenker, J. &amp; Ward, R.</a:t>
            </a:r>
            <a:r>
              <a:rPr lang="en-US" sz="1600" dirty="0">
                <a:latin typeface="Calibri" panose="020F0502020204030204" pitchFamily="34" charset="0"/>
                <a:cs typeface="Calibri" panose="020F0502020204030204" pitchFamily="34" charset="0"/>
              </a:rPr>
              <a:t> </a:t>
            </a:r>
            <a:r>
              <a:rPr lang="en-US" sz="1600" dirty="0">
                <a:effectLst/>
                <a:latin typeface="Calibri" panose="020F0502020204030204" pitchFamily="34" charset="0"/>
                <a:cs typeface="Calibri" panose="020F0502020204030204" pitchFamily="34" charset="0"/>
              </a:rPr>
              <a:t>2019. Megalops atlanticus (errata version published in 2020). The IUCN Red List of Threatened</a:t>
            </a:r>
            <a:r>
              <a:rPr lang="en-US" sz="1600" dirty="0">
                <a:latin typeface="Calibri" panose="020F0502020204030204" pitchFamily="34" charset="0"/>
                <a:cs typeface="Calibri" panose="020F0502020204030204" pitchFamily="34" charset="0"/>
              </a:rPr>
              <a:t> </a:t>
            </a:r>
            <a:r>
              <a:rPr lang="en-US" sz="1600" dirty="0">
                <a:effectLst/>
                <a:latin typeface="Calibri" panose="020F0502020204030204" pitchFamily="34" charset="0"/>
                <a:cs typeface="Calibri" panose="020F0502020204030204" pitchFamily="34" charset="0"/>
              </a:rPr>
              <a:t>Species 2019: e.T191823A174796143. </a:t>
            </a:r>
            <a:r>
              <a:rPr lang="en-US" sz="1600" dirty="0">
                <a:effectLst/>
                <a:latin typeface="Calibri" panose="020F0502020204030204" pitchFamily="34" charset="0"/>
                <a:cs typeface="Calibri" panose="020F0502020204030204" pitchFamily="34" charset="0"/>
                <a:hlinkClick r:id="rId6"/>
              </a:rPr>
              <a:t>https://dx.doi.org/10.2305/IUCN.UK.2019-</a:t>
            </a:r>
            <a:r>
              <a:rPr lang="en-US" sz="1600" dirty="0">
                <a:latin typeface="Calibri" panose="020F0502020204030204" pitchFamily="34" charset="0"/>
                <a:cs typeface="Calibri" panose="020F0502020204030204" pitchFamily="34" charset="0"/>
                <a:hlinkClick r:id="rId6"/>
              </a:rPr>
              <a:t> </a:t>
            </a:r>
            <a:r>
              <a:rPr lang="en-US" sz="1600" dirty="0">
                <a:effectLst/>
                <a:latin typeface="Calibri" panose="020F0502020204030204" pitchFamily="34" charset="0"/>
                <a:cs typeface="Calibri" panose="020F0502020204030204" pitchFamily="34" charset="0"/>
                <a:hlinkClick r:id="rId6"/>
              </a:rPr>
              <a:t>2.RLTS.T191823A174796143.en</a:t>
            </a:r>
            <a:endParaRPr lang="en-US" sz="1600" dirty="0">
              <a:effectLst/>
              <a:latin typeface="Calibri" panose="020F0502020204030204" pitchFamily="34" charset="0"/>
              <a:cs typeface="Calibri" panose="020F0502020204030204" pitchFamily="34" charset="0"/>
            </a:endParaRPr>
          </a:p>
          <a:p>
            <a:pPr marL="457200" indent="-457200">
              <a:buFont typeface="+mj-lt"/>
              <a:buAutoNum type="arabicPeriod"/>
            </a:pPr>
            <a:r>
              <a:rPr lang="en-US" sz="1600" dirty="0">
                <a:effectLst/>
                <a:latin typeface="Calibri" panose="020F0502020204030204" pitchFamily="34" charset="0"/>
                <a:cs typeface="Calibri" panose="020F0502020204030204" pitchFamily="34" charset="0"/>
              </a:rPr>
              <a:t>Ault JS, Humston R, Larkin MF, Perusquia E, Farmer NA, Luo J, Zurcher N, Smith SG, Barbieri LR, Posada JM. 16 Population Dynamics and Resource Ecology of Atlantic Tarpon and Bonefish. Biology and management of the world tarpon and bonefish fisheries. 2007:217.</a:t>
            </a:r>
          </a:p>
          <a:p>
            <a:pPr marL="457200" indent="-457200">
              <a:buFont typeface="+mj-lt"/>
              <a:buAutoNum type="arabicPeriod"/>
            </a:pPr>
            <a:endParaRPr lang="en-US" sz="1500" dirty="0">
              <a:effectLst/>
              <a:latin typeface="Arial" panose="020B0604020202020204" pitchFamily="34" charset="0"/>
            </a:endParaRPr>
          </a:p>
          <a:p>
            <a:pPr marL="342900" indent="-342900">
              <a:lnSpc>
                <a:spcPct val="107000"/>
              </a:lnSpc>
              <a:spcAft>
                <a:spcPts val="800"/>
              </a:spcAft>
              <a:buFont typeface="+mj-lt"/>
              <a:buAutoNum type="arabicPeriod"/>
            </a:pPr>
            <a:endParaRPr kumimoji="0" lang="en-US" altLang="en-US" sz="15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342900" indent="-342900">
              <a:lnSpc>
                <a:spcPct val="107000"/>
              </a:lnSpc>
              <a:spcAft>
                <a:spcPts val="800"/>
              </a:spcAft>
              <a:buFont typeface="+mj-lt"/>
              <a:buAutoNum type="arabicPeriod"/>
            </a:pPr>
            <a:endParaRPr lang="en-US" sz="1500" u="sng" kern="100" dirty="0">
              <a:solidFill>
                <a:srgbClr val="467886"/>
              </a:solidFill>
              <a:latin typeface="Calibri" panose="020F050202020403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mj-lt"/>
              <a:buAutoNum type="arabicPeriod"/>
            </a:pPr>
            <a:endParaRPr lang="en-US" sz="28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mj-lt"/>
              <a:buAutoNum type="arabicPeriod"/>
            </a:pPr>
            <a:endParaRPr lang="en-US" sz="2800" u="sng" kern="100" dirty="0">
              <a:solidFill>
                <a:srgbClr val="467886"/>
              </a:solidFill>
              <a:effectLst/>
              <a:latin typeface="Calibri" panose="020F050202020403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mj-lt"/>
              <a:buAutoNum type="arabicPeriod"/>
            </a:pPr>
            <a:endParaRPr lang="en-US" sz="2800" kern="100" dirty="0">
              <a:solidFill>
                <a:schemeClr val="tx1"/>
              </a:solidFill>
              <a:effectLst/>
              <a:latin typeface="Calibri" panose="020F0502020204030204" pitchFamily="34" charset="0"/>
              <a:ea typeface="Aptos" panose="020B0004020202020204" pitchFamily="34" charset="0"/>
              <a:cs typeface="Calibri" panose="020F0502020204030204" pitchFamily="34" charset="0"/>
            </a:endParaRPr>
          </a:p>
          <a:p>
            <a:pPr marL="342900" indent="-342900">
              <a:lnSpc>
                <a:spcPct val="107000"/>
              </a:lnSpc>
              <a:spcAft>
                <a:spcPts val="800"/>
              </a:spcAft>
              <a:buFont typeface="+mj-lt"/>
              <a:buAutoNum type="arabicPeriod"/>
            </a:pPr>
            <a:endParaRPr lang="en-US" sz="2800" kern="100" dirty="0">
              <a:effectLst/>
              <a:latin typeface="Calibri" panose="020F0502020204030204" pitchFamily="34" charset="0"/>
              <a:ea typeface="Aptos" panose="020B000402020202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p:txBody>
      </p:sp>
      <p:graphicFrame>
        <p:nvGraphicFramePr>
          <p:cNvPr id="20" name="Table 19">
            <a:extLst>
              <a:ext uri="{FF2B5EF4-FFF2-40B4-BE49-F238E27FC236}">
                <a16:creationId xmlns:a16="http://schemas.microsoft.com/office/drawing/2014/main" id="{A2FF7232-B6DC-FDC9-EBA8-4D8EE519C233}"/>
              </a:ext>
            </a:extLst>
          </p:cNvPr>
          <p:cNvGraphicFramePr>
            <a:graphicFrameLocks noGrp="1"/>
          </p:cNvGraphicFramePr>
          <p:nvPr>
            <p:extLst>
              <p:ext uri="{D42A27DB-BD31-4B8C-83A1-F6EECF244321}">
                <p14:modId xmlns:p14="http://schemas.microsoft.com/office/powerpoint/2010/main" val="86766371"/>
              </p:ext>
            </p:extLst>
          </p:nvPr>
        </p:nvGraphicFramePr>
        <p:xfrm>
          <a:off x="14782368" y="30261901"/>
          <a:ext cx="14630400" cy="5896468"/>
        </p:xfrm>
        <a:graphic>
          <a:graphicData uri="http://schemas.openxmlformats.org/drawingml/2006/table">
            <a:tbl>
              <a:tblPr firstRow="1" bandRow="1">
                <a:tableStyleId>{616DA210-FB5B-4158-B5E0-FEB733F419BA}</a:tableStyleId>
              </a:tblPr>
              <a:tblGrid>
                <a:gridCol w="5669280">
                  <a:extLst>
                    <a:ext uri="{9D8B030D-6E8A-4147-A177-3AD203B41FA5}">
                      <a16:colId xmlns:a16="http://schemas.microsoft.com/office/drawing/2014/main" val="4071371905"/>
                    </a:ext>
                  </a:extLst>
                </a:gridCol>
                <a:gridCol w="2926080">
                  <a:extLst>
                    <a:ext uri="{9D8B030D-6E8A-4147-A177-3AD203B41FA5}">
                      <a16:colId xmlns:a16="http://schemas.microsoft.com/office/drawing/2014/main" val="811375328"/>
                    </a:ext>
                  </a:extLst>
                </a:gridCol>
                <a:gridCol w="2231136">
                  <a:extLst>
                    <a:ext uri="{9D8B030D-6E8A-4147-A177-3AD203B41FA5}">
                      <a16:colId xmlns:a16="http://schemas.microsoft.com/office/drawing/2014/main" val="1943873325"/>
                    </a:ext>
                  </a:extLst>
                </a:gridCol>
                <a:gridCol w="3803904">
                  <a:extLst>
                    <a:ext uri="{9D8B030D-6E8A-4147-A177-3AD203B41FA5}">
                      <a16:colId xmlns:a16="http://schemas.microsoft.com/office/drawing/2014/main" val="2678350659"/>
                    </a:ext>
                  </a:extLst>
                </a:gridCol>
              </a:tblGrid>
              <a:tr h="1554527">
                <a:tc>
                  <a:txBody>
                    <a:bodyPr/>
                    <a:lstStyle/>
                    <a:p>
                      <a:pPr algn="ctr"/>
                      <a:endParaRPr lang="en-US" sz="4000">
                        <a:solidFill>
                          <a:srgbClr val="B1AB5F"/>
                        </a:solidFill>
                      </a:endParaRPr>
                    </a:p>
                    <a:p>
                      <a:pPr algn="ctr"/>
                      <a:r>
                        <a:rPr lang="en-US" sz="4000">
                          <a:solidFill>
                            <a:srgbClr val="B1AB5F"/>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0000"/>
                    </a:solidFill>
                  </a:tcPr>
                </a:tc>
                <a:tc>
                  <a:txBody>
                    <a:bodyPr/>
                    <a:lstStyle/>
                    <a:p>
                      <a:pPr algn="ctr"/>
                      <a:endParaRPr lang="en-US" sz="4000">
                        <a:solidFill>
                          <a:srgbClr val="B1AB5F"/>
                        </a:solidFill>
                      </a:endParaRPr>
                    </a:p>
                    <a:p>
                      <a:pPr algn="ctr"/>
                      <a:r>
                        <a:rPr lang="en-US" sz="4000">
                          <a:solidFill>
                            <a:srgbClr val="B1AB5F"/>
                          </a:solidFill>
                        </a:rPr>
                        <a:t>Scientific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0000"/>
                    </a:solidFill>
                  </a:tcPr>
                </a:tc>
                <a:tc>
                  <a:txBody>
                    <a:bodyPr/>
                    <a:lstStyle/>
                    <a:p>
                      <a:pPr algn="ctr"/>
                      <a:endParaRPr lang="en-US" sz="4000" dirty="0">
                        <a:solidFill>
                          <a:srgbClr val="B1AB5F"/>
                        </a:solidFill>
                      </a:endParaRPr>
                    </a:p>
                    <a:p>
                      <a:pPr algn="ctr"/>
                      <a:r>
                        <a:rPr lang="en-US" sz="4000" dirty="0">
                          <a:solidFill>
                            <a:srgbClr val="B1AB5F"/>
                          </a:solidFill>
                        </a:rPr>
                        <a:t>Percent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0000"/>
                    </a:solidFill>
                  </a:tcPr>
                </a:tc>
                <a:tc>
                  <a:txBody>
                    <a:bodyPr/>
                    <a:lstStyle/>
                    <a:p>
                      <a:pPr algn="ctr"/>
                      <a:endParaRPr lang="en-US" sz="4000" dirty="0">
                        <a:solidFill>
                          <a:srgbClr val="B1AB5F"/>
                        </a:solidFill>
                      </a:endParaRPr>
                    </a:p>
                    <a:p>
                      <a:pPr algn="ctr"/>
                      <a:r>
                        <a:rPr lang="en-US" sz="4000" dirty="0">
                          <a:solidFill>
                            <a:srgbClr val="B1AB5F"/>
                          </a:solidFill>
                        </a:rPr>
                        <a:t>Accession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60000"/>
                    </a:solidFill>
                  </a:tcPr>
                </a:tc>
                <a:extLst>
                  <a:ext uri="{0D108BD9-81ED-4DB2-BD59-A6C34878D82A}">
                    <a16:rowId xmlns:a16="http://schemas.microsoft.com/office/drawing/2014/main" val="243510898"/>
                  </a:ext>
                </a:extLst>
              </a:tr>
              <a:tr h="1784229">
                <a:tc>
                  <a:txBody>
                    <a:bodyPr/>
                    <a:lstStyle/>
                    <a:p>
                      <a:pPr algn="ctr"/>
                      <a:r>
                        <a:rPr lang="en-US" sz="4000" i="1" dirty="0"/>
                        <a:t>Megalops atlanticus </a:t>
                      </a:r>
                      <a:r>
                        <a:rPr lang="en-US" sz="4000" dirty="0"/>
                        <a:t>Mitochondrion complete genome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63000"/>
                      </a:schemeClr>
                    </a:solidFill>
                  </a:tcPr>
                </a:tc>
                <a:tc>
                  <a:txBody>
                    <a:bodyPr/>
                    <a:lstStyle/>
                    <a:p>
                      <a:pPr algn="ctr"/>
                      <a:r>
                        <a:rPr lang="en-US" sz="4000" i="1" dirty="0"/>
                        <a:t>Megalops atlanticus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63000"/>
                      </a:schemeClr>
                    </a:solidFill>
                  </a:tcPr>
                </a:tc>
                <a:tc>
                  <a:txBody>
                    <a:bodyPr/>
                    <a:lstStyle/>
                    <a:p>
                      <a:pPr algn="ctr"/>
                      <a:r>
                        <a:rPr lang="en-US" sz="4000" dirty="0"/>
                        <a:t>91.58%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63000"/>
                      </a:schemeClr>
                    </a:solidFill>
                  </a:tcPr>
                </a:tc>
                <a:tc>
                  <a:txBody>
                    <a:bodyPr/>
                    <a:lstStyle/>
                    <a:p>
                      <a:pPr algn="ctr"/>
                      <a:r>
                        <a:rPr lang="en-US" sz="4000" dirty="0"/>
                        <a:t>NC_005804.1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alpha val="63000"/>
                      </a:schemeClr>
                    </a:solidFill>
                  </a:tcPr>
                </a:tc>
                <a:extLst>
                  <a:ext uri="{0D108BD9-81ED-4DB2-BD59-A6C34878D82A}">
                    <a16:rowId xmlns:a16="http://schemas.microsoft.com/office/drawing/2014/main" val="2703072953"/>
                  </a:ext>
                </a:extLst>
              </a:tr>
              <a:tr h="2055988">
                <a:tc>
                  <a:txBody>
                    <a:bodyPr/>
                    <a:lstStyle/>
                    <a:p>
                      <a:pPr algn="ctr"/>
                      <a:r>
                        <a:rPr lang="en-US" sz="4000" i="1" dirty="0"/>
                        <a:t>Megalops atlanticus </a:t>
                      </a:r>
                      <a:r>
                        <a:rPr lang="en-US" sz="4000" dirty="0"/>
                        <a:t>12S ribosomal RNA gene partial sequence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alpha val="63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4000" i="1" dirty="0"/>
                        <a:t>Megalops atlanticus</a:t>
                      </a:r>
                    </a:p>
                    <a:p>
                      <a:pPr algn="ctr"/>
                      <a:endParaRPr lang="en-US"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alpha val="63000"/>
                      </a:schemeClr>
                    </a:solidFill>
                  </a:tcPr>
                </a:tc>
                <a:tc>
                  <a:txBody>
                    <a:bodyPr/>
                    <a:lstStyle/>
                    <a:p>
                      <a:pPr algn="ctr"/>
                      <a:r>
                        <a:rPr lang="en-US" sz="4000" dirty="0"/>
                        <a:t>91.58%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alpha val="63000"/>
                      </a:schemeClr>
                    </a:solidFill>
                  </a:tcPr>
                </a:tc>
                <a:tc>
                  <a:txBody>
                    <a:bodyPr/>
                    <a:lstStyle/>
                    <a:p>
                      <a:pPr algn="ctr"/>
                      <a:r>
                        <a:rPr lang="en-US" sz="4000" dirty="0"/>
                        <a:t>DQ083541.1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alpha val="63000"/>
                      </a:schemeClr>
                    </a:solidFill>
                  </a:tcPr>
                </a:tc>
                <a:extLst>
                  <a:ext uri="{0D108BD9-81ED-4DB2-BD59-A6C34878D82A}">
                    <a16:rowId xmlns:a16="http://schemas.microsoft.com/office/drawing/2014/main" val="3765767706"/>
                  </a:ext>
                </a:extLst>
              </a:tr>
            </a:tbl>
          </a:graphicData>
        </a:graphic>
      </p:graphicFrame>
      <p:grpSp>
        <p:nvGrpSpPr>
          <p:cNvPr id="24" name="Group 23">
            <a:extLst>
              <a:ext uri="{FF2B5EF4-FFF2-40B4-BE49-F238E27FC236}">
                <a16:creationId xmlns:a16="http://schemas.microsoft.com/office/drawing/2014/main" id="{69F53CF6-AAC3-EF20-5660-68361AF55774}"/>
              </a:ext>
            </a:extLst>
          </p:cNvPr>
          <p:cNvGrpSpPr/>
          <p:nvPr/>
        </p:nvGrpSpPr>
        <p:grpSpPr>
          <a:xfrm>
            <a:off x="15044019" y="21571876"/>
            <a:ext cx="13668139" cy="7353644"/>
            <a:chOff x="14624307" y="21252424"/>
            <a:chExt cx="13668139" cy="7353644"/>
          </a:xfrm>
        </p:grpSpPr>
        <p:pic>
          <p:nvPicPr>
            <p:cNvPr id="12" name="Picture 11" descr="A screenshot of a graph&#10;&#10;AI-generated content may be incorrect.">
              <a:extLst>
                <a:ext uri="{FF2B5EF4-FFF2-40B4-BE49-F238E27FC236}">
                  <a16:creationId xmlns:a16="http://schemas.microsoft.com/office/drawing/2014/main" id="{964102FE-C902-EB08-9C04-A115D6D78F3B}"/>
                </a:ext>
              </a:extLst>
            </p:cNvPr>
            <p:cNvPicPr>
              <a:picLocks noChangeAspect="1"/>
            </p:cNvPicPr>
            <p:nvPr/>
          </p:nvPicPr>
          <p:blipFill>
            <a:blip r:embed="rId7"/>
            <a:stretch>
              <a:fillRect/>
            </a:stretch>
          </p:blipFill>
          <p:spPr>
            <a:xfrm>
              <a:off x="14624307" y="21252424"/>
              <a:ext cx="13668139" cy="5896468"/>
            </a:xfrm>
            <a:prstGeom prst="rect">
              <a:avLst/>
            </a:prstGeom>
            <a:ln w="6350">
              <a:solidFill>
                <a:srgbClr val="760000"/>
              </a:solidFill>
            </a:ln>
          </p:spPr>
        </p:pic>
        <p:sp>
          <p:nvSpPr>
            <p:cNvPr id="23" name="TextBox 22">
              <a:extLst>
                <a:ext uri="{FF2B5EF4-FFF2-40B4-BE49-F238E27FC236}">
                  <a16:creationId xmlns:a16="http://schemas.microsoft.com/office/drawing/2014/main" id="{6716F7BA-0530-4F8B-3BA5-703D18661B46}"/>
                </a:ext>
              </a:extLst>
            </p:cNvPr>
            <p:cNvSpPr txBox="1"/>
            <p:nvPr/>
          </p:nvSpPr>
          <p:spPr>
            <a:xfrm>
              <a:off x="14624307" y="27036408"/>
              <a:ext cx="13533116" cy="1569660"/>
            </a:xfrm>
            <a:prstGeom prst="rect">
              <a:avLst/>
            </a:prstGeom>
            <a:noFill/>
          </p:spPr>
          <p:txBody>
            <a:bodyPr wrap="square" rtlCol="0">
              <a:spAutoFit/>
            </a:bodyPr>
            <a:lstStyle/>
            <a:p>
              <a:r>
                <a:rPr lang="en-US" sz="4800" b="1" dirty="0">
                  <a:latin typeface="Calibri" panose="020F0502020204030204" pitchFamily="34" charset="0"/>
                  <a:cs typeface="Calibri" panose="020F0502020204030204" pitchFamily="34" charset="0"/>
                </a:rPr>
                <a:t>Figure 2: </a:t>
              </a:r>
              <a:r>
                <a:rPr lang="en-US" sz="4800" dirty="0">
                  <a:latin typeface="Calibri" panose="020F0502020204030204" pitchFamily="34" charset="0"/>
                  <a:cs typeface="Calibri" panose="020F0502020204030204" pitchFamily="34" charset="0"/>
                </a:rPr>
                <a:t>Sanger sequencing results on target tissue visualized in </a:t>
              </a:r>
              <a:r>
                <a:rPr lang="en-US" sz="4800" dirty="0" err="1">
                  <a:latin typeface="Calibri" panose="020F0502020204030204" pitchFamily="34" charset="0"/>
                  <a:cs typeface="Calibri" panose="020F0502020204030204" pitchFamily="34" charset="0"/>
                </a:rPr>
                <a:t>Geneious</a:t>
              </a:r>
              <a:r>
                <a:rPr lang="en-US" sz="4800" dirty="0">
                  <a:latin typeface="Calibri" panose="020F0502020204030204" pitchFamily="34" charset="0"/>
                  <a:cs typeface="Calibri" panose="020F0502020204030204" pitchFamily="34" charset="0"/>
                </a:rPr>
                <a:t> Prime.</a:t>
              </a:r>
            </a:p>
          </p:txBody>
        </p:sp>
      </p:grpSp>
      <p:sp>
        <p:nvSpPr>
          <p:cNvPr id="25" name="TextBox 24">
            <a:extLst>
              <a:ext uri="{FF2B5EF4-FFF2-40B4-BE49-F238E27FC236}">
                <a16:creationId xmlns:a16="http://schemas.microsoft.com/office/drawing/2014/main" id="{4358733F-8E5F-D28D-7A69-EFA095E612F5}"/>
              </a:ext>
            </a:extLst>
          </p:cNvPr>
          <p:cNvSpPr txBox="1"/>
          <p:nvPr/>
        </p:nvSpPr>
        <p:spPr>
          <a:xfrm>
            <a:off x="14770180" y="36158369"/>
            <a:ext cx="14642588" cy="1569660"/>
          </a:xfrm>
          <a:prstGeom prst="rect">
            <a:avLst/>
          </a:prstGeom>
          <a:noFill/>
        </p:spPr>
        <p:txBody>
          <a:bodyPr wrap="square" rtlCol="0">
            <a:spAutoFit/>
          </a:bodyPr>
          <a:lstStyle/>
          <a:p>
            <a:r>
              <a:rPr lang="en-US" sz="4800" b="1" dirty="0">
                <a:latin typeface="Calibri" panose="020F0502020204030204" pitchFamily="34" charset="0"/>
                <a:cs typeface="Calibri" panose="020F0502020204030204" pitchFamily="34" charset="0"/>
              </a:rPr>
              <a:t>Table 1: </a:t>
            </a:r>
            <a:r>
              <a:rPr lang="en-US" sz="4800" dirty="0">
                <a:latin typeface="Calibri" panose="020F0502020204030204" pitchFamily="34" charset="0"/>
                <a:cs typeface="Calibri" panose="020F0502020204030204" pitchFamily="34" charset="0"/>
              </a:rPr>
              <a:t>Amplified 12S sequences compared for likeness against NIH nucleotide database.</a:t>
            </a:r>
            <a:endParaRPr lang="en-US" sz="4800" b="1" dirty="0">
              <a:latin typeface="Calibri" panose="020F0502020204030204" pitchFamily="34" charset="0"/>
              <a:cs typeface="Calibri" panose="020F0502020204030204" pitchFamily="34" charset="0"/>
            </a:endParaRPr>
          </a:p>
        </p:txBody>
      </p:sp>
      <p:grpSp>
        <p:nvGrpSpPr>
          <p:cNvPr id="30" name="Group 29">
            <a:extLst>
              <a:ext uri="{FF2B5EF4-FFF2-40B4-BE49-F238E27FC236}">
                <a16:creationId xmlns:a16="http://schemas.microsoft.com/office/drawing/2014/main" id="{E02ECE1F-9E78-7710-7E5A-ECDAAE8ED9E7}"/>
              </a:ext>
            </a:extLst>
          </p:cNvPr>
          <p:cNvGrpSpPr/>
          <p:nvPr/>
        </p:nvGrpSpPr>
        <p:grpSpPr>
          <a:xfrm>
            <a:off x="32674796" y="18502337"/>
            <a:ext cx="7308669" cy="5398916"/>
            <a:chOff x="32342545" y="17846470"/>
            <a:chExt cx="7308669" cy="5398916"/>
          </a:xfrm>
        </p:grpSpPr>
        <p:pic>
          <p:nvPicPr>
            <p:cNvPr id="4" name="Picture 3">
              <a:extLst>
                <a:ext uri="{FF2B5EF4-FFF2-40B4-BE49-F238E27FC236}">
                  <a16:creationId xmlns:a16="http://schemas.microsoft.com/office/drawing/2014/main" id="{1C656A8E-914B-F128-55F4-5B7245B779BB}"/>
                </a:ext>
              </a:extLst>
            </p:cNvPr>
            <p:cNvPicPr>
              <a:picLocks noChangeAspect="1"/>
            </p:cNvPicPr>
            <p:nvPr/>
          </p:nvPicPr>
          <p:blipFill>
            <a:blip r:embed="rId8"/>
            <a:stretch>
              <a:fillRect/>
            </a:stretch>
          </p:blipFill>
          <p:spPr>
            <a:xfrm>
              <a:off x="32342545" y="17846470"/>
              <a:ext cx="7308669" cy="4567919"/>
            </a:xfrm>
            <a:prstGeom prst="rect">
              <a:avLst/>
            </a:prstGeom>
            <a:solidFill>
              <a:srgbClr val="760000"/>
            </a:solidFill>
            <a:ln w="19050">
              <a:solidFill>
                <a:srgbClr val="760000"/>
              </a:solidFill>
            </a:ln>
          </p:spPr>
        </p:pic>
        <p:sp>
          <p:nvSpPr>
            <p:cNvPr id="5" name="TextBox 4">
              <a:extLst>
                <a:ext uri="{FF2B5EF4-FFF2-40B4-BE49-F238E27FC236}">
                  <a16:creationId xmlns:a16="http://schemas.microsoft.com/office/drawing/2014/main" id="{8E0F3E22-9BF6-C1F9-B325-1D7ADC06DFC3}"/>
                </a:ext>
              </a:extLst>
            </p:cNvPr>
            <p:cNvSpPr txBox="1"/>
            <p:nvPr/>
          </p:nvSpPr>
          <p:spPr>
            <a:xfrm>
              <a:off x="32342545" y="22414389"/>
              <a:ext cx="7308669" cy="830997"/>
            </a:xfrm>
            <a:prstGeom prst="rect">
              <a:avLst/>
            </a:prstGeom>
            <a:noFill/>
          </p:spPr>
          <p:txBody>
            <a:bodyPr wrap="square" rtlCol="0">
              <a:spAutoFit/>
            </a:bodyPr>
            <a:lstStyle/>
            <a:p>
              <a:r>
                <a:rPr lang="en-US" sz="4800" b="1" dirty="0">
                  <a:latin typeface="Calibri" panose="020F0502020204030204" pitchFamily="34" charset="0"/>
                  <a:cs typeface="Calibri" panose="020F0502020204030204" pitchFamily="34" charset="0"/>
                </a:rPr>
                <a:t>Figure 3: </a:t>
              </a:r>
              <a:r>
                <a:rPr lang="en-US" sz="4800" dirty="0">
                  <a:latin typeface="Calibri" panose="020F0502020204030204" pitchFamily="34" charset="0"/>
                  <a:cs typeface="Calibri" panose="020F0502020204030204" pitchFamily="34" charset="0"/>
                </a:rPr>
                <a:t>Atlantic tarpon</a:t>
              </a:r>
            </a:p>
          </p:txBody>
        </p:sp>
        <p:sp>
          <p:nvSpPr>
            <p:cNvPr id="6" name="TextBox 5">
              <a:extLst>
                <a:ext uri="{FF2B5EF4-FFF2-40B4-BE49-F238E27FC236}">
                  <a16:creationId xmlns:a16="http://schemas.microsoft.com/office/drawing/2014/main" id="{493F3891-0D82-D202-BE29-C2F20B06B6AC}"/>
                </a:ext>
              </a:extLst>
            </p:cNvPr>
            <p:cNvSpPr txBox="1"/>
            <p:nvPr/>
          </p:nvSpPr>
          <p:spPr>
            <a:xfrm>
              <a:off x="32342545" y="21952724"/>
              <a:ext cx="2791517" cy="461665"/>
            </a:xfrm>
            <a:prstGeom prst="rect">
              <a:avLst/>
            </a:prstGeom>
            <a:noFill/>
          </p:spPr>
          <p:txBody>
            <a:bodyPr wrap="square" rtlCol="0">
              <a:spAutoFit/>
            </a:bodyPr>
            <a:lstStyle/>
            <a:p>
              <a:r>
                <a:rPr lang="en-US" sz="2400" dirty="0" err="1">
                  <a:solidFill>
                    <a:schemeClr val="accent1"/>
                  </a:solidFill>
                  <a:latin typeface="Calibri" panose="020F0502020204030204" pitchFamily="34" charset="0"/>
                  <a:cs typeface="Calibri" panose="020F0502020204030204" pitchFamily="34" charset="0"/>
                </a:rPr>
                <a:t>Meilenstein</a:t>
              </a:r>
              <a:endParaRPr lang="en-US" sz="2400" dirty="0">
                <a:solidFill>
                  <a:schemeClr val="accent1"/>
                </a:solidFill>
                <a:latin typeface="Calibri" panose="020F0502020204030204" pitchFamily="34" charset="0"/>
                <a:cs typeface="Calibri" panose="020F0502020204030204" pitchFamily="34" charset="0"/>
              </a:endParaRPr>
            </a:p>
          </p:txBody>
        </p:sp>
      </p:grpSp>
      <p:sp>
        <p:nvSpPr>
          <p:cNvPr id="31" name="Text Placeholder 7">
            <a:extLst>
              <a:ext uri="{FF2B5EF4-FFF2-40B4-BE49-F238E27FC236}">
                <a16:creationId xmlns:a16="http://schemas.microsoft.com/office/drawing/2014/main" id="{37F78C72-0103-4332-2001-69A117903E45}"/>
              </a:ext>
            </a:extLst>
          </p:cNvPr>
          <p:cNvSpPr txBox="1">
            <a:spLocks/>
          </p:cNvSpPr>
          <p:nvPr/>
        </p:nvSpPr>
        <p:spPr>
          <a:xfrm>
            <a:off x="685778" y="6536593"/>
            <a:ext cx="14059970" cy="31575599"/>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1pPr>
            <a:lvl2pPr marL="914400" marR="0" lvl="1"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2pPr>
            <a:lvl3pPr marL="1371600" marR="0" lvl="2" indent="-558800" algn="l" rtl="0">
              <a:lnSpc>
                <a:spcPct val="100000"/>
              </a:lnSpc>
              <a:spcBef>
                <a:spcPts val="1040"/>
              </a:spcBef>
              <a:spcAft>
                <a:spcPts val="0"/>
              </a:spcAft>
              <a:buClr>
                <a:schemeClr val="dk1"/>
              </a:buClr>
              <a:buSzPts val="5200"/>
              <a:buFont typeface="Arial"/>
              <a:buChar char="•"/>
              <a:defRPr sz="5200" b="0" i="0" u="none" strike="noStrike" cap="none">
                <a:solidFill>
                  <a:schemeClr val="dk1"/>
                </a:solidFill>
                <a:latin typeface="Arial"/>
                <a:ea typeface="Arial"/>
                <a:cs typeface="Arial"/>
                <a:sym typeface="Arial"/>
              </a:defRPr>
            </a:lvl3pPr>
            <a:lvl4pPr marL="1828800" marR="0" lvl="3"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4pPr>
            <a:lvl5pPr marL="2286000" marR="0" lvl="4"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5pPr>
            <a:lvl6pPr marL="2743200" marR="0" lvl="5"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6pPr>
            <a:lvl7pPr marL="3200400" marR="0" lvl="6"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7pPr>
            <a:lvl8pPr marL="3657600" marR="0" lvl="7"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8pPr>
            <a:lvl9pPr marL="4114800" marR="0" lvl="8" indent="-520700" algn="l" rtl="0">
              <a:lnSpc>
                <a:spcPct val="100000"/>
              </a:lnSpc>
              <a:spcBef>
                <a:spcPts val="920"/>
              </a:spcBef>
              <a:spcAft>
                <a:spcPts val="0"/>
              </a:spcAft>
              <a:buClr>
                <a:schemeClr val="dk1"/>
              </a:buClr>
              <a:buSzPts val="4600"/>
              <a:buFont typeface="Arial"/>
              <a:buChar char="»"/>
              <a:defRPr sz="4600" b="0" i="0" u="none" strike="noStrike" cap="none">
                <a:solidFill>
                  <a:schemeClr val="dk1"/>
                </a:solidFill>
                <a:latin typeface="Arial"/>
                <a:ea typeface="Arial"/>
                <a:cs typeface="Arial"/>
                <a:sym typeface="Arial"/>
              </a:defRPr>
            </a:lvl9pPr>
          </a:lstStyle>
          <a:p>
            <a:pPr marL="0" indent="0">
              <a:buFont typeface="Arial"/>
              <a:buNone/>
            </a:pPr>
            <a:r>
              <a:rPr lang="en-US" sz="6600" b="1" u="sng" dirty="0">
                <a:solidFill>
                  <a:srgbClr val="760000"/>
                </a:solidFill>
                <a:latin typeface="Calibri" panose="020F0502020204030204" pitchFamily="34" charset="0"/>
                <a:cs typeface="Calibri" panose="020F0502020204030204" pitchFamily="34" charset="0"/>
              </a:rPr>
              <a:t>Introduction:</a:t>
            </a:r>
          </a:p>
          <a:p>
            <a:pPr marL="0" indent="0">
              <a:lnSpc>
                <a:spcPct val="107000"/>
              </a:lnSpc>
              <a:spcAft>
                <a:spcPts val="800"/>
              </a:spcAft>
              <a:buFont typeface="Arial"/>
              <a:buNone/>
            </a:pP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Florida’s sport fisheries are a vital economic resource for the state, providing $13.9 billion in revenue annually</a:t>
            </a:r>
            <a:r>
              <a:rPr lang="en-US" sz="4800" kern="100" baseline="30000" dirty="0">
                <a:solidFill>
                  <a:schemeClr val="tx1"/>
                </a:solidFill>
                <a:latin typeface="Calibri" panose="020F0502020204030204" pitchFamily="34" charset="0"/>
                <a:ea typeface="Aptos" panose="020B0004020202020204" pitchFamily="34" charset="0"/>
                <a:cs typeface="Calibri" panose="020F0502020204030204" pitchFamily="34" charset="0"/>
              </a:rPr>
              <a:t>[1]</a:t>
            </a: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 The Atlantic tarpon (</a:t>
            </a:r>
            <a:r>
              <a:rPr lang="en-US" sz="4800" i="1" kern="100" dirty="0">
                <a:solidFill>
                  <a:schemeClr val="tx1"/>
                </a:solidFill>
                <a:latin typeface="Calibri" panose="020F0502020204030204" pitchFamily="34" charset="0"/>
                <a:ea typeface="Aptos" panose="020B0004020202020204" pitchFamily="34" charset="0"/>
                <a:cs typeface="Calibri" panose="020F0502020204030204" pitchFamily="34" charset="0"/>
              </a:rPr>
              <a:t>Megalops atlanticus</a:t>
            </a: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 is among the most popular target fish in the state due to its large size and fighting ability. Though fishermen use catch-and-release, there are many fishing tournaments that target tarpon and other large species</a:t>
            </a:r>
            <a:r>
              <a:rPr lang="en-US" sz="4800" kern="100" baseline="30000" dirty="0">
                <a:solidFill>
                  <a:schemeClr val="tx1"/>
                </a:solidFill>
                <a:latin typeface="Calibri" panose="020F0502020204030204" pitchFamily="34" charset="0"/>
                <a:ea typeface="Aptos" panose="020B0004020202020204" pitchFamily="34" charset="0"/>
                <a:cs typeface="Calibri" panose="020F0502020204030204" pitchFamily="34" charset="0"/>
              </a:rPr>
              <a:t>[6]</a:t>
            </a: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 Even when the fish is released, angling is known to cause increases in stress indicators such as lactate</a:t>
            </a:r>
            <a:r>
              <a:rPr lang="en-US" sz="4800" kern="100" baseline="30000" dirty="0">
                <a:solidFill>
                  <a:schemeClr val="tx1"/>
                </a:solidFill>
                <a:latin typeface="Calibri" panose="020F0502020204030204" pitchFamily="34" charset="0"/>
                <a:ea typeface="Aptos" panose="020B0004020202020204" pitchFamily="34" charset="0"/>
                <a:cs typeface="Calibri" panose="020F0502020204030204" pitchFamily="34" charset="0"/>
              </a:rPr>
              <a:t>[2]</a:t>
            </a: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 Additionally, tarpon use structurally complex habitats as nurseries</a:t>
            </a:r>
            <a:r>
              <a:rPr lang="en-US" sz="4800" kern="100" baseline="30000" dirty="0">
                <a:solidFill>
                  <a:schemeClr val="tx1"/>
                </a:solidFill>
                <a:latin typeface="Calibri" panose="020F0502020204030204" pitchFamily="34" charset="0"/>
                <a:ea typeface="Aptos" panose="020B0004020202020204" pitchFamily="34" charset="0"/>
                <a:cs typeface="Calibri" panose="020F0502020204030204" pitchFamily="34" charset="0"/>
              </a:rPr>
              <a:t>[4]</a:t>
            </a: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 making it difficult for scientists to collect DNA samples for assessing population dynamics. They have declined from overfishing and habitat loss and are listed as vulnerable on the IUCN Red List</a:t>
            </a:r>
            <a:r>
              <a:rPr lang="en-US" sz="4800" kern="100" baseline="30000" dirty="0">
                <a:solidFill>
                  <a:schemeClr val="tx1"/>
                </a:solidFill>
                <a:latin typeface="Calibri" panose="020F0502020204030204" pitchFamily="34" charset="0"/>
                <a:ea typeface="Aptos" panose="020B0004020202020204" pitchFamily="34" charset="0"/>
                <a:cs typeface="Calibri" panose="020F0502020204030204" pitchFamily="34" charset="0"/>
              </a:rPr>
              <a:t>[5]</a:t>
            </a: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 We sought to create a tool for the remote genetic detection of tarpon using environmental DNA (eDNA), which is trace DNA shed by an organism into its environment. Instead of being taken from the animal, eDNA can be taken from filtered seawater, a noninvasive method that can be effective in areas where tarpon cannot be easily caught</a:t>
            </a:r>
            <a:r>
              <a:rPr lang="en-US" sz="4800" kern="100" baseline="30000" dirty="0">
                <a:solidFill>
                  <a:schemeClr val="tx1"/>
                </a:solidFill>
                <a:latin typeface="Calibri" panose="020F0502020204030204" pitchFamily="34" charset="0"/>
                <a:ea typeface="Aptos" panose="020B0004020202020204" pitchFamily="34" charset="0"/>
                <a:cs typeface="Calibri" panose="020F0502020204030204" pitchFamily="34" charset="0"/>
              </a:rPr>
              <a:t>[3]</a:t>
            </a:r>
            <a:r>
              <a:rPr lang="en-US" sz="4800" kern="100" dirty="0">
                <a:solidFill>
                  <a:schemeClr val="tx1"/>
                </a:solidFill>
                <a:latin typeface="Calibri" panose="020F0502020204030204" pitchFamily="34" charset="0"/>
                <a:ea typeface="Aptos" panose="020B0004020202020204" pitchFamily="34" charset="0"/>
                <a:cs typeface="Calibri" panose="020F0502020204030204" pitchFamily="34" charset="0"/>
              </a:rPr>
              <a:t>. </a:t>
            </a:r>
          </a:p>
          <a:p>
            <a:pPr marL="0" indent="0">
              <a:lnSpc>
                <a:spcPct val="107000"/>
              </a:lnSpc>
              <a:spcAft>
                <a:spcPts val="800"/>
              </a:spcAft>
              <a:buFont typeface="Arial"/>
              <a:buNone/>
            </a:pPr>
            <a:r>
              <a:rPr lang="en-US" sz="6600" b="1" u="sng" dirty="0">
                <a:solidFill>
                  <a:srgbClr val="760000"/>
                </a:solidFill>
                <a:latin typeface="Calibri" panose="020F0502020204030204" pitchFamily="34" charset="0"/>
                <a:cs typeface="Calibri" panose="020F0502020204030204" pitchFamily="34" charset="0"/>
              </a:rPr>
              <a:t>Specific Objectives:</a:t>
            </a:r>
          </a:p>
          <a:p>
            <a:pPr marL="0" indent="0">
              <a:lnSpc>
                <a:spcPct val="107000"/>
              </a:lnSpc>
              <a:spcAft>
                <a:spcPts val="800"/>
              </a:spcAft>
              <a:buNone/>
            </a:pPr>
            <a:r>
              <a:rPr lang="en-US" sz="4800" dirty="0">
                <a:latin typeface="Calibri" panose="020F0502020204030204" pitchFamily="34" charset="0"/>
                <a:cs typeface="Calibri" panose="020F0502020204030204" pitchFamily="34" charset="0"/>
              </a:rPr>
              <a:t>Develop a targeted, single-species eDNA protocol for reliable detection of Atlantic tarpon.</a:t>
            </a:r>
            <a:endParaRPr lang="en-US" sz="5400" dirty="0">
              <a:latin typeface="Calibri" panose="020F0502020204030204" pitchFamily="34" charset="0"/>
              <a:cs typeface="Calibri" panose="020F0502020204030204" pitchFamily="34" charset="0"/>
            </a:endParaRPr>
          </a:p>
          <a:p>
            <a:pPr marL="0" indent="0">
              <a:buFont typeface="Arial"/>
              <a:buNone/>
            </a:pPr>
            <a:r>
              <a:rPr lang="en-US" sz="6600" b="1" u="sng" dirty="0">
                <a:solidFill>
                  <a:srgbClr val="760000"/>
                </a:solidFill>
                <a:latin typeface="Calibri" panose="020F0502020204030204" pitchFamily="34" charset="0"/>
                <a:cs typeface="Calibri" panose="020F0502020204030204" pitchFamily="34" charset="0"/>
              </a:rPr>
              <a:t>Methods: </a:t>
            </a:r>
          </a:p>
          <a:p>
            <a:pPr marL="1143000" lvl="1" indent="-685800"/>
            <a:r>
              <a:rPr lang="en-US" sz="4800" dirty="0">
                <a:solidFill>
                  <a:schemeClr val="tx1"/>
                </a:solidFill>
                <a:latin typeface="Calibri" panose="020F0502020204030204" pitchFamily="34" charset="0"/>
                <a:cs typeface="Calibri" panose="020F0502020204030204" pitchFamily="34" charset="0"/>
              </a:rPr>
              <a:t>Two juvenile Atlantic tarpon provided by Dr. Jon Shenker.</a:t>
            </a:r>
          </a:p>
          <a:p>
            <a:pPr marL="1143000" lvl="1" indent="-685800"/>
            <a:r>
              <a:rPr lang="en-US" sz="4800" dirty="0">
                <a:solidFill>
                  <a:schemeClr val="tx1"/>
                </a:solidFill>
                <a:latin typeface="Calibri" panose="020F0502020204030204" pitchFamily="34" charset="0"/>
                <a:cs typeface="Calibri" panose="020F0502020204030204" pitchFamily="34" charset="0"/>
              </a:rPr>
              <a:t>Nontarget tissue samples of ladyfish, Indo-Pacific tarpon, needle-tooth moray collected from various institutions.</a:t>
            </a:r>
          </a:p>
          <a:p>
            <a:pPr marL="1143000" lvl="1" indent="-685800"/>
            <a:r>
              <a:rPr lang="en-US" sz="4800" dirty="0">
                <a:solidFill>
                  <a:schemeClr val="tx1"/>
                </a:solidFill>
                <a:latin typeface="Calibri" panose="020F0502020204030204" pitchFamily="34" charset="0"/>
                <a:cs typeface="Calibri" panose="020F0502020204030204" pitchFamily="34" charset="0"/>
              </a:rPr>
              <a:t>DNA was extracted with the EZNA blood and Tissue kit (Omega Bio-Tek, Norcross, Georgia).</a:t>
            </a:r>
          </a:p>
          <a:p>
            <a:pPr marL="1143000" lvl="1" indent="-685800"/>
            <a:r>
              <a:rPr lang="en-US" sz="4800" dirty="0">
                <a:solidFill>
                  <a:schemeClr val="tx1"/>
                </a:solidFill>
                <a:latin typeface="Calibri" panose="020F0502020204030204" pitchFamily="34" charset="0"/>
                <a:cs typeface="Calibri" panose="020F0502020204030204" pitchFamily="34" charset="0"/>
              </a:rPr>
              <a:t>Species specific primers developed using the software Primer-BLAST (NIH).</a:t>
            </a:r>
          </a:p>
          <a:p>
            <a:pPr marL="1143000" lvl="1" indent="-685800"/>
            <a:r>
              <a:rPr lang="en-US" sz="4800" dirty="0">
                <a:solidFill>
                  <a:schemeClr val="tx1"/>
                </a:solidFill>
                <a:latin typeface="Calibri" panose="020F0502020204030204" pitchFamily="34" charset="0"/>
                <a:cs typeface="Calibri" panose="020F0502020204030204" pitchFamily="34" charset="0"/>
              </a:rPr>
              <a:t>A 141 base pair region of the 12S gene was targeted for polymerase chain reaction (PCR). This was sequenced at the University of Arizona Genetics Core (Tucson, AZ).</a:t>
            </a:r>
          </a:p>
          <a:p>
            <a:pPr marL="685800" indent="-685800">
              <a:buFont typeface="Arial" panose="020B0604020202020204" pitchFamily="34" charset="0"/>
              <a:buChar char="•"/>
            </a:pPr>
            <a:endParaRPr lang="en-US" sz="4800" b="1" i="1" dirty="0">
              <a:solidFill>
                <a:schemeClr val="tx1"/>
              </a:solidFill>
              <a:latin typeface="Calibri" panose="020F0502020204030204" pitchFamily="34" charset="0"/>
              <a:cs typeface="Calibri" panose="020F0502020204030204" pitchFamily="34" charset="0"/>
            </a:endParaRPr>
          </a:p>
          <a:p>
            <a:pPr marL="1143000" lvl="1" indent="-685800">
              <a:buFont typeface="Arial" panose="020B0604020202020204" pitchFamily="34" charset="0"/>
              <a:buChar char="•"/>
            </a:pPr>
            <a:endParaRPr lang="en-US" sz="5400" dirty="0">
              <a:latin typeface="Calibri" panose="020F0502020204030204" pitchFamily="34" charset="0"/>
              <a:cs typeface="Calibri" panose="020F0502020204030204" pitchFamily="34" charset="0"/>
            </a:endParaRPr>
          </a:p>
          <a:p>
            <a:pPr marL="685800" indent="-685800">
              <a:buFont typeface="Arial" panose="020B0604020202020204" pitchFamily="34" charset="0"/>
              <a:buChar char="•"/>
            </a:pPr>
            <a:endParaRPr lang="en-US" sz="4800" b="1" i="1" dirty="0">
              <a:solidFill>
                <a:schemeClr val="tx1"/>
              </a:solidFill>
              <a:latin typeface="Calibri" panose="020F0502020204030204" pitchFamily="34" charset="0"/>
              <a:cs typeface="Calibri" panose="020F0502020204030204" pitchFamily="34" charset="0"/>
            </a:endParaRPr>
          </a:p>
          <a:p>
            <a:pPr marL="685800" lvl="8" indent="-685800">
              <a:buFont typeface="Arial" panose="020B0604020202020204" pitchFamily="34" charset="0"/>
              <a:buChar char="•"/>
            </a:pPr>
            <a:endParaRPr lang="en-US" sz="6600" b="1" i="1" dirty="0">
              <a:latin typeface="Calibri" panose="020F0502020204030204" pitchFamily="34" charset="0"/>
              <a:cs typeface="Calibri" panose="020F0502020204030204" pitchFamily="34" charset="0"/>
            </a:endParaRPr>
          </a:p>
          <a:p>
            <a:endParaRPr lang="en-US" sz="5400" dirty="0">
              <a:latin typeface="Calibri" panose="020F0502020204030204" pitchFamily="34" charset="0"/>
              <a:cs typeface="Calibri" panose="020F0502020204030204" pitchFamily="34" charset="0"/>
            </a:endParaRPr>
          </a:p>
          <a:p>
            <a:endParaRPr lang="en-US" sz="5400" dirty="0">
              <a:latin typeface="Calibri" panose="020F0502020204030204" pitchFamily="34" charset="0"/>
              <a:cs typeface="Calibri" panose="020F0502020204030204" pitchFamily="34" charset="0"/>
            </a:endParaRPr>
          </a:p>
          <a:p>
            <a:endParaRPr lang="en-US" sz="5400" dirty="0">
              <a:latin typeface="Calibri" panose="020F0502020204030204" pitchFamily="34" charset="0"/>
              <a:cs typeface="Calibri" panose="020F0502020204030204" pitchFamily="34" charset="0"/>
            </a:endParaRPr>
          </a:p>
          <a:p>
            <a:pPr marL="0" indent="0">
              <a:buFont typeface="Arial"/>
              <a:buNone/>
            </a:pPr>
            <a:endParaRPr lang="en-US" dirty="0">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ED82F286-AF05-F6A5-1D0F-4B9170EACFB1}"/>
              </a:ext>
            </a:extLst>
          </p:cNvPr>
          <p:cNvSpPr txBox="1"/>
          <p:nvPr/>
        </p:nvSpPr>
        <p:spPr>
          <a:xfrm>
            <a:off x="16646668" y="17922859"/>
            <a:ext cx="10889611" cy="2308324"/>
          </a:xfrm>
          <a:prstGeom prst="rect">
            <a:avLst/>
          </a:prstGeom>
          <a:noFill/>
        </p:spPr>
        <p:txBody>
          <a:bodyPr wrap="square" rtlCol="0">
            <a:spAutoFit/>
          </a:bodyPr>
          <a:lstStyle/>
          <a:p>
            <a:r>
              <a:rPr lang="en-US" sz="4800" b="1" dirty="0">
                <a:latin typeface="Calibri" panose="020F0502020204030204" pitchFamily="34" charset="0"/>
                <a:cs typeface="Calibri" panose="020F0502020204030204" pitchFamily="34" charset="0"/>
              </a:rPr>
              <a:t>Figure 1: </a:t>
            </a:r>
            <a:r>
              <a:rPr lang="en-US" sz="4800" dirty="0">
                <a:latin typeface="Calibri" panose="020F0502020204030204" pitchFamily="34" charset="0"/>
                <a:cs typeface="Calibri" panose="020F0502020204030204" pitchFamily="34" charset="0"/>
              </a:rPr>
              <a:t>Gel Electrophoresis comparing amplification of target and non-target samples with 12S1 primers.</a:t>
            </a:r>
          </a:p>
        </p:txBody>
      </p:sp>
      <p:pic>
        <p:nvPicPr>
          <p:cNvPr id="7" name="Picture 6">
            <a:extLst>
              <a:ext uri="{FF2B5EF4-FFF2-40B4-BE49-F238E27FC236}">
                <a16:creationId xmlns:a16="http://schemas.microsoft.com/office/drawing/2014/main" id="{CD889644-FEB3-FD61-22F1-4B26DBC58A57}"/>
              </a:ext>
            </a:extLst>
          </p:cNvPr>
          <p:cNvPicPr>
            <a:picLocks noChangeAspect="1"/>
          </p:cNvPicPr>
          <p:nvPr/>
        </p:nvPicPr>
        <p:blipFill>
          <a:blip r:embed="rId9"/>
          <a:srcRect r="25941"/>
          <a:stretch/>
        </p:blipFill>
        <p:spPr>
          <a:xfrm>
            <a:off x="18900318" y="11018994"/>
            <a:ext cx="5180434" cy="6788534"/>
          </a:xfrm>
          <a:prstGeom prst="rect">
            <a:avLst/>
          </a:prstGeom>
          <a:ln w="9525">
            <a:solidFill>
              <a:srgbClr val="760000"/>
            </a:solidFill>
          </a:ln>
        </p:spPr>
      </p:pic>
      <p:sp>
        <p:nvSpPr>
          <p:cNvPr id="11" name="Arrow: Down 10">
            <a:extLst>
              <a:ext uri="{FF2B5EF4-FFF2-40B4-BE49-F238E27FC236}">
                <a16:creationId xmlns:a16="http://schemas.microsoft.com/office/drawing/2014/main" id="{DB60107F-DACC-8E12-68CE-902772B57493}"/>
              </a:ext>
            </a:extLst>
          </p:cNvPr>
          <p:cNvSpPr/>
          <p:nvPr/>
        </p:nvSpPr>
        <p:spPr>
          <a:xfrm>
            <a:off x="21033362" y="28925520"/>
            <a:ext cx="914400" cy="924456"/>
          </a:xfrm>
          <a:prstGeom prst="downArrow">
            <a:avLst/>
          </a:prstGeom>
          <a:solidFill>
            <a:srgbClr val="760000"/>
          </a:solidFill>
          <a:ln w="19050">
            <a:solidFill>
              <a:srgbClr val="B1AB5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18" name="TextBox 17">
            <a:extLst>
              <a:ext uri="{FF2B5EF4-FFF2-40B4-BE49-F238E27FC236}">
                <a16:creationId xmlns:a16="http://schemas.microsoft.com/office/drawing/2014/main" id="{E2AC78C0-281D-FF3F-F8AD-178C02D01A82}"/>
              </a:ext>
            </a:extLst>
          </p:cNvPr>
          <p:cNvSpPr txBox="1"/>
          <p:nvPr/>
        </p:nvSpPr>
        <p:spPr>
          <a:xfrm>
            <a:off x="15164893" y="6766975"/>
            <a:ext cx="13853160" cy="4801314"/>
          </a:xfrm>
          <a:prstGeom prst="rect">
            <a:avLst/>
          </a:prstGeom>
          <a:noFill/>
        </p:spPr>
        <p:txBody>
          <a:bodyPr wrap="square" rtlCol="0">
            <a:spAutoFit/>
          </a:bodyPr>
          <a:lstStyle/>
          <a:p>
            <a:r>
              <a:rPr lang="en-US" sz="6600" b="1" u="sng" dirty="0">
                <a:solidFill>
                  <a:srgbClr val="760000"/>
                </a:solidFill>
                <a:latin typeface="Calibri" panose="020F0502020204030204" pitchFamily="34" charset="0"/>
                <a:cs typeface="Calibri" panose="020F0502020204030204" pitchFamily="34" charset="0"/>
              </a:rPr>
              <a:t>Results:</a:t>
            </a:r>
          </a:p>
          <a:p>
            <a:pPr marL="685800" indent="-685800">
              <a:buFont typeface="Arial" panose="020B0604020202020204" pitchFamily="34" charset="0"/>
              <a:buChar char="•"/>
            </a:pPr>
            <a:r>
              <a:rPr lang="en-US" sz="4800" dirty="0">
                <a:solidFill>
                  <a:schemeClr val="tx1"/>
                </a:solidFill>
                <a:latin typeface="Calibri" panose="020F0502020204030204" pitchFamily="34" charset="0"/>
                <a:cs typeface="Calibri" panose="020F0502020204030204" pitchFamily="34" charset="0"/>
              </a:rPr>
              <a:t>Preliminary results show some primer binding to the non-target Indo-Pacific tarpon in the third well. Our next steps to increase specificity would be to add bovine serum albumin and </a:t>
            </a:r>
            <a:r>
              <a:rPr lang="en-US" sz="4800" dirty="0" err="1">
                <a:solidFill>
                  <a:schemeClr val="tx1"/>
                </a:solidFill>
                <a:latin typeface="Calibri" panose="020F0502020204030204" pitchFamily="34" charset="0"/>
                <a:cs typeface="Calibri" panose="020F0502020204030204" pitchFamily="34" charset="0"/>
              </a:rPr>
              <a:t>MgCl</a:t>
            </a:r>
            <a:r>
              <a:rPr lang="en-US" sz="4800" dirty="0">
                <a:solidFill>
                  <a:schemeClr val="tx1"/>
                </a:solidFill>
                <a:latin typeface="Calibri" panose="020F0502020204030204" pitchFamily="34" charset="0"/>
                <a:cs typeface="Calibri" panose="020F0502020204030204" pitchFamily="34" charset="0"/>
              </a:rPr>
              <a:t> to our PCRs. </a:t>
            </a:r>
            <a:endParaRPr lang="en-US" sz="4800" dirty="0">
              <a:latin typeface="Calibri" panose="020F0502020204030204" pitchFamily="34" charset="0"/>
              <a:cs typeface="Calibri" panose="020F0502020204030204" pitchFamily="34" charset="0"/>
            </a:endParaRPr>
          </a:p>
          <a:p>
            <a:endParaRPr lang="en-US" sz="4800" dirty="0">
              <a:latin typeface="Calibri" panose="020F0502020204030204" pitchFamily="34" charset="0"/>
              <a:cs typeface="Calibri" panose="020F0502020204030204" pitchFamily="34" charset="0"/>
            </a:endParaRPr>
          </a:p>
        </p:txBody>
      </p:sp>
      <p:sp>
        <p:nvSpPr>
          <p:cNvPr id="14" name="Arrow: Down 13">
            <a:extLst>
              <a:ext uri="{FF2B5EF4-FFF2-40B4-BE49-F238E27FC236}">
                <a16:creationId xmlns:a16="http://schemas.microsoft.com/office/drawing/2014/main" id="{B4D56400-4505-C88B-7293-E9B52A3A6DFC}"/>
              </a:ext>
            </a:extLst>
          </p:cNvPr>
          <p:cNvSpPr/>
          <p:nvPr/>
        </p:nvSpPr>
        <p:spPr>
          <a:xfrm>
            <a:off x="21033335" y="20231183"/>
            <a:ext cx="914400" cy="924456"/>
          </a:xfrm>
          <a:prstGeom prst="downArrow">
            <a:avLst/>
          </a:prstGeom>
          <a:solidFill>
            <a:srgbClr val="760000"/>
          </a:solidFill>
          <a:ln w="19050">
            <a:solidFill>
              <a:srgbClr val="B1AB5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47401229"/>
      </p:ext>
    </p:extLst>
  </p:cSld>
  <p:clrMapOvr>
    <a:masterClrMapping/>
  </p:clrMapOvr>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C8CF57C844D147A12BD11048F22F5D" ma:contentTypeVersion="5" ma:contentTypeDescription="Create a new document." ma:contentTypeScope="" ma:versionID="01ba8fc47e92cb483342883c4dfd07df">
  <xsd:schema xmlns:xsd="http://www.w3.org/2001/XMLSchema" xmlns:xs="http://www.w3.org/2001/XMLSchema" xmlns:p="http://schemas.microsoft.com/office/2006/metadata/properties" xmlns:ns3="0a7ce243-1a2f-477c-b90b-505a9001292e" targetNamespace="http://schemas.microsoft.com/office/2006/metadata/properties" ma:root="true" ma:fieldsID="a7211b95a5a950aead9813d9ae728b2e" ns3:_="">
    <xsd:import namespace="0a7ce243-1a2f-477c-b90b-505a9001292e"/>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7ce243-1a2f-477c-b90b-505a900129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5F06D89-8FD7-454D-A80D-86D1D00841D3}">
  <ds:schemaRefs>
    <ds:schemaRef ds:uri="0a7ce243-1a2f-477c-b90b-505a9001292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169B42BD-9EFB-4371-9ACF-57C2C5AF2597}">
  <ds:schemaRefs>
    <ds:schemaRef ds:uri="http://purl.org/dc/elements/1.1/"/>
    <ds:schemaRef ds:uri="http://schemas.openxmlformats.org/package/2006/metadata/core-properties"/>
    <ds:schemaRef ds:uri="http://schemas.microsoft.com/office/infopath/2007/PartnerControls"/>
    <ds:schemaRef ds:uri="http://www.w3.org/XML/1998/namespace"/>
    <ds:schemaRef ds:uri="0a7ce243-1a2f-477c-b90b-505a9001292e"/>
    <ds:schemaRef ds:uri="http://schemas.microsoft.com/office/2006/documentManagement/types"/>
    <ds:schemaRef ds:uri="http://schemas.microsoft.com/office/2006/metadata/properties"/>
    <ds:schemaRef ds:uri="http://purl.org/dc/dcmitype/"/>
    <ds:schemaRef ds:uri="http://purl.org/dc/terms/"/>
  </ds:schemaRefs>
</ds:datastoreItem>
</file>

<file path=customXml/itemProps3.xml><?xml version="1.0" encoding="utf-8"?>
<ds:datastoreItem xmlns:ds="http://schemas.openxmlformats.org/officeDocument/2006/customXml" ds:itemID="{629ED596-1A38-4800-B889-D9A706366731}">
  <ds:schemaRefs>
    <ds:schemaRef ds:uri="http://schemas.microsoft.com/sharepoint/v3/contenttype/forms"/>
  </ds:schemaRefs>
</ds:datastoreItem>
</file>

<file path=docMetadata/LabelInfo.xml><?xml version="1.0" encoding="utf-8"?>
<clbl:labelList xmlns:clbl="http://schemas.microsoft.com/office/2020/mipLabelMetadata">
  <clbl:label id="{60d75c77-bd34-4913-a57b-a2c045419167}" enabled="0" method="" siteId="{60d75c77-bd34-4913-a57b-a2c045419167}" removed="1"/>
</clbl:labelList>
</file>

<file path=docProps/app.xml><?xml version="1.0" encoding="utf-8"?>
<Properties xmlns="http://schemas.openxmlformats.org/officeDocument/2006/extended-properties" xmlns:vt="http://schemas.openxmlformats.org/officeDocument/2006/docPropsVTypes">
  <TotalTime>2243</TotalTime>
  <Words>1008</Words>
  <Application>Microsoft Office PowerPoint</Application>
  <PresentationFormat>Custom</PresentationFormat>
  <Paragraphs>74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shopper</dc:creator>
  <cp:lastModifiedBy>Paolo Soto</cp:lastModifiedBy>
  <cp:revision>10</cp:revision>
  <dcterms:created xsi:type="dcterms:W3CDTF">2007-04-04T14:17:42Z</dcterms:created>
  <dcterms:modified xsi:type="dcterms:W3CDTF">2025-04-19T00:45:03Z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0x010100EBC8CF57C844D147A12BD11048F22F5D</vt:lpwstr>
  </property>
</Properties>
</file>